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82" r:id="rId3"/>
    <p:sldId id="283" r:id="rId4"/>
  </p:sldIdLst>
  <p:sldSz cx="9144000" cy="5143500" type="screen16x9"/>
  <p:notesSz cx="6858000" cy="9144000"/>
  <p:embeddedFontLst>
    <p:embeddedFont>
      <p:font typeface="Source Sans Pro ExtraLight" panose="020B0303030403020204" pitchFamily="34" charset="0"/>
      <p:regular r:id="rId7"/>
      <p:italic r:id="rId8"/>
    </p:embeddedFont>
    <p:embeddedFont>
      <p:font typeface="Source Sans Pro Light" panose="020B0403030403020204" pitchFamily="34" charset="0"/>
      <p:regular r:id="rId9"/>
      <p: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9A8"/>
    <a:srgbClr val="0068A6"/>
    <a:srgbClr val="006CAD"/>
    <a:srgbClr val="0068B3"/>
    <a:srgbClr val="006699"/>
    <a:srgbClr val="2965A5"/>
    <a:srgbClr val="00557F"/>
    <a:srgbClr val="5C5291"/>
    <a:srgbClr val="D90000"/>
    <a:srgbClr val="2F8A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14283-ED46-7B74-74BA-5106633420A5}" v="847" dt="2026-03-18T13:20:28.287"/>
    <p1510:client id="{9C02A2B5-2857-4B80-5ADA-2828300236A4}" v="1" dt="2026-03-18T14:58:34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0" autoAdjust="0"/>
    <p:restoredTop sz="94627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78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8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5" Type="http://schemas.microsoft.com/office/2015/10/relationships/revisionInfo" Target="revisionInfo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A9461-3518-2F42-9BA6-DB14AD9B52C2}" type="datetime1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FC2E5-C2B4-F743-9950-ABB638A89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368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ED6D9-CC74-F442-87E7-B0757674FBC4}" type="datetime1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73597-C6A2-AF4C-A33B-799EB6AD7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36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VB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051" y="460849"/>
            <a:ext cx="2132635" cy="915255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12131"/>
            <a:ext cx="7772400" cy="1102519"/>
          </a:xfrm>
        </p:spPr>
        <p:txBody>
          <a:bodyPr>
            <a:normAutofit/>
          </a:bodyPr>
          <a:lstStyle>
            <a:lvl1pPr algn="ctr">
              <a:defRPr sz="4000" i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4329" y="3145569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9182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Chapter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9E313E9-33E7-42EF-8FE4-85F9B5ACE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12131"/>
            <a:ext cx="7772400" cy="1102519"/>
          </a:xfrm>
        </p:spPr>
        <p:txBody>
          <a:bodyPr>
            <a:normAutofit/>
          </a:bodyPr>
          <a:lstStyle>
            <a:lvl1pPr algn="ctr">
              <a:defRPr sz="4000" i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E2D89232-75E4-4CF5-80B1-0D947FCA97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8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Left-Top Bulleted Content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372508"/>
          </a:xfrm>
        </p:spPr>
        <p:txBody>
          <a:bodyPr anchor="t"/>
          <a:lstStyle>
            <a:lvl1pPr marL="342900" indent="-342900" algn="l">
              <a:buClr>
                <a:schemeClr val="tx2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00100" indent="-342900"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257300" indent="-342900">
              <a:buClr>
                <a:schemeClr val="tx2"/>
              </a:buClr>
              <a:buFont typeface="Source Sans Pro Light" panose="020B0403030403020204" pitchFamily="34" charset="0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E7F95D14-3E98-44A9-9A0A-3519FB429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37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left-top content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372508"/>
          </a:xfrm>
        </p:spPr>
        <p:txBody>
          <a:bodyPr anchor="t"/>
          <a:lstStyle>
            <a:lvl1pPr algn="l"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E3FF012A-6DED-408B-B93C-679C1AEEA6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89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entre-Middle Content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372508"/>
          </a:xfrm>
        </p:spPr>
        <p:txBody>
          <a:bodyPr anchor="ctr"/>
          <a:lstStyle>
            <a:lvl1pPr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EFA10652-7A17-47B2-924C-AC39DF9BE5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040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-Middle, No Headline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598868"/>
            <a:ext cx="8229600" cy="3960253"/>
          </a:xfrm>
        </p:spPr>
        <p:txBody>
          <a:bodyPr anchor="ctr"/>
          <a:lstStyle>
            <a:lvl1pPr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150A8F27-C221-4E47-9BF5-E167317163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44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, Headline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5D8C-3EB6-43B2-A3BD-75F31EE9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8F8231-07FF-448B-9B62-38C5D6970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4025"/>
            <a:ext cx="3760631" cy="3372508"/>
          </a:xfrm>
        </p:spPr>
        <p:txBody>
          <a:bodyPr anchor="t"/>
          <a:lstStyle>
            <a:lvl1pPr marL="0" indent="0" algn="l">
              <a:buClr>
                <a:schemeClr val="tx2"/>
              </a:buClr>
              <a:buFont typeface="Arial" panose="020B0604020202020204" pitchFamily="34" charset="0"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EECAD8-ED61-4673-AFE1-BFC824BE900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926169" y="1264025"/>
            <a:ext cx="3760631" cy="3372508"/>
          </a:xfrm>
        </p:spPr>
        <p:txBody>
          <a:bodyPr anchor="t"/>
          <a:lstStyle>
            <a:lvl1pPr marL="0" indent="0" algn="l">
              <a:buClr>
                <a:schemeClr val="tx2"/>
              </a:buClr>
              <a:buFont typeface="Arial" panose="020B0604020202020204" pitchFamily="34" charset="0"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5604E324-4B03-4A6B-A76C-0F5A8EB16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908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ith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C3B2B874-D1C2-4673-87CD-FAF5ECC627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2707" y="4636533"/>
            <a:ext cx="793376" cy="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6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9E313E9-33E7-42EF-8FE4-85F9B5ACE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12131"/>
            <a:ext cx="7772400" cy="1102519"/>
          </a:xfrm>
        </p:spPr>
        <p:txBody>
          <a:bodyPr>
            <a:normAutofit/>
          </a:bodyPr>
          <a:lstStyle>
            <a:lvl1pPr algn="ctr">
              <a:defRPr sz="4000" i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488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Left-Top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673496"/>
          </a:xfrm>
        </p:spPr>
        <p:txBody>
          <a:bodyPr anchor="t"/>
          <a:lstStyle>
            <a:lvl1pPr marL="342900" indent="-342900" algn="l">
              <a:buClr>
                <a:schemeClr val="tx2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00100" indent="-342900"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257300" indent="-342900">
              <a:buClr>
                <a:schemeClr val="tx2"/>
              </a:buClr>
              <a:buFont typeface="Source Sans Pro Light" panose="020B0403030403020204" pitchFamily="34" charset="0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379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left-top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673496"/>
          </a:xfrm>
        </p:spPr>
        <p:txBody>
          <a:bodyPr anchor="t"/>
          <a:lstStyle>
            <a:lvl1pPr algn="l"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52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entre-Midd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4025"/>
            <a:ext cx="8229600" cy="3673496"/>
          </a:xfrm>
        </p:spPr>
        <p:txBody>
          <a:bodyPr anchor="ctr"/>
          <a:lstStyle>
            <a:lvl1pPr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19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-Middle, No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598868"/>
            <a:ext cx="8229600" cy="3960253"/>
          </a:xfrm>
        </p:spPr>
        <p:txBody>
          <a:bodyPr anchor="ctr"/>
          <a:lstStyle>
            <a:lvl1pPr>
              <a:buClr>
                <a:schemeClr val="tx2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478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,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5D8C-3EB6-43B2-A3BD-75F31EE9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8F8231-07FF-448B-9B62-38C5D6970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4025"/>
            <a:ext cx="3760631" cy="2931458"/>
          </a:xfrm>
        </p:spPr>
        <p:txBody>
          <a:bodyPr anchor="t"/>
          <a:lstStyle>
            <a:lvl1pPr marL="342900" indent="-342900" algn="l">
              <a:buClr>
                <a:schemeClr val="tx2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00100" indent="-342900"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EECAD8-ED61-4673-AFE1-BFC824BE900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926169" y="1264025"/>
            <a:ext cx="3760631" cy="2931458"/>
          </a:xfrm>
        </p:spPr>
        <p:txBody>
          <a:bodyPr anchor="t"/>
          <a:lstStyle>
            <a:lvl1pPr marL="0" indent="0" algn="l">
              <a:buClr>
                <a:schemeClr val="tx2"/>
              </a:buClr>
              <a:buFont typeface="Arial" panose="020B0604020202020204" pitchFamily="34" charset="0"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2"/>
              </a:buCl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3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5750BE-C606-4D80-8BFA-8D5811CE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20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4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9868"/>
            <a:ext cx="8229600" cy="3797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571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7" r:id="rId2"/>
    <p:sldLayoutId id="2147483654" r:id="rId3"/>
    <p:sldLayoutId id="2147483653" r:id="rId4"/>
    <p:sldLayoutId id="2147483650" r:id="rId5"/>
    <p:sldLayoutId id="2147483655" r:id="rId6"/>
    <p:sldLayoutId id="2147483656" r:id="rId7"/>
    <p:sldLayoutId id="2147483666" r:id="rId8"/>
    <p:sldLayoutId id="2147483664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kern="1200">
          <a:solidFill>
            <a:schemeClr val="tx2"/>
          </a:solidFill>
          <a:latin typeface="Source Sans Pro ExtraLight" panose="020B0303030403020204" pitchFamily="34" charset="0"/>
          <a:ea typeface="Source Sans Pro ExtraLight" panose="020B0303030403020204" pitchFamily="34" charset="0"/>
          <a:cs typeface="Source Sans Pro ExtraLight" panose="020B0303030403020204" pitchFamily="34" charset="0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Clr>
          <a:srgbClr val="004A7E"/>
        </a:buClr>
        <a:buFont typeface="Arial"/>
        <a:buNone/>
        <a:defRPr sz="1800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Source Sans Pro Light" panose="020B0403030403020204" pitchFamily="34" charset="0"/>
        </a:defRPr>
      </a:lvl1pPr>
      <a:lvl2pPr marL="457200" indent="0" algn="l" defTabSz="457200" rtl="0" eaLnBrk="1" latinLnBrk="0" hangingPunct="1">
        <a:spcBef>
          <a:spcPct val="20000"/>
        </a:spcBef>
        <a:buClr>
          <a:srgbClr val="004A7E"/>
        </a:buClr>
        <a:buFont typeface="Arial"/>
        <a:buNone/>
        <a:defRPr sz="2400" kern="1200">
          <a:solidFill>
            <a:schemeClr val="tx1">
              <a:lumMod val="75000"/>
              <a:lumOff val="25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  <a:cs typeface="Source Sans Pro Light" panose="020B0403030403020204" pitchFamily="34" charset="0"/>
        </a:defRPr>
      </a:lvl2pPr>
      <a:lvl3pPr marL="914400" indent="0" algn="l" defTabSz="457200" rtl="0" eaLnBrk="1" latinLnBrk="0" hangingPunct="1">
        <a:spcBef>
          <a:spcPct val="20000"/>
        </a:spcBef>
        <a:buClr>
          <a:srgbClr val="004A7E"/>
        </a:buClr>
        <a:buFont typeface="Arial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  <a:cs typeface="Source Sans Pro Light" panose="020B0403030403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4A7E"/>
        </a:buClr>
        <a:buFont typeface="Arial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  <a:cs typeface="Source Sans Pro Light" panose="020B0403030403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4A7E"/>
        </a:buClr>
        <a:buFont typeface="Arial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Source Sans Pro Light" panose="020B0403030403020204" pitchFamily="34" charset="0"/>
          <a:ea typeface="Source Sans Pro Light" panose="020B0403030403020204" pitchFamily="34" charset="0"/>
          <a:cs typeface="Source Sans Pro Light" panose="020B04030304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C9561-7B46-4667-8B33-816302CDA5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Source Sans Pro ExtraLight"/>
                <a:ea typeface="Source Sans Pro ExtraLight"/>
              </a:rPr>
              <a:t>DVB Open Source, Test Streams and Materials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F189604-A46C-9443-6630-BFE4D8A742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85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9A1BA5-50F9-4EFF-B5EE-7BDD77264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>
                <a:latin typeface="Source Sans Pro Light"/>
                <a:ea typeface="Source Sans Pro Light"/>
              </a:rPr>
              <a:t>(former) DASH-IF Conformance Validator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DVB funded some maintenance (CTA also funded some)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latin typeface="Source Sans Pro Light"/>
                <a:ea typeface="Source Sans Pro Light"/>
              </a:rPr>
              <a:t>DVB funded extensions to validate manifest / media consistency requirements</a:t>
            </a:r>
          </a:p>
          <a:p>
            <a:r>
              <a:rPr lang="en-GB">
                <a:latin typeface="Source Sans Pro Light"/>
                <a:ea typeface="Source Sans Pro Light"/>
              </a:rPr>
              <a:t>Reference live/linear streams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Commissioned by DVB from Sofia Digital + Motion Spell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Commissioned extensions to livesim2 for more codecs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In a variety of codecs also subtitles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>
                <a:latin typeface="Source Sans Pro Light"/>
                <a:ea typeface="Source Sans Pro Light"/>
              </a:rPr>
              <a:t>V&amp;V VOD streams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Present for new codecs as adopted in TM-AVC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>
                <a:latin typeface="Source Sans Pro Light"/>
                <a:ea typeface="Source Sans Pro Light"/>
              </a:rPr>
              <a:t>Multicast ABR</a:t>
            </a:r>
            <a:endParaRPr lang="en-GB" sz="2000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Covers features included in newer versions of the spec</a:t>
            </a:r>
            <a:endParaRPr lang="en-GB" dirty="0">
              <a:latin typeface="Source Sans Pro Light"/>
              <a:ea typeface="Source Sans Pro Light"/>
            </a:endParaRPr>
          </a:p>
          <a:p>
            <a:pPr>
              <a:buFont typeface="Courier New" panose="020B0604020202020204" pitchFamily="34" charset="0"/>
            </a:pPr>
            <a:r>
              <a:rPr lang="en-GB">
                <a:latin typeface="Source Sans Pro Light"/>
                <a:ea typeface="Source Sans Pro Light"/>
              </a:rPr>
              <a:t>DVB-I reference application</a:t>
            </a:r>
            <a:endParaRPr lang="en-GB" sz="2000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Limited maintenance only</a:t>
            </a:r>
            <a:endParaRPr lang="en-GB" dirty="0">
              <a:latin typeface="Source Sans Pro Light"/>
              <a:ea typeface="Source Sans Pro Light"/>
            </a:endParaRPr>
          </a:p>
          <a:p>
            <a:endParaRPr lang="en-GB" dirty="0">
              <a:latin typeface="Source Sans Pro Light"/>
              <a:ea typeface="Source Sans Pro Ligh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FB7928-11E0-20D5-0DFE-6C2C65C8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ource Sans Pro ExtraLight"/>
                <a:ea typeface="Source Sans Pro ExtraLight"/>
              </a:rPr>
              <a:t>DVB Verification &amp; Validation in 2025/6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05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D7BAFD-C319-E769-6969-CFD6470F5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>
                <a:latin typeface="Source Sans Pro Light"/>
                <a:ea typeface="Source Sans Pro Light"/>
              </a:rPr>
              <a:t>DASH-IF validator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Maintenance or more?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Consider integration with TTML validator (BBC?)</a:t>
            </a:r>
          </a:p>
          <a:p>
            <a:r>
              <a:rPr lang="en-GB">
                <a:latin typeface="Source Sans Pro Light"/>
                <a:ea typeface="Source Sans Pro Light"/>
              </a:rPr>
              <a:t>CMCD</a:t>
            </a:r>
            <a:endParaRPr lang="en-GB" sz="2000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latin typeface="Source Sans Pro Light"/>
                <a:ea typeface="Source Sans Pro Light"/>
              </a:rPr>
              <a:t>Checking </a:t>
            </a:r>
            <a:r>
              <a:rPr lang="en-GB" err="1">
                <a:latin typeface="Source Sans Pro Light"/>
                <a:ea typeface="Source Sans Pro Light"/>
              </a:rPr>
              <a:t>th</a:t>
            </a:r>
            <a:r>
              <a:rPr lang="en-GB" dirty="0">
                <a:latin typeface="Source Sans Pro Light"/>
                <a:ea typeface="Source Sans Pro Light"/>
              </a:rPr>
              <a:t>at client is sending consistent CMCD </a:t>
            </a:r>
            <a:r>
              <a:rPr lang="en-GB">
                <a:latin typeface="Source Sans Pro Light"/>
                <a:ea typeface="Source Sans Pro Light"/>
              </a:rPr>
              <a:t>reports that match content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>
                <a:latin typeface="Source Sans Pro Light"/>
                <a:ea typeface="Source Sans Pro Light"/>
              </a:rPr>
              <a:t>DVB-TA part 3 (DASH)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Not gone sent to ETSI because no V&amp;V</a:t>
            </a:r>
          </a:p>
          <a:p>
            <a:r>
              <a:rPr lang="en-GB">
                <a:latin typeface="Source Sans Pro Light"/>
                <a:ea typeface="Source Sans Pro Light"/>
              </a:rPr>
              <a:t>DVB-TTML (broadcast)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latin typeface="Source Sans Pro Light"/>
                <a:ea typeface="Source Sans Pro Light"/>
              </a:rPr>
              <a:t>One stream fr</a:t>
            </a:r>
            <a:r>
              <a:rPr lang="en-GB">
                <a:latin typeface="Source Sans Pro Light"/>
                <a:ea typeface="Source Sans Pro Light"/>
              </a:rPr>
              <a:t>om former IRT exists but has issues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 dirty="0">
                <a:latin typeface="Source Sans Pro Light"/>
                <a:ea typeface="Source Sans Pro Light"/>
              </a:rPr>
              <a:t>Consider enhancements to UI competition </a:t>
            </a:r>
            <a:r>
              <a:rPr lang="en-GB">
                <a:latin typeface="Source Sans Pro Light"/>
                <a:ea typeface="Source Sans Pro Light"/>
              </a:rPr>
              <a:t>winners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>
                <a:latin typeface="Source Sans Pro Light"/>
                <a:ea typeface="Source Sans Pro Light"/>
              </a:rPr>
              <a:t>Native DRM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GB">
                <a:latin typeface="Source Sans Pro Light"/>
                <a:ea typeface="Source Sans Pro Light"/>
              </a:rPr>
              <a:t>Extend live / linear project?</a:t>
            </a:r>
            <a:endParaRPr lang="en-GB" dirty="0">
              <a:latin typeface="Source Sans Pro Light"/>
              <a:ea typeface="Source Sans Pro Light"/>
            </a:endParaRPr>
          </a:p>
          <a:p>
            <a:r>
              <a:rPr lang="en-GB">
                <a:latin typeface="Source Sans Pro Light"/>
                <a:ea typeface="Source Sans Pro Light"/>
              </a:rPr>
              <a:t>More?</a:t>
            </a:r>
            <a:endParaRPr lang="en-GB" dirty="0">
              <a:latin typeface="Source Sans Pro Light"/>
              <a:ea typeface="Source Sans Pro Light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dirty="0">
              <a:latin typeface="Source Sans Pro Light"/>
              <a:ea typeface="Source Sans Pro Ligh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5C7DB0-EB51-33A2-9AF3-C00DD4CE1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ource Sans Pro ExtraLight"/>
                <a:ea typeface="Source Sans Pro ExtraLight"/>
              </a:rPr>
              <a:t>Looking Forwards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163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B Slides 2018">
      <a:dk1>
        <a:srgbClr val="000000"/>
      </a:dk1>
      <a:lt1>
        <a:srgbClr val="FFFFFF"/>
      </a:lt1>
      <a:dk2>
        <a:srgbClr val="0068A6"/>
      </a:dk2>
      <a:lt2>
        <a:srgbClr val="FFFFFF"/>
      </a:lt2>
      <a:accent1>
        <a:srgbClr val="0068A6"/>
      </a:accent1>
      <a:accent2>
        <a:srgbClr val="FFD900"/>
      </a:accent2>
      <a:accent3>
        <a:srgbClr val="2F8A1B"/>
      </a:accent3>
      <a:accent4>
        <a:srgbClr val="00AAFF"/>
      </a:accent4>
      <a:accent5>
        <a:srgbClr val="D90000"/>
      </a:accent5>
      <a:accent6>
        <a:srgbClr val="5C5291"/>
      </a:accent6>
      <a:hlink>
        <a:srgbClr val="0068A6"/>
      </a:hlink>
      <a:folHlink>
        <a:srgbClr val="0068A6"/>
      </a:folHlink>
    </a:clrScheme>
    <a:fontScheme name="DVB Slides 2018">
      <a:majorFont>
        <a:latin typeface="Source Sans Pro ExtraLight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18_dvb_slide_template.potx" id="{5815CEC8-D838-4465-B637-2C8D95A5D9CF}" vid="{43AF0BAD-6DD9-40F1-8100-F556A61133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338</Words>
  <Application>Microsoft Office PowerPoint</Application>
  <PresentationFormat>On-screen Show (16:9)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DVB Open Source, Test Streams and Materials</vt:lpstr>
      <vt:lpstr>DVB Verification &amp; Validation in 2025/6</vt:lpstr>
      <vt:lpstr>Looking Forwards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DVB Project Office</dc:creator>
  <cp:lastModifiedBy>Eoghan O'Sullivan</cp:lastModifiedBy>
  <cp:revision>184</cp:revision>
  <dcterms:created xsi:type="dcterms:W3CDTF">2016-10-05T14:46:25Z</dcterms:created>
  <dcterms:modified xsi:type="dcterms:W3CDTF">2026-03-18T14:58:45Z</dcterms:modified>
</cp:coreProperties>
</file>