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5422" r:id="rId4"/>
  </p:sldMasterIdLst>
  <p:notesMasterIdLst>
    <p:notesMasterId r:id="rId29"/>
  </p:notesMasterIdLst>
  <p:handoutMasterIdLst>
    <p:handoutMasterId r:id="rId30"/>
  </p:handoutMasterIdLst>
  <p:sldIdLst>
    <p:sldId id="445" r:id="rId5"/>
    <p:sldId id="363" r:id="rId6"/>
    <p:sldId id="18309" r:id="rId7"/>
    <p:sldId id="927" r:id="rId8"/>
    <p:sldId id="577" r:id="rId9"/>
    <p:sldId id="903" r:id="rId10"/>
    <p:sldId id="907" r:id="rId11"/>
    <p:sldId id="1138" r:id="rId12"/>
    <p:sldId id="928" r:id="rId13"/>
    <p:sldId id="930" r:id="rId14"/>
    <p:sldId id="18308" r:id="rId15"/>
    <p:sldId id="371" r:id="rId16"/>
    <p:sldId id="18310" r:id="rId17"/>
    <p:sldId id="1149" r:id="rId18"/>
    <p:sldId id="1161" r:id="rId19"/>
    <p:sldId id="2147480640" r:id="rId20"/>
    <p:sldId id="2147478095" r:id="rId21"/>
    <p:sldId id="2147478096" r:id="rId22"/>
    <p:sldId id="2147478097" r:id="rId23"/>
    <p:sldId id="18311" r:id="rId24"/>
    <p:sldId id="1145" r:id="rId25"/>
    <p:sldId id="1151" r:id="rId26"/>
    <p:sldId id="2147480641" r:id="rId27"/>
    <p:sldId id="2147480642" r:id="rId28"/>
  </p:sldIdLst>
  <p:sldSz cx="12192000" cy="6858000"/>
  <p:notesSz cx="6921500" cy="100838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华文细黑" panose="0201060004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华文细黑" panose="0201060004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华文细黑" panose="0201060004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华文细黑" panose="0201060004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华文细黑" panose="0201060004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华文细黑" panose="0201060004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华文细黑" panose="0201060004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华文细黑" panose="0201060004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华文细黑" panose="02010600040101010101" pitchFamily="2" charset="-122"/>
        <a:cs typeface="+mn-cs"/>
      </a:defRPr>
    </a:lvl9pPr>
  </p:defaultTextStyle>
  <p:extLst>
    <p:ext uri="{521415D9-36F7-43E2-AB2F-B90AF26B5E84}">
      <p14:sectionLst xmlns:p14="http://schemas.microsoft.com/office/powerpoint/2010/main">
        <p14:section name="Default Section" id="{BECCE8F7-B084-4B23-8CD3-49B7D87A467D}">
          <p14:sldIdLst>
            <p14:sldId id="445"/>
            <p14:sldId id="363"/>
            <p14:sldId id="18309"/>
            <p14:sldId id="927"/>
            <p14:sldId id="577"/>
            <p14:sldId id="903"/>
            <p14:sldId id="907"/>
            <p14:sldId id="1138"/>
            <p14:sldId id="928"/>
            <p14:sldId id="930"/>
            <p14:sldId id="18308"/>
            <p14:sldId id="371"/>
            <p14:sldId id="18310"/>
            <p14:sldId id="1149"/>
            <p14:sldId id="1161"/>
            <p14:sldId id="2147480640"/>
            <p14:sldId id="2147478095"/>
            <p14:sldId id="2147478096"/>
            <p14:sldId id="2147478097"/>
            <p14:sldId id="18311"/>
            <p14:sldId id="1145"/>
            <p14:sldId id="1151"/>
            <p14:sldId id="2147480641"/>
            <p14:sldId id="2147480642"/>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76">
          <p15:clr>
            <a:srgbClr val="A4A3A4"/>
          </p15:clr>
        </p15:guide>
        <p15:guide id="2" pos="21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1D254"/>
    <a:srgbClr val="2A6EA8"/>
    <a:srgbClr val="FFFFFF"/>
    <a:srgbClr val="FF6600"/>
    <a:srgbClr val="1A4669"/>
    <a:srgbClr val="C6D254"/>
    <a:srgbClr val="0F5C77"/>
    <a:srgbClr val="1270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9CCF3F-0A67-48E8-8FF0-E17872FC0C7F}" v="96" dt="2024-04-17T16:00:36.6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71" autoAdjust="0"/>
    <p:restoredTop sz="95889" autoAdjust="0"/>
  </p:normalViewPr>
  <p:slideViewPr>
    <p:cSldViewPr snapToGrid="0" showGuides="1">
      <p:cViewPr varScale="1">
        <p:scale>
          <a:sx n="107" d="100"/>
          <a:sy n="107" d="100"/>
        </p:scale>
        <p:origin x="618" y="10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150" d="100"/>
          <a:sy n="150" d="100"/>
        </p:scale>
        <p:origin x="1116" y="-2607"/>
      </p:cViewPr>
      <p:guideLst>
        <p:guide orient="horz" pos="3176"/>
        <p:guide pos="21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microsoft.com/office/2015/10/relationships/revisionInfo" Target="revisionInfo.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file:///C:\Users\Toufik\AppData\Local\Microsoft\Windows\INetCache\Content.Outlook\HI8QXB88\stats98e_forIssam.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676138967099289E-2"/>
          <c:y val="3.6068962913572956E-2"/>
          <c:w val="0.90541274385805415"/>
          <c:h val="0.85673818036478322"/>
        </c:manualLayout>
      </c:layout>
      <c:lineChart>
        <c:grouping val="standard"/>
        <c:varyColors val="0"/>
        <c:ser>
          <c:idx val="0"/>
          <c:order val="0"/>
          <c:tx>
            <c:strRef>
              <c:f>'general info'!$O$82</c:f>
              <c:strCache>
                <c:ptCount val="1"/>
                <c:pt idx="0">
                  <c:v>Nbr of specs</c:v>
                </c:pt>
              </c:strCache>
            </c:strRef>
          </c:tx>
          <c:spPr>
            <a:ln w="22225" cap="rnd" cmpd="sng" algn="ctr">
              <a:solidFill>
                <a:schemeClr val="accent1"/>
              </a:solidFill>
              <a:round/>
            </a:ln>
            <a:effectLst/>
          </c:spPr>
          <c:marker>
            <c:symbol val="none"/>
          </c:marker>
          <c:cat>
            <c:strRef>
              <c:f>'general info'!$N$83:$N$97</c:f>
              <c:strCache>
                <c:ptCount val="15"/>
                <c:pt idx="0">
                  <c:v>R99</c:v>
                </c:pt>
                <c:pt idx="1">
                  <c:v>Rel-4</c:v>
                </c:pt>
                <c:pt idx="2">
                  <c:v>Rel-5</c:v>
                </c:pt>
                <c:pt idx="3">
                  <c:v>Rel-6</c:v>
                </c:pt>
                <c:pt idx="4">
                  <c:v>Rel-7</c:v>
                </c:pt>
                <c:pt idx="5">
                  <c:v>Rel-8</c:v>
                </c:pt>
                <c:pt idx="6">
                  <c:v>Rel-9</c:v>
                </c:pt>
                <c:pt idx="7">
                  <c:v>Rel-10</c:v>
                </c:pt>
                <c:pt idx="8">
                  <c:v>Rel-11</c:v>
                </c:pt>
                <c:pt idx="9">
                  <c:v>Rel-12</c:v>
                </c:pt>
                <c:pt idx="10">
                  <c:v>Rel-13</c:v>
                </c:pt>
                <c:pt idx="11">
                  <c:v>Rel-14</c:v>
                </c:pt>
                <c:pt idx="12">
                  <c:v>Rel-15</c:v>
                </c:pt>
                <c:pt idx="13">
                  <c:v>Rel-16</c:v>
                </c:pt>
                <c:pt idx="14">
                  <c:v>Rel-17</c:v>
                </c:pt>
              </c:strCache>
            </c:strRef>
          </c:cat>
          <c:val>
            <c:numRef>
              <c:f>'general info'!$O$83:$O$97</c:f>
              <c:numCache>
                <c:formatCode>General</c:formatCode>
                <c:ptCount val="15"/>
                <c:pt idx="0">
                  <c:v>446</c:v>
                </c:pt>
                <c:pt idx="1">
                  <c:v>516</c:v>
                </c:pt>
                <c:pt idx="2">
                  <c:v>582</c:v>
                </c:pt>
                <c:pt idx="3">
                  <c:v>760</c:v>
                </c:pt>
                <c:pt idx="4">
                  <c:v>875</c:v>
                </c:pt>
                <c:pt idx="5">
                  <c:v>1057</c:v>
                </c:pt>
                <c:pt idx="6">
                  <c:v>1099</c:v>
                </c:pt>
                <c:pt idx="7">
                  <c:v>1041</c:v>
                </c:pt>
                <c:pt idx="8">
                  <c:v>1147</c:v>
                </c:pt>
                <c:pt idx="9">
                  <c:v>1212</c:v>
                </c:pt>
                <c:pt idx="10">
                  <c:v>1266</c:v>
                </c:pt>
                <c:pt idx="11">
                  <c:v>1313</c:v>
                </c:pt>
                <c:pt idx="12">
                  <c:v>1523</c:v>
                </c:pt>
                <c:pt idx="13">
                  <c:v>1648</c:v>
                </c:pt>
                <c:pt idx="14">
                  <c:v>1749</c:v>
                </c:pt>
              </c:numCache>
            </c:numRef>
          </c:val>
          <c:smooth val="0"/>
          <c:extLst>
            <c:ext xmlns:c16="http://schemas.microsoft.com/office/drawing/2014/chart" uri="{C3380CC4-5D6E-409C-BE32-E72D297353CC}">
              <c16:uniqueId val="{00000000-9AAB-4404-AE9B-7C0C69BA6BDA}"/>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94708096"/>
        <c:axId val="94709632"/>
      </c:lineChart>
      <c:catAx>
        <c:axId val="94708096"/>
        <c:scaling>
          <c:orientation val="minMax"/>
        </c:scaling>
        <c:delete val="0"/>
        <c:axPos val="b"/>
        <c:numFmt formatCode="General" sourceLinked="0"/>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000" b="0" i="0" u="none" strike="noStrike" kern="1200" spc="20" baseline="0">
                <a:solidFill>
                  <a:schemeClr val="dk1">
                    <a:lumMod val="65000"/>
                    <a:lumOff val="35000"/>
                  </a:schemeClr>
                </a:solidFill>
                <a:latin typeface="+mn-lt"/>
                <a:ea typeface="+mn-ea"/>
                <a:cs typeface="+mn-cs"/>
              </a:defRPr>
            </a:pPr>
            <a:endParaRPr lang="en-US"/>
          </a:p>
        </c:txPr>
        <c:crossAx val="94709632"/>
        <c:crosses val="autoZero"/>
        <c:auto val="1"/>
        <c:lblAlgn val="ctr"/>
        <c:lblOffset val="100"/>
        <c:noMultiLvlLbl val="0"/>
      </c:catAx>
      <c:valAx>
        <c:axId val="947096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94708096"/>
        <c:crosses val="autoZero"/>
        <c:crossBetween val="between"/>
      </c:valAx>
      <c:spPr>
        <a:gradFill>
          <a:gsLst>
            <a:gs pos="100000">
              <a:schemeClr val="lt1">
                <a:lumMod val="95000"/>
              </a:schemeClr>
            </a:gs>
            <a:gs pos="0">
              <a:schemeClr val="lt1"/>
            </a:gs>
          </a:gsLst>
          <a:lin ang="5400000" scaled="0"/>
        </a:gradFill>
        <a:ln>
          <a:noFill/>
        </a:ln>
        <a:effectLst/>
      </c:spPr>
    </c:plotArea>
    <c:plotVisOnly val="1"/>
    <c:dispBlanksAs val="gap"/>
    <c:showDLblsOverMax val="0"/>
  </c:chart>
  <c:spPr>
    <a:solidFill>
      <a:schemeClr val="lt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69F0E574-D5E5-42E5-8871-9EA236ED0418}"/>
              </a:ext>
            </a:extLst>
          </p:cNvPr>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ea typeface="+mn-ea"/>
                <a:cs typeface="+mn-cs"/>
              </a:defRPr>
            </a:lvl1pPr>
          </a:lstStyle>
          <a:p>
            <a:pPr>
              <a:defRPr/>
            </a:pPr>
            <a:endParaRPr lang="en-GB"/>
          </a:p>
        </p:txBody>
      </p:sp>
      <p:sp>
        <p:nvSpPr>
          <p:cNvPr id="9219" name="Rectangle 3">
            <a:extLst>
              <a:ext uri="{FF2B5EF4-FFF2-40B4-BE49-F238E27FC236}">
                <a16:creationId xmlns:a16="http://schemas.microsoft.com/office/drawing/2014/main" id="{5BA0AB36-4B70-4581-BE64-63AA70ACA8A7}"/>
              </a:ext>
            </a:extLst>
          </p:cNvPr>
          <p:cNvSpPr>
            <a:spLocks noGrp="1" noChangeArrowheads="1"/>
          </p:cNvSpPr>
          <p:nvPr>
            <p:ph type="dt" sz="quarter"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ea typeface="+mn-ea"/>
                <a:cs typeface="+mn-cs"/>
              </a:defRPr>
            </a:lvl1pPr>
          </a:lstStyle>
          <a:p>
            <a:pPr>
              <a:defRPr/>
            </a:pPr>
            <a:endParaRPr lang="en-GB"/>
          </a:p>
        </p:txBody>
      </p:sp>
      <p:sp>
        <p:nvSpPr>
          <p:cNvPr id="9220" name="Rectangle 4">
            <a:extLst>
              <a:ext uri="{FF2B5EF4-FFF2-40B4-BE49-F238E27FC236}">
                <a16:creationId xmlns:a16="http://schemas.microsoft.com/office/drawing/2014/main" id="{C4BFCF03-F91D-4C08-ACB2-C156330128F2}"/>
              </a:ext>
            </a:extLst>
          </p:cNvPr>
          <p:cNvSpPr>
            <a:spLocks noGrp="1" noChangeArrowheads="1"/>
          </p:cNvSpPr>
          <p:nvPr>
            <p:ph type="ftr" sz="quarter" idx="2"/>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ea typeface="+mn-ea"/>
                <a:cs typeface="+mn-cs"/>
              </a:defRPr>
            </a:lvl1pPr>
          </a:lstStyle>
          <a:p>
            <a:pPr>
              <a:defRPr/>
            </a:pPr>
            <a:endParaRPr lang="en-GB"/>
          </a:p>
        </p:txBody>
      </p:sp>
      <p:sp>
        <p:nvSpPr>
          <p:cNvPr id="9221" name="Rectangle 5">
            <a:extLst>
              <a:ext uri="{FF2B5EF4-FFF2-40B4-BE49-F238E27FC236}">
                <a16:creationId xmlns:a16="http://schemas.microsoft.com/office/drawing/2014/main" id="{48A7CB7F-FA31-4DCA-BE50-73124A97FE75}"/>
              </a:ext>
            </a:extLst>
          </p:cNvPr>
          <p:cNvSpPr>
            <a:spLocks noGrp="1" noChangeArrowheads="1"/>
          </p:cNvSpPr>
          <p:nvPr>
            <p:ph type="sldNum" sz="quarter" idx="3"/>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ea typeface="+mn-ea"/>
                <a:cs typeface="Arial" panose="020B0604020202020204" pitchFamily="34" charset="0"/>
              </a:defRPr>
            </a:lvl1pPr>
          </a:lstStyle>
          <a:p>
            <a:pPr>
              <a:defRPr/>
            </a:pPr>
            <a:fld id="{B6A01AD0-D987-43EA-88A8-B332DDC59B48}" type="slidenum">
              <a:rPr lang="en-GB" altLang="en-US"/>
              <a:pPr>
                <a:defRPr/>
              </a:pPr>
              <a:t>‹#›</a:t>
            </a:fld>
            <a:endParaRPr lang="en-GB"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CA8F975-62B6-4D29-9497-C4239419F273}"/>
              </a:ext>
            </a:extLst>
          </p:cNvPr>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ea typeface="+mn-ea"/>
                <a:cs typeface="+mn-cs"/>
              </a:defRPr>
            </a:lvl1pPr>
          </a:lstStyle>
          <a:p>
            <a:pPr>
              <a:defRPr/>
            </a:pPr>
            <a:endParaRPr lang="en-GB"/>
          </a:p>
        </p:txBody>
      </p:sp>
      <p:sp>
        <p:nvSpPr>
          <p:cNvPr id="4099" name="Rectangle 3">
            <a:extLst>
              <a:ext uri="{FF2B5EF4-FFF2-40B4-BE49-F238E27FC236}">
                <a16:creationId xmlns:a16="http://schemas.microsoft.com/office/drawing/2014/main" id="{1B832733-B917-4D36-86B7-13FA4D8615BC}"/>
              </a:ext>
            </a:extLst>
          </p:cNvPr>
          <p:cNvSpPr>
            <a:spLocks noGrp="1" noChangeArrowheads="1"/>
          </p:cNvSpPr>
          <p:nvPr>
            <p:ph type="dt"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ea typeface="+mn-ea"/>
                <a:cs typeface="+mn-cs"/>
              </a:defRPr>
            </a:lvl1pPr>
          </a:lstStyle>
          <a:p>
            <a:pPr>
              <a:defRPr/>
            </a:pPr>
            <a:endParaRPr lang="en-GB"/>
          </a:p>
        </p:txBody>
      </p:sp>
      <p:sp>
        <p:nvSpPr>
          <p:cNvPr id="3076" name="Rectangle 4">
            <a:extLst>
              <a:ext uri="{FF2B5EF4-FFF2-40B4-BE49-F238E27FC236}">
                <a16:creationId xmlns:a16="http://schemas.microsoft.com/office/drawing/2014/main" id="{4D257E03-96B2-4237-BC9C-8088699C005E}"/>
              </a:ext>
            </a:extLst>
          </p:cNvPr>
          <p:cNvSpPr>
            <a:spLocks noGrp="1" noRot="1" noChangeAspect="1" noChangeArrowheads="1" noTextEdit="1"/>
          </p:cNvSpPr>
          <p:nvPr>
            <p:ph type="sldImg" idx="2"/>
          </p:nvPr>
        </p:nvSpPr>
        <p:spPr bwMode="auto">
          <a:xfrm>
            <a:off x="100013" y="755650"/>
            <a:ext cx="6721475" cy="3781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86AEB4D8-0183-4E88-B123-2AB507B78DF0}"/>
              </a:ext>
            </a:extLst>
          </p:cNvPr>
          <p:cNvSpPr>
            <a:spLocks noGrp="1" noChangeArrowheads="1"/>
          </p:cNvSpPr>
          <p:nvPr>
            <p:ph type="body" sz="quarter" idx="3"/>
          </p:nvPr>
        </p:nvSpPr>
        <p:spPr bwMode="auto">
          <a:xfrm>
            <a:off x="923925" y="4789488"/>
            <a:ext cx="5073650" cy="4538662"/>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a:extLst>
              <a:ext uri="{FF2B5EF4-FFF2-40B4-BE49-F238E27FC236}">
                <a16:creationId xmlns:a16="http://schemas.microsoft.com/office/drawing/2014/main" id="{F9653EBD-7A18-4705-9F8A-47B527E653FD}"/>
              </a:ext>
            </a:extLst>
          </p:cNvPr>
          <p:cNvSpPr>
            <a:spLocks noGrp="1" noChangeArrowheads="1"/>
          </p:cNvSpPr>
          <p:nvPr>
            <p:ph type="ftr" sz="quarter" idx="4"/>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ea typeface="+mn-ea"/>
                <a:cs typeface="+mn-cs"/>
              </a:defRPr>
            </a:lvl1pPr>
          </a:lstStyle>
          <a:p>
            <a:pPr>
              <a:defRPr/>
            </a:pPr>
            <a:endParaRPr lang="en-GB"/>
          </a:p>
        </p:txBody>
      </p:sp>
      <p:sp>
        <p:nvSpPr>
          <p:cNvPr id="4103" name="Rectangle 7">
            <a:extLst>
              <a:ext uri="{FF2B5EF4-FFF2-40B4-BE49-F238E27FC236}">
                <a16:creationId xmlns:a16="http://schemas.microsoft.com/office/drawing/2014/main" id="{C14ED718-A1F5-4F84-B0CC-84281BA312C1}"/>
              </a:ext>
            </a:extLst>
          </p:cNvPr>
          <p:cNvSpPr>
            <a:spLocks noGrp="1" noChangeArrowheads="1"/>
          </p:cNvSpPr>
          <p:nvPr>
            <p:ph type="sldNum" sz="quarter" idx="5"/>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ea typeface="+mn-ea"/>
                <a:cs typeface="Arial" panose="020B0604020202020204" pitchFamily="34" charset="0"/>
              </a:defRPr>
            </a:lvl1pPr>
          </a:lstStyle>
          <a:p>
            <a:pPr>
              <a:defRPr/>
            </a:pPr>
            <a:fld id="{52CB175A-CCF7-4340-A462-55EAE47CFBDD}"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EE6CD8FB-B796-4D18-938A-B8D64A53B6AA}"/>
              </a:ext>
            </a:extLst>
          </p:cNvPr>
          <p:cNvSpPr>
            <a:spLocks noGrp="1" noRot="1" noChangeAspect="1" noChangeArrowheads="1" noTextEdit="1"/>
          </p:cNvSpPr>
          <p:nvPr>
            <p:ph type="sldImg"/>
          </p:nvPr>
        </p:nvSpPr>
        <p:spPr>
          <a:ln/>
        </p:spPr>
      </p:sp>
      <p:sp>
        <p:nvSpPr>
          <p:cNvPr id="23555" name="Notes Placeholder 2">
            <a:extLst>
              <a:ext uri="{FF2B5EF4-FFF2-40B4-BE49-F238E27FC236}">
                <a16:creationId xmlns:a16="http://schemas.microsoft.com/office/drawing/2014/main" id="{B0B0E6D6-FAA0-40FA-8DB6-992F22E7EBE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3556" name="Slide Number Placeholder 3">
            <a:extLst>
              <a:ext uri="{FF2B5EF4-FFF2-40B4-BE49-F238E27FC236}">
                <a16:creationId xmlns:a16="http://schemas.microsoft.com/office/drawing/2014/main" id="{2DF9AD6E-F35F-42D2-A56C-87461F24047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Arial" panose="020B0604020202020204" pitchFamily="34" charset="0"/>
                <a:cs typeface="Arial" panose="020B0604020202020204" pitchFamily="34" charset="0"/>
              </a:defRPr>
            </a:lvl1pPr>
            <a:lvl2pPr marL="730250" indent="-280988" defTabSz="928688">
              <a:defRPr>
                <a:solidFill>
                  <a:schemeClr val="tx1"/>
                </a:solidFill>
                <a:latin typeface="Arial" panose="020B0604020202020204" pitchFamily="34" charset="0"/>
                <a:cs typeface="Arial" panose="020B0604020202020204" pitchFamily="34" charset="0"/>
              </a:defRPr>
            </a:lvl2pPr>
            <a:lvl3pPr marL="1123950" indent="-223838" defTabSz="928688">
              <a:defRPr>
                <a:solidFill>
                  <a:schemeClr val="tx1"/>
                </a:solidFill>
                <a:latin typeface="Arial" panose="020B0604020202020204" pitchFamily="34" charset="0"/>
                <a:cs typeface="Arial" panose="020B0604020202020204" pitchFamily="34" charset="0"/>
              </a:defRPr>
            </a:lvl3pPr>
            <a:lvl4pPr marL="1573213" indent="-223838" defTabSz="928688">
              <a:defRPr>
                <a:solidFill>
                  <a:schemeClr val="tx1"/>
                </a:solidFill>
                <a:latin typeface="Arial" panose="020B0604020202020204" pitchFamily="34" charset="0"/>
                <a:cs typeface="Arial" panose="020B0604020202020204" pitchFamily="34" charset="0"/>
              </a:defRPr>
            </a:lvl4pPr>
            <a:lvl5pPr marL="2022475" indent="-223838" defTabSz="928688">
              <a:defRPr>
                <a:solidFill>
                  <a:schemeClr val="tx1"/>
                </a:solidFill>
                <a:latin typeface="Arial" panose="020B0604020202020204" pitchFamily="34" charset="0"/>
                <a:cs typeface="Arial" panose="020B0604020202020204" pitchFamily="34" charset="0"/>
              </a:defRPr>
            </a:lvl5pPr>
            <a:lvl6pPr marL="24796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368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940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512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28688" rtl="0" eaLnBrk="1" fontAlgn="base" latinLnBrk="0" hangingPunct="1">
              <a:lnSpc>
                <a:spcPct val="100000"/>
              </a:lnSpc>
              <a:spcBef>
                <a:spcPct val="0"/>
              </a:spcBef>
              <a:spcAft>
                <a:spcPct val="0"/>
              </a:spcAft>
              <a:buClrTx/>
              <a:buSzTx/>
              <a:buFontTx/>
              <a:buNone/>
              <a:tabLst/>
              <a:defRPr/>
            </a:pPr>
            <a:fld id="{0C424E15-A3B7-4339-8BBA-17870E3F254B}"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28688" rtl="0" eaLnBrk="1" fontAlgn="base" latinLnBrk="0" hangingPunct="1">
                <a:lnSpc>
                  <a:spcPct val="100000"/>
                </a:lnSpc>
                <a:spcBef>
                  <a:spcPct val="0"/>
                </a:spcBef>
                <a:spcAft>
                  <a:spcPct val="0"/>
                </a:spcAft>
                <a:buClrTx/>
                <a:buSzTx/>
                <a:buFontTx/>
                <a:buNone/>
                <a:tabLst/>
                <a:defRPr/>
              </a:pPr>
              <a:t>4</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a:solidFill>
                  <a:schemeClr val="tx1"/>
                </a:solidFill>
                <a:latin typeface="Arial" panose="020B0604020202020204" pitchFamily="34" charset="0"/>
                <a:cs typeface="Arial" panose="020B0604020202020204" pitchFamily="34" charset="0"/>
              </a:defRPr>
            </a:lvl1pPr>
            <a:lvl2pPr marL="742950" indent="-285750" defTabSz="944563">
              <a:defRPr>
                <a:solidFill>
                  <a:schemeClr val="tx1"/>
                </a:solidFill>
                <a:latin typeface="Arial" panose="020B0604020202020204" pitchFamily="34" charset="0"/>
                <a:cs typeface="Arial" panose="020B0604020202020204" pitchFamily="34" charset="0"/>
              </a:defRPr>
            </a:lvl2pPr>
            <a:lvl3pPr marL="1143000" indent="-228600" defTabSz="944563">
              <a:defRPr>
                <a:solidFill>
                  <a:schemeClr val="tx1"/>
                </a:solidFill>
                <a:latin typeface="Arial" panose="020B0604020202020204" pitchFamily="34" charset="0"/>
                <a:cs typeface="Arial" panose="020B0604020202020204" pitchFamily="34" charset="0"/>
              </a:defRPr>
            </a:lvl3pPr>
            <a:lvl4pPr marL="1600200" indent="-228600" defTabSz="944563">
              <a:defRPr>
                <a:solidFill>
                  <a:schemeClr val="tx1"/>
                </a:solidFill>
                <a:latin typeface="Arial" panose="020B0604020202020204" pitchFamily="34" charset="0"/>
                <a:cs typeface="Arial" panose="020B0604020202020204" pitchFamily="34" charset="0"/>
              </a:defRPr>
            </a:lvl4pPr>
            <a:lvl5pPr marL="2057400" indent="-228600" defTabSz="944563">
              <a:defRPr>
                <a:solidFill>
                  <a:schemeClr val="tx1"/>
                </a:solidFill>
                <a:latin typeface="Arial" panose="020B0604020202020204" pitchFamily="34" charset="0"/>
                <a:cs typeface="Arial" panose="020B0604020202020204" pitchFamily="34" charset="0"/>
              </a:defRPr>
            </a:lvl5pPr>
            <a:lvl6pPr marL="2514600" indent="-228600" defTabSz="9445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445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445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445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44563" rtl="0" eaLnBrk="1" fontAlgn="base" latinLnBrk="0" hangingPunct="1">
              <a:lnSpc>
                <a:spcPct val="100000"/>
              </a:lnSpc>
              <a:spcBef>
                <a:spcPct val="0"/>
              </a:spcBef>
              <a:spcAft>
                <a:spcPct val="0"/>
              </a:spcAft>
              <a:buClrTx/>
              <a:buSzTx/>
              <a:buFontTx/>
              <a:buNone/>
              <a:tabLst/>
              <a:defRPr/>
            </a:pPr>
            <a:fld id="{A9423549-A5DC-41C8-9CC5-3427E654E52F}"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44563" rtl="0" eaLnBrk="1" fontAlgn="base" latinLnBrk="0" hangingPunct="1">
                <a:lnSpc>
                  <a:spcPct val="100000"/>
                </a:lnSpc>
                <a:spcBef>
                  <a:spcPct val="0"/>
                </a:spcBef>
                <a:spcAft>
                  <a:spcPct val="0"/>
                </a:spcAft>
                <a:buClrTx/>
                <a:buSzTx/>
                <a:buFontTx/>
                <a:buNone/>
                <a:tabLst/>
                <a:defRPr/>
              </a:pPr>
              <a:t>5</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558414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28978" rtl="0" eaLnBrk="1" fontAlgn="base" latinLnBrk="0" hangingPunct="1">
              <a:lnSpc>
                <a:spcPct val="100000"/>
              </a:lnSpc>
              <a:spcBef>
                <a:spcPct val="0"/>
              </a:spcBef>
              <a:spcAft>
                <a:spcPct val="0"/>
              </a:spcAft>
              <a:buClrTx/>
              <a:buSzTx/>
              <a:buFontTx/>
              <a:buNone/>
              <a:tabLst/>
              <a:defRPr/>
            </a:pPr>
            <a:fld id="{3ABCD10C-D5DB-4DDE-9359-72217E4C07B0}"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28978" rtl="0" eaLnBrk="1" fontAlgn="base" latinLnBrk="0" hangingPunct="1">
                <a:lnSpc>
                  <a:spcPct val="100000"/>
                </a:lnSpc>
                <a:spcBef>
                  <a:spcPct val="0"/>
                </a:spcBef>
                <a:spcAft>
                  <a:spcPct val="0"/>
                </a:spcAft>
                <a:buClrTx/>
                <a:buSzTx/>
                <a:buFontTx/>
                <a:buNone/>
                <a:tabLst/>
                <a:defRPr/>
              </a:pPr>
              <a:t>7</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3740693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438AFDB6-D358-4472-A5C4-73EF1E123FC6}"/>
              </a:ext>
            </a:extLst>
          </p:cNvPr>
          <p:cNvSpPr>
            <a:spLocks noGrp="1" noRot="1" noChangeAspect="1" noChangeArrowheads="1" noTextEdit="1"/>
          </p:cNvSpPr>
          <p:nvPr>
            <p:ph type="sldImg"/>
          </p:nvPr>
        </p:nvSpPr>
        <p:spPr>
          <a:ln/>
        </p:spPr>
      </p:sp>
      <p:sp>
        <p:nvSpPr>
          <p:cNvPr id="37891" name="Notes Placeholder 2">
            <a:extLst>
              <a:ext uri="{FF2B5EF4-FFF2-40B4-BE49-F238E27FC236}">
                <a16:creationId xmlns:a16="http://schemas.microsoft.com/office/drawing/2014/main" id="{169075D3-0893-4EF7-B8C5-D0D8ADCCE71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7892" name="Slide Number Placeholder 3">
            <a:extLst>
              <a:ext uri="{FF2B5EF4-FFF2-40B4-BE49-F238E27FC236}">
                <a16:creationId xmlns:a16="http://schemas.microsoft.com/office/drawing/2014/main" id="{4B890284-B1BF-43C4-AF3A-95D2C6110AB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30250" indent="-280988">
              <a:spcBef>
                <a:spcPct val="30000"/>
              </a:spcBef>
              <a:defRPr sz="1200">
                <a:solidFill>
                  <a:schemeClr val="tx1"/>
                </a:solidFill>
                <a:latin typeface="Times New Roman" panose="02020603050405020304" pitchFamily="18" charset="0"/>
              </a:defRPr>
            </a:lvl2pPr>
            <a:lvl3pPr marL="1123950" indent="-223838">
              <a:spcBef>
                <a:spcPct val="30000"/>
              </a:spcBef>
              <a:defRPr sz="1200">
                <a:solidFill>
                  <a:schemeClr val="tx1"/>
                </a:solidFill>
                <a:latin typeface="Times New Roman" panose="02020603050405020304" pitchFamily="18" charset="0"/>
              </a:defRPr>
            </a:lvl3pPr>
            <a:lvl4pPr marL="1573213" indent="-223838">
              <a:spcBef>
                <a:spcPct val="30000"/>
              </a:spcBef>
              <a:defRPr sz="1200">
                <a:solidFill>
                  <a:schemeClr val="tx1"/>
                </a:solidFill>
                <a:latin typeface="Times New Roman" panose="02020603050405020304" pitchFamily="18" charset="0"/>
              </a:defRPr>
            </a:lvl4pPr>
            <a:lvl5pPr marL="2022475" indent="-223838">
              <a:spcBef>
                <a:spcPct val="30000"/>
              </a:spcBef>
              <a:defRPr sz="1200">
                <a:solidFill>
                  <a:schemeClr val="tx1"/>
                </a:solidFill>
                <a:latin typeface="Times New Roman" panose="02020603050405020304" pitchFamily="18" charset="0"/>
              </a:defRPr>
            </a:lvl5pPr>
            <a:lvl6pPr marL="2479675" indent="-223838" eaLnBrk="0" fontAlgn="base" hangingPunct="0">
              <a:spcBef>
                <a:spcPct val="30000"/>
              </a:spcBef>
              <a:spcAft>
                <a:spcPct val="0"/>
              </a:spcAft>
              <a:defRPr sz="1200">
                <a:solidFill>
                  <a:schemeClr val="tx1"/>
                </a:solidFill>
                <a:latin typeface="Times New Roman" panose="02020603050405020304" pitchFamily="18" charset="0"/>
              </a:defRPr>
            </a:lvl6pPr>
            <a:lvl7pPr marL="2936875" indent="-223838" eaLnBrk="0" fontAlgn="base" hangingPunct="0">
              <a:spcBef>
                <a:spcPct val="30000"/>
              </a:spcBef>
              <a:spcAft>
                <a:spcPct val="0"/>
              </a:spcAft>
              <a:defRPr sz="1200">
                <a:solidFill>
                  <a:schemeClr val="tx1"/>
                </a:solidFill>
                <a:latin typeface="Times New Roman" panose="02020603050405020304" pitchFamily="18" charset="0"/>
              </a:defRPr>
            </a:lvl7pPr>
            <a:lvl8pPr marL="3394075" indent="-223838" eaLnBrk="0" fontAlgn="base" hangingPunct="0">
              <a:spcBef>
                <a:spcPct val="30000"/>
              </a:spcBef>
              <a:spcAft>
                <a:spcPct val="0"/>
              </a:spcAft>
              <a:defRPr sz="1200">
                <a:solidFill>
                  <a:schemeClr val="tx1"/>
                </a:solidFill>
                <a:latin typeface="Times New Roman" panose="02020603050405020304" pitchFamily="18" charset="0"/>
              </a:defRPr>
            </a:lvl8pPr>
            <a:lvl9pPr marL="3851275" indent="-223838"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43D59B8-0A41-4233-BE21-11E13983CD9C}"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3078737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F1AFC3BC-4525-4238-AD5C-1FF58328CD60}"/>
              </a:ext>
            </a:extLst>
          </p:cNvPr>
          <p:cNvSpPr>
            <a:spLocks noGrp="1" noRot="1" noChangeAspect="1" noChangeArrowheads="1" noTextEdit="1"/>
          </p:cNvSpPr>
          <p:nvPr>
            <p:ph type="sldImg"/>
          </p:nvPr>
        </p:nvSpPr>
        <p:spPr>
          <a:ln/>
        </p:spPr>
      </p:sp>
      <p:sp>
        <p:nvSpPr>
          <p:cNvPr id="33795" name="Notes Placeholder 2">
            <a:extLst>
              <a:ext uri="{FF2B5EF4-FFF2-40B4-BE49-F238E27FC236}">
                <a16:creationId xmlns:a16="http://schemas.microsoft.com/office/drawing/2014/main" id="{5E46B656-8E4E-4EA9-B141-125197B0FB3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3796" name="Slide Number Placeholder 3">
            <a:extLst>
              <a:ext uri="{FF2B5EF4-FFF2-40B4-BE49-F238E27FC236}">
                <a16:creationId xmlns:a16="http://schemas.microsoft.com/office/drawing/2014/main" id="{B29A1F2E-3B7E-40D9-9885-13BCCFD2F79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Arial" panose="020B0604020202020204" pitchFamily="34" charset="0"/>
                <a:cs typeface="Arial" panose="020B0604020202020204" pitchFamily="34" charset="0"/>
              </a:defRPr>
            </a:lvl1pPr>
            <a:lvl2pPr marL="730250" indent="-280988" defTabSz="928688">
              <a:defRPr>
                <a:solidFill>
                  <a:schemeClr val="tx1"/>
                </a:solidFill>
                <a:latin typeface="Arial" panose="020B0604020202020204" pitchFamily="34" charset="0"/>
                <a:cs typeface="Arial" panose="020B0604020202020204" pitchFamily="34" charset="0"/>
              </a:defRPr>
            </a:lvl2pPr>
            <a:lvl3pPr marL="1123950" indent="-223838" defTabSz="928688">
              <a:defRPr>
                <a:solidFill>
                  <a:schemeClr val="tx1"/>
                </a:solidFill>
                <a:latin typeface="Arial" panose="020B0604020202020204" pitchFamily="34" charset="0"/>
                <a:cs typeface="Arial" panose="020B0604020202020204" pitchFamily="34" charset="0"/>
              </a:defRPr>
            </a:lvl3pPr>
            <a:lvl4pPr marL="1573213" indent="-223838" defTabSz="928688">
              <a:defRPr>
                <a:solidFill>
                  <a:schemeClr val="tx1"/>
                </a:solidFill>
                <a:latin typeface="Arial" panose="020B0604020202020204" pitchFamily="34" charset="0"/>
                <a:cs typeface="Arial" panose="020B0604020202020204" pitchFamily="34" charset="0"/>
              </a:defRPr>
            </a:lvl4pPr>
            <a:lvl5pPr marL="2022475" indent="-223838" defTabSz="928688">
              <a:defRPr>
                <a:solidFill>
                  <a:schemeClr val="tx1"/>
                </a:solidFill>
                <a:latin typeface="Arial" panose="020B0604020202020204" pitchFamily="34" charset="0"/>
                <a:cs typeface="Arial" panose="020B0604020202020204" pitchFamily="34" charset="0"/>
              </a:defRPr>
            </a:lvl5pPr>
            <a:lvl6pPr marL="24796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368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940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512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28688" rtl="0" eaLnBrk="1" fontAlgn="base" latinLnBrk="0" hangingPunct="1">
              <a:lnSpc>
                <a:spcPct val="100000"/>
              </a:lnSpc>
              <a:spcBef>
                <a:spcPct val="0"/>
              </a:spcBef>
              <a:spcAft>
                <a:spcPct val="0"/>
              </a:spcAft>
              <a:buClrTx/>
              <a:buSzTx/>
              <a:buFontTx/>
              <a:buNone/>
              <a:tabLst/>
              <a:defRPr/>
            </a:pPr>
            <a:fld id="{9C172012-2F84-4EB5-8B11-7A1EB75A5760}"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28688" rtl="0" eaLnBrk="1" fontAlgn="base" latinLnBrk="0" hangingPunct="1">
                <a:lnSpc>
                  <a:spcPct val="100000"/>
                </a:lnSpc>
                <a:spcBef>
                  <a:spcPct val="0"/>
                </a:spcBef>
                <a:spcAft>
                  <a:spcPct val="0"/>
                </a:spcAft>
                <a:buClrTx/>
                <a:buSzTx/>
                <a:buFontTx/>
                <a:buNone/>
                <a:tabLst/>
                <a:defRPr/>
              </a:pPr>
              <a:t>11</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19603429-1970-4B7E-9976-83FB61217A46}"/>
              </a:ext>
            </a:extLst>
          </p:cNvPr>
          <p:cNvSpPr>
            <a:spLocks noGrp="1" noRot="1" noChangeAspect="1" noChangeArrowheads="1" noTextEdit="1"/>
          </p:cNvSpPr>
          <p:nvPr>
            <p:ph type="sldImg"/>
          </p:nvPr>
        </p:nvSpPr>
        <p:spPr>
          <a:ln/>
        </p:spPr>
      </p:sp>
      <p:sp>
        <p:nvSpPr>
          <p:cNvPr id="45059" name="Notes Placeholder 2">
            <a:extLst>
              <a:ext uri="{FF2B5EF4-FFF2-40B4-BE49-F238E27FC236}">
                <a16:creationId xmlns:a16="http://schemas.microsoft.com/office/drawing/2014/main" id="{FB409595-E8C1-4FE3-AF91-BF51FCCCAD7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45060" name="Slide Number Placeholder 3">
            <a:extLst>
              <a:ext uri="{FF2B5EF4-FFF2-40B4-BE49-F238E27FC236}">
                <a16:creationId xmlns:a16="http://schemas.microsoft.com/office/drawing/2014/main" id="{229D2150-FCF0-48CC-9EFC-627EBCF3DA7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Arial" panose="020B0604020202020204" pitchFamily="34" charset="0"/>
                <a:cs typeface="Arial" panose="020B0604020202020204" pitchFamily="34" charset="0"/>
              </a:defRPr>
            </a:lvl1pPr>
            <a:lvl2pPr marL="730250" indent="-280988" defTabSz="928688">
              <a:defRPr>
                <a:solidFill>
                  <a:schemeClr val="tx1"/>
                </a:solidFill>
                <a:latin typeface="Arial" panose="020B0604020202020204" pitchFamily="34" charset="0"/>
                <a:cs typeface="Arial" panose="020B0604020202020204" pitchFamily="34" charset="0"/>
              </a:defRPr>
            </a:lvl2pPr>
            <a:lvl3pPr marL="1123950" indent="-223838" defTabSz="928688">
              <a:defRPr>
                <a:solidFill>
                  <a:schemeClr val="tx1"/>
                </a:solidFill>
                <a:latin typeface="Arial" panose="020B0604020202020204" pitchFamily="34" charset="0"/>
                <a:cs typeface="Arial" panose="020B0604020202020204" pitchFamily="34" charset="0"/>
              </a:defRPr>
            </a:lvl3pPr>
            <a:lvl4pPr marL="1573213" indent="-223838" defTabSz="928688">
              <a:defRPr>
                <a:solidFill>
                  <a:schemeClr val="tx1"/>
                </a:solidFill>
                <a:latin typeface="Arial" panose="020B0604020202020204" pitchFamily="34" charset="0"/>
                <a:cs typeface="Arial" panose="020B0604020202020204" pitchFamily="34" charset="0"/>
              </a:defRPr>
            </a:lvl4pPr>
            <a:lvl5pPr marL="2022475" indent="-223838" defTabSz="928688">
              <a:defRPr>
                <a:solidFill>
                  <a:schemeClr val="tx1"/>
                </a:solidFill>
                <a:latin typeface="Arial" panose="020B0604020202020204" pitchFamily="34" charset="0"/>
                <a:cs typeface="Arial" panose="020B0604020202020204" pitchFamily="34" charset="0"/>
              </a:defRPr>
            </a:lvl5pPr>
            <a:lvl6pPr marL="24796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368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940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51275" indent="-223838" defTabSz="928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28688" rtl="0" eaLnBrk="1" fontAlgn="base" latinLnBrk="0" hangingPunct="1">
              <a:lnSpc>
                <a:spcPct val="100000"/>
              </a:lnSpc>
              <a:spcBef>
                <a:spcPct val="0"/>
              </a:spcBef>
              <a:spcAft>
                <a:spcPct val="0"/>
              </a:spcAft>
              <a:buClrTx/>
              <a:buSzTx/>
              <a:buFontTx/>
              <a:buNone/>
              <a:tabLst/>
              <a:defRPr/>
            </a:pPr>
            <a:fld id="{4E21FD74-F25C-41C9-A83B-443CDF06D351}"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28688" rtl="0" eaLnBrk="1" fontAlgn="base" latinLnBrk="0" hangingPunct="1">
                <a:lnSpc>
                  <a:spcPct val="100000"/>
                </a:lnSpc>
                <a:spcBef>
                  <a:spcPct val="0"/>
                </a:spcBef>
                <a:spcAft>
                  <a:spcPct val="0"/>
                </a:spcAft>
                <a:buClrTx/>
                <a:buSzTx/>
                <a:buFontTx/>
                <a:buNone/>
                <a:tabLst/>
                <a:defRPr/>
              </a:pPr>
              <a:t>12</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3GPP 6G Workshop is projected to be at March 2025, followed by the study item. SA1 will study the requirements throughout Rel-19/20.</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75E7E4-6857-4F03-A780-9887AA86825E}" type="slidenum">
              <a:rPr kumimoji="0" lang="de-DE" sz="1200" b="0" i="0" u="none" strike="noStrike" kern="1200" cap="none" spc="0" normalizeH="0" baseline="0" noProof="0" smtClean="0">
                <a:ln>
                  <a:noFill/>
                </a:ln>
                <a:solidFill>
                  <a:srgbClr val="0E2C3A"/>
                </a:solidFill>
                <a:effectLst/>
                <a:uLnTx/>
                <a:uFillTx/>
                <a:latin typeface="Microsoft Sans Serif"/>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DE" sz="1200" b="0" i="0" u="none" strike="noStrike" kern="1200" cap="none" spc="0" normalizeH="0" baseline="0" noProof="0">
              <a:ln>
                <a:noFill/>
              </a:ln>
              <a:solidFill>
                <a:srgbClr val="0E2C3A"/>
              </a:solidFill>
              <a:effectLst/>
              <a:uLnTx/>
              <a:uFillTx/>
              <a:latin typeface="Microsoft Sans Serif"/>
              <a:ea typeface="+mn-ea"/>
              <a:cs typeface="+mn-cs"/>
            </a:endParaRPr>
          </a:p>
        </p:txBody>
      </p:sp>
    </p:spTree>
    <p:extLst>
      <p:ext uri="{BB962C8B-B14F-4D97-AF65-F5344CB8AC3E}">
        <p14:creationId xmlns:p14="http://schemas.microsoft.com/office/powerpoint/2010/main" val="828355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Make new vertices stand out more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75E7E4-6857-4F03-A780-9887AA86825E}" type="slidenum">
              <a:rPr kumimoji="0" lang="de-DE" sz="1200" b="0" i="0" u="none" strike="noStrike" kern="1200" cap="none" spc="0" normalizeH="0" baseline="0" noProof="0" smtClean="0">
                <a:ln>
                  <a:noFill/>
                </a:ln>
                <a:solidFill>
                  <a:srgbClr val="0E2C3A"/>
                </a:solidFill>
                <a:effectLst/>
                <a:uLnTx/>
                <a:uFillTx/>
                <a:latin typeface="Microsoft Sans Serif"/>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DE" sz="1200" b="0" i="0" u="none" strike="noStrike" kern="1200" cap="none" spc="0" normalizeH="0" baseline="0" noProof="0">
              <a:ln>
                <a:noFill/>
              </a:ln>
              <a:solidFill>
                <a:srgbClr val="0E2C3A"/>
              </a:solidFill>
              <a:effectLst/>
              <a:uLnTx/>
              <a:uFillTx/>
              <a:latin typeface="Microsoft Sans Serif"/>
              <a:ea typeface="+mn-ea"/>
              <a:cs typeface="+mn-cs"/>
            </a:endParaRPr>
          </a:p>
        </p:txBody>
      </p:sp>
    </p:spTree>
    <p:extLst>
      <p:ext uri="{BB962C8B-B14F-4D97-AF65-F5344CB8AC3E}">
        <p14:creationId xmlns:p14="http://schemas.microsoft.com/office/powerpoint/2010/main" val="1513529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AI / Compute – TOPS, life cycle mgmt., Adaptability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75E7E4-6857-4F03-A780-9887AA86825E}" type="slidenum">
              <a:rPr kumimoji="0" lang="de-DE" sz="1200" b="0" i="0" u="none" strike="noStrike" kern="1200" cap="none" spc="0" normalizeH="0" baseline="0" noProof="0" smtClean="0">
                <a:ln>
                  <a:noFill/>
                </a:ln>
                <a:solidFill>
                  <a:srgbClr val="0E2C3A"/>
                </a:solidFill>
                <a:effectLst/>
                <a:uLnTx/>
                <a:uFillTx/>
                <a:latin typeface="Microsoft Sans Serif"/>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DE" sz="1200" b="0" i="0" u="none" strike="noStrike" kern="1200" cap="none" spc="0" normalizeH="0" baseline="0" noProof="0">
              <a:ln>
                <a:noFill/>
              </a:ln>
              <a:solidFill>
                <a:srgbClr val="0E2C3A"/>
              </a:solidFill>
              <a:effectLst/>
              <a:uLnTx/>
              <a:uFillTx/>
              <a:latin typeface="Microsoft Sans Serif"/>
              <a:ea typeface="+mn-ea"/>
              <a:cs typeface="+mn-cs"/>
            </a:endParaRPr>
          </a:p>
        </p:txBody>
      </p:sp>
    </p:spTree>
    <p:extLst>
      <p:ext uri="{BB962C8B-B14F-4D97-AF65-F5344CB8AC3E}">
        <p14:creationId xmlns:p14="http://schemas.microsoft.com/office/powerpoint/2010/main" val="1565597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Font typeface="Arial" panose="020B0604020202020204" pitchFamily="34" charset="0"/>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57536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4">
            <a:extLst>
              <a:ext uri="{FF2B5EF4-FFF2-40B4-BE49-F238E27FC236}">
                <a16:creationId xmlns:a16="http://schemas.microsoft.com/office/drawing/2014/main" id="{EC6F27C5-B31E-2F05-2613-23FA3D37B7ED}"/>
              </a:ext>
            </a:extLst>
          </p:cNvPr>
          <p:cNvSpPr>
            <a:spLocks noGrp="1"/>
          </p:cNvSpPr>
          <p:nvPr>
            <p:ph sz="quarter" idx="10"/>
          </p:nvPr>
        </p:nvSpPr>
        <p:spPr>
          <a:xfrm>
            <a:off x="5143500" y="6462713"/>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340913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Tree>
    <p:extLst>
      <p:ext uri="{BB962C8B-B14F-4D97-AF65-F5344CB8AC3E}">
        <p14:creationId xmlns:p14="http://schemas.microsoft.com/office/powerpoint/2010/main" val="2349828504"/>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Tree>
    <p:extLst>
      <p:ext uri="{BB962C8B-B14F-4D97-AF65-F5344CB8AC3E}">
        <p14:creationId xmlns:p14="http://schemas.microsoft.com/office/powerpoint/2010/main" val="476779763"/>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4" name="Footer Placeholder 2">
            <a:extLst>
              <a:ext uri="{FF2B5EF4-FFF2-40B4-BE49-F238E27FC236}">
                <a16:creationId xmlns:a16="http://schemas.microsoft.com/office/drawing/2014/main" id="{3A03272E-A5C6-CB49-BA8B-767EA157F8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InterSDO NAB 2024</a:t>
            </a:r>
          </a:p>
        </p:txBody>
      </p:sp>
    </p:spTree>
    <p:extLst>
      <p:ext uri="{BB962C8B-B14F-4D97-AF65-F5344CB8AC3E}">
        <p14:creationId xmlns:p14="http://schemas.microsoft.com/office/powerpoint/2010/main" val="2333381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838200" y="1825625"/>
            <a:ext cx="512493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2">
            <a:extLst>
              <a:ext uri="{FF2B5EF4-FFF2-40B4-BE49-F238E27FC236}">
                <a16:creationId xmlns:a16="http://schemas.microsoft.com/office/drawing/2014/main" id="{02BE95C3-7B72-4413-839B-5A1FCCD4B7D4}"/>
              </a:ext>
            </a:extLst>
          </p:cNvPr>
          <p:cNvSpPr>
            <a:spLocks noGrp="1"/>
          </p:cNvSpPr>
          <p:nvPr>
            <p:ph idx="10"/>
          </p:nvPr>
        </p:nvSpPr>
        <p:spPr>
          <a:xfrm>
            <a:off x="6228862" y="1825625"/>
            <a:ext cx="512493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37075122"/>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DD754-77B0-4F47-A8DB-815F037AB952}"/>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71DB7C28-51FC-4B42-8455-E61B60DB5B8A}"/>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2505368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E54B6-A402-48CE-AC60-170C706231FB}"/>
              </a:ext>
            </a:extLst>
          </p:cNvPr>
          <p:cNvSpPr>
            <a:spLocks noGrp="1"/>
          </p:cNvSpPr>
          <p:nvPr>
            <p:ph type="title"/>
          </p:nvPr>
        </p:nvSpPr>
        <p:spPr/>
        <p:txBody>
          <a:bodyPr/>
          <a:lstStyle/>
          <a:p>
            <a:r>
              <a:rPr lang="en-US"/>
              <a:t>Click to edit Master title style</a:t>
            </a:r>
            <a:endParaRPr lang="sv-SE"/>
          </a:p>
        </p:txBody>
      </p:sp>
    </p:spTree>
    <p:extLst>
      <p:ext uri="{BB962C8B-B14F-4D97-AF65-F5344CB8AC3E}">
        <p14:creationId xmlns:p14="http://schemas.microsoft.com/office/powerpoint/2010/main" val="1472719837"/>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Tree>
    <p:extLst>
      <p:ext uri="{BB962C8B-B14F-4D97-AF65-F5344CB8AC3E}">
        <p14:creationId xmlns:p14="http://schemas.microsoft.com/office/powerpoint/2010/main" val="782761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216130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31285036"/>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
        <p:nvSpPr>
          <p:cNvPr id="2" name="Footer Placeholder 1">
            <a:extLst>
              <a:ext uri="{FF2B5EF4-FFF2-40B4-BE49-F238E27FC236}">
                <a16:creationId xmlns:a16="http://schemas.microsoft.com/office/drawing/2014/main" id="{E04A89CF-52C1-C41F-D449-47AC5A56B655}"/>
              </a:ext>
            </a:extLst>
          </p:cNvPr>
          <p:cNvSpPr>
            <a:spLocks noGrp="1"/>
          </p:cNvSpPr>
          <p:nvPr>
            <p:ph type="ftr" sz="quarter" idx="10"/>
          </p:nvPr>
        </p:nvSpPr>
        <p:spPr/>
        <p:txBody>
          <a:bodyPr/>
          <a:lstStyle/>
          <a:p>
            <a:r>
              <a:rPr lang="en-US"/>
              <a:t>InterSDO NAB 2024</a:t>
            </a:r>
          </a:p>
        </p:txBody>
      </p:sp>
    </p:spTree>
    <p:extLst>
      <p:ext uri="{BB962C8B-B14F-4D97-AF65-F5344CB8AC3E}">
        <p14:creationId xmlns:p14="http://schemas.microsoft.com/office/powerpoint/2010/main" val="498245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228600"/>
            <a:ext cx="9112251" cy="1143000"/>
          </a:xfrm>
        </p:spPr>
        <p:txBody>
          <a:bodyPr/>
          <a:lstStyle/>
          <a:p>
            <a:r>
              <a:rPr lang="en-US"/>
              <a:t>Click to edit Master title style</a:t>
            </a:r>
            <a:endParaRPr lang="en-GB"/>
          </a:p>
        </p:txBody>
      </p:sp>
      <p:sp>
        <p:nvSpPr>
          <p:cNvPr id="3" name="Chart Placeholder 2"/>
          <p:cNvSpPr>
            <a:spLocks noGrp="1"/>
          </p:cNvSpPr>
          <p:nvPr>
            <p:ph type="chart" idx="1"/>
          </p:nvPr>
        </p:nvSpPr>
        <p:spPr>
          <a:xfrm>
            <a:off x="647700" y="1454153"/>
            <a:ext cx="11184467" cy="4830763"/>
          </a:xfrm>
        </p:spPr>
        <p:txBody>
          <a:bodyPr/>
          <a:lstStyle/>
          <a:p>
            <a:pPr lvl="0"/>
            <a:endParaRPr lang="en-GB" noProof="0"/>
          </a:p>
        </p:txBody>
      </p:sp>
    </p:spTree>
    <p:extLst>
      <p:ext uri="{BB962C8B-B14F-4D97-AF65-F5344CB8AC3E}">
        <p14:creationId xmlns:p14="http://schemas.microsoft.com/office/powerpoint/2010/main" val="4032748980"/>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nip Single Corner Rectangle 11">
            <a:extLst>
              <a:ext uri="{FF2B5EF4-FFF2-40B4-BE49-F238E27FC236}">
                <a16:creationId xmlns:a16="http://schemas.microsoft.com/office/drawing/2014/main" id="{1622A28D-91FF-424D-9A85-3D92302E7DB9}"/>
              </a:ext>
            </a:extLst>
          </p:cNvPr>
          <p:cNvSpPr/>
          <p:nvPr userDrawn="1"/>
        </p:nvSpPr>
        <p:spPr>
          <a:xfrm>
            <a:off x="0" y="6413500"/>
            <a:ext cx="12199938" cy="182563"/>
          </a:xfrm>
          <a:prstGeom prst="snip1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GB">
              <a:solidFill>
                <a:schemeClr val="bg1"/>
              </a:solidFill>
            </a:endParaRPr>
          </a:p>
        </p:txBody>
      </p:sp>
      <p:sp>
        <p:nvSpPr>
          <p:cNvPr id="1027" name="Title Placeholder 1">
            <a:extLst>
              <a:ext uri="{FF2B5EF4-FFF2-40B4-BE49-F238E27FC236}">
                <a16:creationId xmlns:a16="http://schemas.microsoft.com/office/drawing/2014/main" id="{B6DBCF18-D575-4F93-8162-3ADADE4C87EF}"/>
              </a:ext>
            </a:extLst>
          </p:cNvPr>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a:extLst>
              <a:ext uri="{FF2B5EF4-FFF2-40B4-BE49-F238E27FC236}">
                <a16:creationId xmlns:a16="http://schemas.microsoft.com/office/drawing/2014/main" id="{92EE7BBB-86C4-46F9-ABAA-9947F1588190}"/>
              </a:ext>
            </a:extLst>
          </p:cNvPr>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 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Snip Single Corner Rectangle 6">
            <a:extLst>
              <a:ext uri="{FF2B5EF4-FFF2-40B4-BE49-F238E27FC236}">
                <a16:creationId xmlns:a16="http://schemas.microsoft.com/office/drawing/2014/main" id="{0DEAEC1E-84A2-48EF-A1E5-55F2235ABA0A}"/>
              </a:ext>
            </a:extLst>
          </p:cNvPr>
          <p:cNvSpPr/>
          <p:nvPr userDrawn="1"/>
        </p:nvSpPr>
        <p:spPr>
          <a:xfrm>
            <a:off x="-7938" y="1455738"/>
            <a:ext cx="11483976" cy="269875"/>
          </a:xfrm>
          <a:prstGeom prst="snip1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GB">
              <a:solidFill>
                <a:schemeClr val="bg1"/>
              </a:solidFill>
            </a:endParaRPr>
          </a:p>
        </p:txBody>
      </p:sp>
      <p:sp>
        <p:nvSpPr>
          <p:cNvPr id="9" name="TextBox 7">
            <a:extLst>
              <a:ext uri="{FF2B5EF4-FFF2-40B4-BE49-F238E27FC236}">
                <a16:creationId xmlns:a16="http://schemas.microsoft.com/office/drawing/2014/main" id="{7FC3C839-C9C2-4CE6-8345-973B003AC037}"/>
              </a:ext>
            </a:extLst>
          </p:cNvPr>
          <p:cNvSpPr txBox="1">
            <a:spLocks noChangeArrowheads="1"/>
          </p:cNvSpPr>
          <p:nvPr userDrawn="1"/>
        </p:nvSpPr>
        <p:spPr bwMode="auto">
          <a:xfrm>
            <a:off x="10706100" y="6188075"/>
            <a:ext cx="98742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GB" altLang="en-US" sz="800" dirty="0">
                <a:ln w="0"/>
                <a:latin typeface="Calibri" panose="020F0502020204030204" pitchFamily="34" charset="0"/>
                <a:ea typeface="华文细黑"/>
              </a:rPr>
              <a:t>© 3GPP 2024</a:t>
            </a:r>
          </a:p>
        </p:txBody>
      </p:sp>
      <p:pic>
        <p:nvPicPr>
          <p:cNvPr id="1031" name="Picture 1">
            <a:extLst>
              <a:ext uri="{FF2B5EF4-FFF2-40B4-BE49-F238E27FC236}">
                <a16:creationId xmlns:a16="http://schemas.microsoft.com/office/drawing/2014/main" id="{C60B5DA1-387A-4F0C-9B12-B9F05790505D}"/>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867900" y="476250"/>
            <a:ext cx="1408113"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TextBox 2">
            <a:extLst>
              <a:ext uri="{FF2B5EF4-FFF2-40B4-BE49-F238E27FC236}">
                <a16:creationId xmlns:a16="http://schemas.microsoft.com/office/drawing/2014/main" id="{320A1963-80C5-45FD-8F33-240A40EFEBA6}"/>
              </a:ext>
            </a:extLst>
          </p:cNvPr>
          <p:cNvSpPr txBox="1">
            <a:spLocks noChangeArrowheads="1"/>
          </p:cNvSpPr>
          <p:nvPr userDrawn="1"/>
        </p:nvSpPr>
        <p:spPr bwMode="auto">
          <a:xfrm>
            <a:off x="11495088" y="6351588"/>
            <a:ext cx="39687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fld id="{3D531E3E-2C22-4EFA-8A5B-5D71AA69E0A5}" type="slidenum">
              <a:rPr lang="en-GB" altLang="en-US" sz="1400" smtClean="0">
                <a:latin typeface="Calibri" panose="020F0502020204030204" pitchFamily="34" charset="0"/>
                <a:ea typeface="华文细黑"/>
              </a:rPr>
              <a:pPr>
                <a:defRPr/>
              </a:pPr>
              <a:t>‹#›</a:t>
            </a:fld>
            <a:endParaRPr lang="en-GB" altLang="en-US" sz="1400">
              <a:latin typeface="Calibri" panose="020F0502020204030204" pitchFamily="34" charset="0"/>
              <a:ea typeface="华文细黑"/>
            </a:endParaRPr>
          </a:p>
        </p:txBody>
      </p:sp>
    </p:spTree>
    <p:extLst>
      <p:ext uri="{BB962C8B-B14F-4D97-AF65-F5344CB8AC3E}">
        <p14:creationId xmlns:p14="http://schemas.microsoft.com/office/powerpoint/2010/main" val="3243389267"/>
      </p:ext>
    </p:extLst>
  </p:cSld>
  <p:clrMap bg1="lt1" tx1="dk1" bg2="lt2" tx2="dk2" accent1="accent1" accent2="accent2" accent3="accent3" accent4="accent4" accent5="accent5" accent6="accent6" hlink="hlink" folHlink="folHlink"/>
  <p:sldLayoutIdLst>
    <p:sldLayoutId id="2147485423" r:id="rId1"/>
    <p:sldLayoutId id="2147485424" r:id="rId2"/>
    <p:sldLayoutId id="2147485425" r:id="rId3"/>
    <p:sldLayoutId id="2147485426" r:id="rId4"/>
    <p:sldLayoutId id="2147485427" r:id="rId5"/>
    <p:sldLayoutId id="2147485428" r:id="rId6"/>
    <p:sldLayoutId id="2147485429" r:id="rId7"/>
    <p:sldLayoutId id="2147485759" r:id="rId8"/>
    <p:sldLayoutId id="2147485760" r:id="rId9"/>
    <p:sldLayoutId id="2147485432" r:id="rId10"/>
    <p:sldLayoutId id="2147485433" r:id="rId11"/>
    <p:sldLayoutId id="2147485434" r:id="rId12"/>
    <p:sldLayoutId id="2147485761" r:id="rId13"/>
  </p:sldLayoutIdLst>
  <p:transition>
    <p:wipe dir="r"/>
  </p:transition>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Blip>
          <a:blip r:embed="rId16"/>
        </a:buBlip>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Clr>
          <a:srgbClr val="C00000"/>
        </a:buClr>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3gpp.org/Work-Plan" TargetMode="Externa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s://portal.3gpp.org/desktopmodules/WorkItem/WorkItemDetails.aspx?workitemId=1000016" TargetMode="External"/><Relationship Id="rId13" Type="http://schemas.openxmlformats.org/officeDocument/2006/relationships/hyperlink" Target="https://www.3gpp.org/ftp/TSG_SA/TSG_SA/TSGS_103_Maastricht_2024-03/Docs/SP-240481.zip" TargetMode="External"/><Relationship Id="rId3" Type="http://schemas.openxmlformats.org/officeDocument/2006/relationships/hyperlink" Target="https://www.3gpp.org/ftp/tsg_sa/TSG_SA/TSGS_95E_Electronic_2022_03/Docs/SP-220328.zip" TargetMode="External"/><Relationship Id="rId7" Type="http://schemas.openxmlformats.org/officeDocument/2006/relationships/hyperlink" Target="https://www.3gpp.org/ftp/TSG_SA/TSG_SA/TSGS_98E_Electronic_2022-12/Docs/SP-221330.zip" TargetMode="External"/><Relationship Id="rId12" Type="http://schemas.openxmlformats.org/officeDocument/2006/relationships/hyperlink" Target="https://www.3gpp.org/ftp/TSG_SA/TSG_SA/TSGS_103_Maastricht_2024-03/Docs/SP-240060.zip" TargetMode="External"/><Relationship Id="rId17" Type="http://schemas.openxmlformats.org/officeDocument/2006/relationships/hyperlink" Target="https://www.3gpp.org/ftp/TSG_SA/TSG_SA/TSGS_103_Maastricht_2024-03/Docs/SP-240479.zip" TargetMode="External"/><Relationship Id="rId2" Type="http://schemas.openxmlformats.org/officeDocument/2006/relationships/hyperlink" Target="https://portal.3gpp.org/desktopmodules/WorkItem/WorkItemDetails.aspx?workitemId=950011" TargetMode="External"/><Relationship Id="rId16" Type="http://schemas.openxmlformats.org/officeDocument/2006/relationships/hyperlink" Target="https://www.3gpp.org/ftp/TSG_SA/TSG_SA/TSGS_103_Maastricht_2024-03/Docs/SP-240067.zip" TargetMode="External"/><Relationship Id="rId1" Type="http://schemas.openxmlformats.org/officeDocument/2006/relationships/slideLayout" Target="../slideLayouts/slideLayout7.xml"/><Relationship Id="rId6" Type="http://schemas.openxmlformats.org/officeDocument/2006/relationships/hyperlink" Target="https://portal.3gpp.org/desktopmodules/WorkItem/WorkItemDetails.aspx?workitemId=980008" TargetMode="External"/><Relationship Id="rId11" Type="http://schemas.openxmlformats.org/officeDocument/2006/relationships/hyperlink" Target="https://www.3gpp.org/ftp/TSG_SA/TSG_SA/TSGS_103_Maastricht_2024-03/Docs/SP-240477.zip" TargetMode="External"/><Relationship Id="rId5" Type="http://schemas.openxmlformats.org/officeDocument/2006/relationships/hyperlink" Target="https://www.3gpp.org/ftp/TSG_SA/TSG_SA/TSGS_100_Taipei_2023-06/Docs/SP-230544.zip" TargetMode="External"/><Relationship Id="rId15" Type="http://schemas.openxmlformats.org/officeDocument/2006/relationships/hyperlink" Target="https://www.3gpp.org/ftp/TSG_SA/TSG_SA/TSGS_103_Maastricht_2024-03/Docs/SP-240482.zip" TargetMode="External"/><Relationship Id="rId10" Type="http://schemas.openxmlformats.org/officeDocument/2006/relationships/hyperlink" Target="https://www.3gpp.org/ftp/TSG_SA/TSG_SA/TSGS_103_Maastricht_2024-03/Docs/SP-240514.zip" TargetMode="External"/><Relationship Id="rId4" Type="http://schemas.openxmlformats.org/officeDocument/2006/relationships/hyperlink" Target="https://portal.3gpp.org/desktopmodules/WorkItem/WorkItemDetails.aspx?workitemId=1000019" TargetMode="External"/><Relationship Id="rId9" Type="http://schemas.openxmlformats.org/officeDocument/2006/relationships/hyperlink" Target="https://www.3gpp.org/ftp/TSG_SA/TSG_SA/TSGS_100_Taipei_2023-06/Docs/SP-230539.zip" TargetMode="External"/><Relationship Id="rId14" Type="http://schemas.openxmlformats.org/officeDocument/2006/relationships/hyperlink" Target="https://www.3gpp.org/ftp/TSG_SA/TSG_SA/TSGS_103_Maastricht_2024-03/Docs/SP-240061.zi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http://www.3gpp.org/ftp/Information/WORK_PLA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jpg"/><Relationship Id="rId7" Type="http://schemas.openxmlformats.org/officeDocument/2006/relationships/image" Target="../media/image9.jp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hyperlink" Target="https://www.3gpp.org/about-us/partners"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2.jpg"/><Relationship Id="rId7"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hyperlink" Target="https://www.3gpp.org/about-3gpp/15-bodies-with-which-3gpp-ha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D6F74BBF-6643-4D12-BB2C-2105504062AD}"/>
              </a:ext>
            </a:extLst>
          </p:cNvPr>
          <p:cNvSpPr>
            <a:spLocks noGrp="1"/>
          </p:cNvSpPr>
          <p:nvPr>
            <p:ph type="ctrTitle"/>
          </p:nvPr>
        </p:nvSpPr>
        <p:spPr/>
        <p:txBody>
          <a:bodyPr/>
          <a:lstStyle/>
          <a:p>
            <a:r>
              <a:rPr lang="sv-SE" altLang="sv-SE" dirty="0"/>
              <a:t>3GPP Media-Related Work</a:t>
            </a:r>
          </a:p>
        </p:txBody>
      </p:sp>
      <p:sp>
        <p:nvSpPr>
          <p:cNvPr id="5123" name="Subtitle 2">
            <a:extLst>
              <a:ext uri="{FF2B5EF4-FFF2-40B4-BE49-F238E27FC236}">
                <a16:creationId xmlns:a16="http://schemas.microsoft.com/office/drawing/2014/main" id="{6076546E-D892-4ECA-A62B-AF382ED7CF28}"/>
              </a:ext>
            </a:extLst>
          </p:cNvPr>
          <p:cNvSpPr>
            <a:spLocks noGrp="1"/>
          </p:cNvSpPr>
          <p:nvPr>
            <p:ph type="subTitle" idx="1"/>
          </p:nvPr>
        </p:nvSpPr>
        <p:spPr>
          <a:xfrm>
            <a:off x="1524000" y="3602037"/>
            <a:ext cx="9144000" cy="1761417"/>
          </a:xfrm>
        </p:spPr>
        <p:txBody>
          <a:bodyPr/>
          <a:lstStyle/>
          <a:p>
            <a:pPr>
              <a:lnSpc>
                <a:spcPct val="80000"/>
              </a:lnSpc>
            </a:pPr>
            <a:r>
              <a:rPr lang="en-US" altLang="en-US" sz="2000" b="1" dirty="0">
                <a:latin typeface="Arial" panose="020B0604020202020204" pitchFamily="34" charset="0"/>
              </a:rPr>
              <a:t>Source: SA4 leadership</a:t>
            </a:r>
          </a:p>
          <a:p>
            <a:pPr>
              <a:lnSpc>
                <a:spcPct val="80000"/>
              </a:lnSpc>
            </a:pPr>
            <a:r>
              <a:rPr lang="en-US" altLang="en-US" sz="2000" b="1" dirty="0">
                <a:latin typeface="Arial" panose="020B0604020202020204" pitchFamily="34" charset="0"/>
              </a:rPr>
              <a:t>Frédéric Gabin, </a:t>
            </a:r>
            <a:r>
              <a:rPr lang="en-US" altLang="en-US" sz="2000" dirty="0">
                <a:latin typeface="Arial" panose="020B0604020202020204" pitchFamily="34" charset="0"/>
              </a:rPr>
              <a:t>SA4 Chair, Dolby Laboratories Inc., ETSI</a:t>
            </a:r>
          </a:p>
          <a:p>
            <a:pPr>
              <a:lnSpc>
                <a:spcPct val="80000"/>
              </a:lnSpc>
            </a:pPr>
            <a:r>
              <a:rPr lang="en-US" altLang="en-US" sz="2000" b="1" dirty="0">
                <a:latin typeface="Arial" panose="020B0604020202020204" pitchFamily="34" charset="0"/>
              </a:rPr>
              <a:t>Gilles Teniou</a:t>
            </a:r>
            <a:r>
              <a:rPr lang="en-US" altLang="en-US" sz="2000" dirty="0">
                <a:latin typeface="Arial" panose="020B0604020202020204" pitchFamily="34" charset="0"/>
              </a:rPr>
              <a:t>, SA4 Vice chair, Tencent, CCSA</a:t>
            </a:r>
          </a:p>
          <a:p>
            <a:pPr>
              <a:lnSpc>
                <a:spcPct val="80000"/>
              </a:lnSpc>
            </a:pPr>
            <a:r>
              <a:rPr lang="en-US" altLang="en-US" sz="2000" b="1" dirty="0">
                <a:latin typeface="Arial" panose="020B0604020202020204" pitchFamily="34" charset="0"/>
              </a:rPr>
              <a:t>Jaeyeon Song</a:t>
            </a:r>
            <a:r>
              <a:rPr lang="en-US" altLang="en-US" sz="2000" dirty="0">
                <a:latin typeface="Arial" panose="020B0604020202020204" pitchFamily="34" charset="0"/>
              </a:rPr>
              <a:t>, SA4 Vice chair, Samsung Electronics Co., Ltd, TTA</a:t>
            </a:r>
          </a:p>
          <a:p>
            <a:pPr>
              <a:lnSpc>
                <a:spcPct val="80000"/>
              </a:lnSpc>
            </a:pPr>
            <a:r>
              <a:rPr lang="en-US" altLang="en-US" sz="2000" b="1" dirty="0">
                <a:latin typeface="Arial" panose="020B0604020202020204" pitchFamily="34" charset="0"/>
              </a:rPr>
              <a:t>Thomas Stockhammer</a:t>
            </a:r>
            <a:r>
              <a:rPr lang="en-US" altLang="en-US" sz="2000" dirty="0">
                <a:latin typeface="Arial" panose="020B0604020202020204" pitchFamily="34" charset="0"/>
              </a:rPr>
              <a:t>, Rapporteur SA4 work items, Qualcomm Incorporated</a:t>
            </a:r>
          </a:p>
          <a:p>
            <a:pPr>
              <a:buFontTx/>
              <a:buNone/>
            </a:pPr>
            <a:endParaRPr lang="sv-SE" altLang="sv-SE" sz="2000" dirty="0"/>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1" name="Chart 10">
            <a:extLst>
              <a:ext uri="{FF2B5EF4-FFF2-40B4-BE49-F238E27FC236}">
                <a16:creationId xmlns:a16="http://schemas.microsoft.com/office/drawing/2014/main" id="{5EC0972D-3DF7-437F-B715-7EFABDB7D3FE}"/>
              </a:ext>
            </a:extLst>
          </p:cNvPr>
          <p:cNvGraphicFramePr>
            <a:graphicFrameLocks/>
          </p:cNvGraphicFramePr>
          <p:nvPr/>
        </p:nvGraphicFramePr>
        <p:xfrm>
          <a:off x="4965192" y="1875677"/>
          <a:ext cx="7226808" cy="4351337"/>
        </p:xfrm>
        <a:graphic>
          <a:graphicData uri="http://schemas.openxmlformats.org/drawingml/2006/chart">
            <c:chart xmlns:c="http://schemas.openxmlformats.org/drawingml/2006/chart" xmlns:r="http://schemas.openxmlformats.org/officeDocument/2006/relationships" r:id="rId3"/>
          </a:graphicData>
        </a:graphic>
      </p:graphicFrame>
      <p:sp>
        <p:nvSpPr>
          <p:cNvPr id="36867" name="Title 1">
            <a:extLst>
              <a:ext uri="{FF2B5EF4-FFF2-40B4-BE49-F238E27FC236}">
                <a16:creationId xmlns:a16="http://schemas.microsoft.com/office/drawing/2014/main" id="{FA61A54E-80A4-4CA8-841F-A39A585BCF15}"/>
              </a:ext>
            </a:extLst>
          </p:cNvPr>
          <p:cNvSpPr>
            <a:spLocks noGrp="1"/>
          </p:cNvSpPr>
          <p:nvPr>
            <p:ph type="title"/>
          </p:nvPr>
        </p:nvSpPr>
        <p:spPr>
          <a:xfrm>
            <a:off x="575897" y="83041"/>
            <a:ext cx="10515600" cy="1325563"/>
          </a:xfrm>
        </p:spPr>
        <p:txBody>
          <a:bodyPr/>
          <a:lstStyle/>
          <a:p>
            <a:r>
              <a:rPr lang="en-GB" altLang="en-US" dirty="0">
                <a:solidFill>
                  <a:srgbClr val="C00000"/>
                </a:solidFill>
                <a:latin typeface="Montserrat" panose="00000500000000000000" pitchFamily="50" charset="0"/>
              </a:rPr>
              <a:t>3GPP productivity</a:t>
            </a:r>
          </a:p>
        </p:txBody>
      </p:sp>
      <p:sp>
        <p:nvSpPr>
          <p:cNvPr id="29699" name="Content Placeholder 2">
            <a:extLst>
              <a:ext uri="{FF2B5EF4-FFF2-40B4-BE49-F238E27FC236}">
                <a16:creationId xmlns:a16="http://schemas.microsoft.com/office/drawing/2014/main" id="{B37D8E3A-0AC0-433D-A4EB-A572BDC03C37}"/>
              </a:ext>
            </a:extLst>
          </p:cNvPr>
          <p:cNvSpPr>
            <a:spLocks noGrp="1"/>
          </p:cNvSpPr>
          <p:nvPr>
            <p:ph idx="1"/>
          </p:nvPr>
        </p:nvSpPr>
        <p:spPr>
          <a:xfrm>
            <a:off x="218853" y="1875677"/>
            <a:ext cx="5047380" cy="4351338"/>
          </a:xfrm>
        </p:spPr>
        <p:txBody>
          <a:bodyPr/>
          <a:lstStyle/>
          <a:p>
            <a:pPr>
              <a:defRPr/>
            </a:pPr>
            <a:r>
              <a:rPr lang="en-GB" altLang="en-US" sz="2000" dirty="0">
                <a:latin typeface="Montserrat" panose="00000500000000000000" pitchFamily="50" charset="0"/>
              </a:rPr>
              <a:t> </a:t>
            </a:r>
            <a:r>
              <a:rPr lang="en-GB" altLang="en-US" sz="1600" dirty="0">
                <a:latin typeface="Montserrat" panose="00000500000000000000" pitchFamily="50" charset="0"/>
              </a:rPr>
              <a:t>Release-based work</a:t>
            </a:r>
          </a:p>
          <a:p>
            <a:pPr lvl="1">
              <a:defRPr/>
            </a:pPr>
            <a:r>
              <a:rPr lang="en-GB" altLang="en-US" sz="1400" dirty="0">
                <a:latin typeface="Montserrat" panose="00000500000000000000" pitchFamily="50" charset="0"/>
              </a:rPr>
              <a:t>Releases are major packages of Features (There is a new 3GPP Release ~ every 15 – 24 months)</a:t>
            </a:r>
          </a:p>
          <a:p>
            <a:pPr lvl="1">
              <a:defRPr/>
            </a:pPr>
            <a:r>
              <a:rPr lang="" altLang="en-US" sz="1400" dirty="0">
                <a:latin typeface="Montserrat" panose="00000500000000000000" pitchFamily="50" charset="0"/>
              </a:rPr>
              <a:t>A s</a:t>
            </a:r>
            <a:r>
              <a:rPr lang="en-US" altLang="en-US" sz="1400" dirty="0">
                <a:latin typeface="Montserrat" panose="00000500000000000000" pitchFamily="50" charset="0"/>
              </a:rPr>
              <a:t>t</a:t>
            </a:r>
            <a:r>
              <a:rPr lang="" altLang="en-US" sz="1400" dirty="0">
                <a:latin typeface="Montserrat" panose="00000500000000000000" pitchFamily="50" charset="0"/>
              </a:rPr>
              <a:t>rong commitment to time-lines guarantees reliable planning and time-to-market</a:t>
            </a:r>
          </a:p>
          <a:p>
            <a:pPr lvl="1">
              <a:defRPr/>
            </a:pPr>
            <a:r>
              <a:rPr lang="en-GB" altLang="en-US" sz="1400" dirty="0">
                <a:latin typeface="Montserrat" panose="00000500000000000000" pitchFamily="50" charset="0"/>
              </a:rPr>
              <a:t>The Work plan is built-up of Work Items that deliver the Features</a:t>
            </a:r>
          </a:p>
          <a:p>
            <a:pPr lvl="1">
              <a:defRPr/>
            </a:pPr>
            <a:r>
              <a:rPr lang="en-GB" altLang="en-US" sz="1400" dirty="0">
                <a:latin typeface="Montserrat" panose="00000500000000000000" pitchFamily="50" charset="0"/>
              </a:rPr>
              <a:t>Work Items: </a:t>
            </a:r>
          </a:p>
          <a:p>
            <a:pPr lvl="2">
              <a:spcBef>
                <a:spcPts val="0"/>
              </a:spcBef>
              <a:defRPr/>
            </a:pPr>
            <a:r>
              <a:rPr lang="en-GB" altLang="en-US" sz="1200" dirty="0">
                <a:latin typeface="Montserrat" panose="00000500000000000000" pitchFamily="50" charset="0"/>
              </a:rPr>
              <a:t>WI may cover more than one specification</a:t>
            </a:r>
          </a:p>
          <a:p>
            <a:pPr lvl="2">
              <a:spcBef>
                <a:spcPts val="0"/>
              </a:spcBef>
              <a:defRPr/>
            </a:pPr>
            <a:r>
              <a:rPr lang="en-GB" altLang="en-US" sz="1200" dirty="0">
                <a:latin typeface="Montserrat" panose="00000500000000000000" pitchFamily="50" charset="0"/>
              </a:rPr>
              <a:t>WI may cover more than one TSG or WG</a:t>
            </a:r>
          </a:p>
          <a:p>
            <a:pPr lvl="2">
              <a:spcBef>
                <a:spcPts val="0"/>
              </a:spcBef>
              <a:defRPr/>
            </a:pPr>
            <a:r>
              <a:rPr lang="en-GB" altLang="en-US" sz="1200" dirty="0">
                <a:latin typeface="Montserrat" panose="00000500000000000000" pitchFamily="50" charset="0"/>
              </a:rPr>
              <a:t>WI Description document exists for each WI</a:t>
            </a:r>
          </a:p>
          <a:p>
            <a:pPr marL="265113" lvl="1" indent="-265113">
              <a:buClrTx/>
              <a:buFont typeface="Arial" panose="020B0604020202020204" pitchFamily="34" charset="0"/>
              <a:buBlip>
                <a:blip r:embed="rId4"/>
              </a:buBlip>
              <a:defRPr/>
            </a:pPr>
            <a:r>
              <a:rPr lang="en-GB" altLang="en-US" sz="1600" dirty="0">
                <a:latin typeface="Montserrat" panose="00000500000000000000" pitchFamily="50" charset="0"/>
              </a:rPr>
              <a:t>Multiple releases are maintained in parallel</a:t>
            </a:r>
          </a:p>
          <a:p>
            <a:pPr>
              <a:defRPr/>
            </a:pPr>
            <a:r>
              <a:rPr lang="en-GB" altLang="en-US" sz="1600" dirty="0">
                <a:latin typeface="Montserrat" panose="00000500000000000000" pitchFamily="50" charset="0"/>
              </a:rPr>
              <a:t> See the 3GPP Work Plan for details of features:</a:t>
            </a:r>
          </a:p>
          <a:p>
            <a:pPr lvl="2">
              <a:defRPr/>
            </a:pPr>
            <a:r>
              <a:rPr lang="en-GB" altLang="en-US" sz="1200" dirty="0">
                <a:latin typeface="Montserrat" panose="00000500000000000000" pitchFamily="50" charset="0"/>
                <a:hlinkClick r:id="rId5"/>
              </a:rPr>
              <a:t>http://www.3gpp.org/Work-Plan</a:t>
            </a:r>
            <a:endParaRPr lang="en-GB" altLang="en-US" sz="1400" dirty="0">
              <a:latin typeface="Montserrat" panose="00000500000000000000" pitchFamily="50" charset="0"/>
            </a:endParaRPr>
          </a:p>
        </p:txBody>
      </p:sp>
      <p:sp>
        <p:nvSpPr>
          <p:cNvPr id="2" name="TextBox 1">
            <a:extLst>
              <a:ext uri="{FF2B5EF4-FFF2-40B4-BE49-F238E27FC236}">
                <a16:creationId xmlns:a16="http://schemas.microsoft.com/office/drawing/2014/main" id="{77EE471F-94B7-44B5-8FAF-A9C43C969FD8}"/>
              </a:ext>
            </a:extLst>
          </p:cNvPr>
          <p:cNvSpPr txBox="1"/>
          <p:nvPr/>
        </p:nvSpPr>
        <p:spPr>
          <a:xfrm>
            <a:off x="11186597" y="6111599"/>
            <a:ext cx="1005403" cy="2308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December 2022</a:t>
            </a:r>
          </a:p>
        </p:txBody>
      </p:sp>
      <p:sp>
        <p:nvSpPr>
          <p:cNvPr id="3" name="TextBox 2">
            <a:extLst>
              <a:ext uri="{FF2B5EF4-FFF2-40B4-BE49-F238E27FC236}">
                <a16:creationId xmlns:a16="http://schemas.microsoft.com/office/drawing/2014/main" id="{D8756105-17B6-42B7-B48A-C44F3B9B7B4E}"/>
              </a:ext>
            </a:extLst>
          </p:cNvPr>
          <p:cNvSpPr txBox="1"/>
          <p:nvPr/>
        </p:nvSpPr>
        <p:spPr>
          <a:xfrm>
            <a:off x="5752140" y="2681664"/>
            <a:ext cx="3459601" cy="276999"/>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Number of specifications (frozen Releases)</a:t>
            </a:r>
          </a:p>
        </p:txBody>
      </p:sp>
    </p:spTree>
    <p:extLst>
      <p:ext uri="{BB962C8B-B14F-4D97-AF65-F5344CB8AC3E}">
        <p14:creationId xmlns:p14="http://schemas.microsoft.com/office/powerpoint/2010/main" val="3459886724"/>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 name="Rounded Rectangle 46">
            <a:extLst>
              <a:ext uri="{FF2B5EF4-FFF2-40B4-BE49-F238E27FC236}">
                <a16:creationId xmlns:a16="http://schemas.microsoft.com/office/drawing/2014/main" id="{FA040349-3AAD-4FBD-8684-22CB17C8ED34}"/>
              </a:ext>
            </a:extLst>
          </p:cNvPr>
          <p:cNvSpPr/>
          <p:nvPr/>
        </p:nvSpPr>
        <p:spPr>
          <a:xfrm>
            <a:off x="2860675" y="4211638"/>
            <a:ext cx="1416050" cy="73818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SA2</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Architecture</a:t>
            </a:r>
          </a:p>
        </p:txBody>
      </p:sp>
      <p:sp>
        <p:nvSpPr>
          <p:cNvPr id="51" name="Rounded Rectangle 50">
            <a:extLst>
              <a:ext uri="{FF2B5EF4-FFF2-40B4-BE49-F238E27FC236}">
                <a16:creationId xmlns:a16="http://schemas.microsoft.com/office/drawing/2014/main" id="{15A2A4E4-045D-4CC5-9891-4CCCD7201CF2}"/>
              </a:ext>
            </a:extLst>
          </p:cNvPr>
          <p:cNvSpPr/>
          <p:nvPr/>
        </p:nvSpPr>
        <p:spPr>
          <a:xfrm>
            <a:off x="8963025" y="4211638"/>
            <a:ext cx="1416050" cy="73818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SA6</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Apps/MC</a:t>
            </a:r>
          </a:p>
        </p:txBody>
      </p:sp>
      <p:cxnSp>
        <p:nvCxnSpPr>
          <p:cNvPr id="46" name="Curved Connector 45">
            <a:extLst>
              <a:ext uri="{FF2B5EF4-FFF2-40B4-BE49-F238E27FC236}">
                <a16:creationId xmlns:a16="http://schemas.microsoft.com/office/drawing/2014/main" id="{BEFB2FBD-D720-4DC9-AE2F-532C225FD1E0}"/>
              </a:ext>
            </a:extLst>
          </p:cNvPr>
          <p:cNvCxnSpPr>
            <a:cxnSpLocks/>
            <a:endCxn id="0" idx="0"/>
          </p:cNvCxnSpPr>
          <p:nvPr/>
        </p:nvCxnSpPr>
        <p:spPr>
          <a:xfrm>
            <a:off x="3270250" y="2570163"/>
            <a:ext cx="298450" cy="164147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urved Connector 52">
            <a:extLst>
              <a:ext uri="{FF2B5EF4-FFF2-40B4-BE49-F238E27FC236}">
                <a16:creationId xmlns:a16="http://schemas.microsoft.com/office/drawing/2014/main" id="{3E45D89E-2361-456F-A19F-12CFBE306893}"/>
              </a:ext>
            </a:extLst>
          </p:cNvPr>
          <p:cNvCxnSpPr>
            <a:cxnSpLocks/>
            <a:endCxn id="0" idx="0"/>
          </p:cNvCxnSpPr>
          <p:nvPr/>
        </p:nvCxnSpPr>
        <p:spPr>
          <a:xfrm>
            <a:off x="3270250" y="2570163"/>
            <a:ext cx="1819275" cy="164147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urved Connector 54">
            <a:extLst>
              <a:ext uri="{FF2B5EF4-FFF2-40B4-BE49-F238E27FC236}">
                <a16:creationId xmlns:a16="http://schemas.microsoft.com/office/drawing/2014/main" id="{5FDC98A1-DDD2-4C1D-BBF5-A3081AC02793}"/>
              </a:ext>
            </a:extLst>
          </p:cNvPr>
          <p:cNvCxnSpPr>
            <a:cxnSpLocks/>
            <a:endCxn id="0" idx="0"/>
          </p:cNvCxnSpPr>
          <p:nvPr/>
        </p:nvCxnSpPr>
        <p:spPr>
          <a:xfrm>
            <a:off x="3270250" y="2570163"/>
            <a:ext cx="3346450" cy="164147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Curved Connector 56">
            <a:extLst>
              <a:ext uri="{FF2B5EF4-FFF2-40B4-BE49-F238E27FC236}">
                <a16:creationId xmlns:a16="http://schemas.microsoft.com/office/drawing/2014/main" id="{07C0A89D-6601-43F9-A846-4BD9379FB1FA}"/>
              </a:ext>
            </a:extLst>
          </p:cNvPr>
          <p:cNvCxnSpPr>
            <a:cxnSpLocks/>
            <a:endCxn id="0" idx="0"/>
          </p:cNvCxnSpPr>
          <p:nvPr/>
        </p:nvCxnSpPr>
        <p:spPr>
          <a:xfrm>
            <a:off x="3270250" y="2570163"/>
            <a:ext cx="4873625" cy="164147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urved Connector 58">
            <a:extLst>
              <a:ext uri="{FF2B5EF4-FFF2-40B4-BE49-F238E27FC236}">
                <a16:creationId xmlns:a16="http://schemas.microsoft.com/office/drawing/2014/main" id="{E26678A5-82BF-4DB9-80A8-6565586B6D74}"/>
              </a:ext>
            </a:extLst>
          </p:cNvPr>
          <p:cNvCxnSpPr>
            <a:cxnSpLocks/>
            <a:endCxn id="0" idx="0"/>
          </p:cNvCxnSpPr>
          <p:nvPr/>
        </p:nvCxnSpPr>
        <p:spPr>
          <a:xfrm>
            <a:off x="3270250" y="2570163"/>
            <a:ext cx="6400800" cy="164147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Rounded Rectangle 75">
            <a:extLst>
              <a:ext uri="{FF2B5EF4-FFF2-40B4-BE49-F238E27FC236}">
                <a16:creationId xmlns:a16="http://schemas.microsoft.com/office/drawing/2014/main" id="{E3148A69-1E65-4CF5-AB45-3B957CF2DC1F}"/>
              </a:ext>
            </a:extLst>
          </p:cNvPr>
          <p:cNvSpPr/>
          <p:nvPr/>
        </p:nvSpPr>
        <p:spPr>
          <a:xfrm>
            <a:off x="10560050" y="2868613"/>
            <a:ext cx="1262063" cy="3130550"/>
          </a:xfrm>
          <a:prstGeom prst="roundRect">
            <a:avLst/>
          </a:prstGeom>
          <a:solidFill>
            <a:srgbClr val="00C6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RAN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Radio Access</a:t>
            </a:r>
          </a:p>
        </p:txBody>
      </p:sp>
      <p:cxnSp>
        <p:nvCxnSpPr>
          <p:cNvPr id="10253" name="Curved Connector 10252">
            <a:extLst>
              <a:ext uri="{FF2B5EF4-FFF2-40B4-BE49-F238E27FC236}">
                <a16:creationId xmlns:a16="http://schemas.microsoft.com/office/drawing/2014/main" id="{BE571665-D7DE-4216-9ED3-DF4F7104F4CF}"/>
              </a:ext>
            </a:extLst>
          </p:cNvPr>
          <p:cNvCxnSpPr>
            <a:cxnSpLocks/>
            <a:endCxn id="0" idx="0"/>
          </p:cNvCxnSpPr>
          <p:nvPr/>
        </p:nvCxnSpPr>
        <p:spPr>
          <a:xfrm>
            <a:off x="3270250" y="2570163"/>
            <a:ext cx="7921625" cy="298450"/>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8" name="Rounded Rectangle 117">
            <a:extLst>
              <a:ext uri="{FF2B5EF4-FFF2-40B4-BE49-F238E27FC236}">
                <a16:creationId xmlns:a16="http://schemas.microsoft.com/office/drawing/2014/main" id="{C58E917F-93D2-4456-94B5-8C11DB849531}"/>
              </a:ext>
            </a:extLst>
          </p:cNvPr>
          <p:cNvSpPr/>
          <p:nvPr/>
        </p:nvSpPr>
        <p:spPr>
          <a:xfrm>
            <a:off x="2160588" y="5465763"/>
            <a:ext cx="8218487" cy="603250"/>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CT – Protocols &amp; Coding</a:t>
            </a:r>
          </a:p>
        </p:txBody>
      </p:sp>
      <p:cxnSp>
        <p:nvCxnSpPr>
          <p:cNvPr id="64" name="Curved Connector 63">
            <a:extLst>
              <a:ext uri="{FF2B5EF4-FFF2-40B4-BE49-F238E27FC236}">
                <a16:creationId xmlns:a16="http://schemas.microsoft.com/office/drawing/2014/main" id="{0F69F6B6-3CCC-4DCE-8EDB-DDF13D42F51C}"/>
              </a:ext>
            </a:extLst>
          </p:cNvPr>
          <p:cNvCxnSpPr>
            <a:stCxn id="0" idx="2"/>
          </p:cNvCxnSpPr>
          <p:nvPr/>
        </p:nvCxnSpPr>
        <p:spPr>
          <a:xfrm rot="5400000">
            <a:off x="3328193" y="5190332"/>
            <a:ext cx="481013" cy="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1" name="Curved Connector 130">
            <a:extLst>
              <a:ext uri="{FF2B5EF4-FFF2-40B4-BE49-F238E27FC236}">
                <a16:creationId xmlns:a16="http://schemas.microsoft.com/office/drawing/2014/main" id="{BF9C4CB9-5096-469B-893B-F8133C30BE88}"/>
              </a:ext>
            </a:extLst>
          </p:cNvPr>
          <p:cNvCxnSpPr/>
          <p:nvPr/>
        </p:nvCxnSpPr>
        <p:spPr>
          <a:xfrm rot="5400000">
            <a:off x="4849018" y="5206207"/>
            <a:ext cx="481013" cy="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2" name="Curved Connector 131">
            <a:extLst>
              <a:ext uri="{FF2B5EF4-FFF2-40B4-BE49-F238E27FC236}">
                <a16:creationId xmlns:a16="http://schemas.microsoft.com/office/drawing/2014/main" id="{C9B17D2E-E7B2-4AEE-81B8-48FDB43E2012}"/>
              </a:ext>
            </a:extLst>
          </p:cNvPr>
          <p:cNvCxnSpPr/>
          <p:nvPr/>
        </p:nvCxnSpPr>
        <p:spPr>
          <a:xfrm rot="5400000">
            <a:off x="6376194" y="5201444"/>
            <a:ext cx="481012" cy="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3" name="Curved Connector 132">
            <a:extLst>
              <a:ext uri="{FF2B5EF4-FFF2-40B4-BE49-F238E27FC236}">
                <a16:creationId xmlns:a16="http://schemas.microsoft.com/office/drawing/2014/main" id="{A9402F63-0589-4C88-A897-C254B1656189}"/>
              </a:ext>
            </a:extLst>
          </p:cNvPr>
          <p:cNvCxnSpPr/>
          <p:nvPr/>
        </p:nvCxnSpPr>
        <p:spPr>
          <a:xfrm rot="5400000">
            <a:off x="7904162" y="5211763"/>
            <a:ext cx="479425" cy="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4" name="Curved Connector 133">
            <a:extLst>
              <a:ext uri="{FF2B5EF4-FFF2-40B4-BE49-F238E27FC236}">
                <a16:creationId xmlns:a16="http://schemas.microsoft.com/office/drawing/2014/main" id="{8EAEFA90-AA04-4897-9C2D-4A6866942CC4}"/>
              </a:ext>
            </a:extLst>
          </p:cNvPr>
          <p:cNvCxnSpPr/>
          <p:nvPr/>
        </p:nvCxnSpPr>
        <p:spPr>
          <a:xfrm rot="5400000">
            <a:off x="9430544" y="5191919"/>
            <a:ext cx="481012" cy="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Curved Connector 65">
            <a:extLst>
              <a:ext uri="{FF2B5EF4-FFF2-40B4-BE49-F238E27FC236}">
                <a16:creationId xmlns:a16="http://schemas.microsoft.com/office/drawing/2014/main" id="{E1E338D2-0635-47D2-93F2-89FE7C752FA4}"/>
              </a:ext>
            </a:extLst>
          </p:cNvPr>
          <p:cNvCxnSpPr>
            <a:cxnSpLocks/>
          </p:cNvCxnSpPr>
          <p:nvPr/>
        </p:nvCxnSpPr>
        <p:spPr>
          <a:xfrm rot="5400000">
            <a:off x="1217612" y="4198938"/>
            <a:ext cx="2517775" cy="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28E8B173-9673-40A3-8885-8881436F3995}"/>
              </a:ext>
            </a:extLst>
          </p:cNvPr>
          <p:cNvCxnSpPr/>
          <p:nvPr/>
        </p:nvCxnSpPr>
        <p:spPr>
          <a:xfrm flipH="1">
            <a:off x="285750" y="2200275"/>
            <a:ext cx="11113" cy="379888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2804" name="TextBox 87">
            <a:extLst>
              <a:ext uri="{FF2B5EF4-FFF2-40B4-BE49-F238E27FC236}">
                <a16:creationId xmlns:a16="http://schemas.microsoft.com/office/drawing/2014/main" id="{212975BA-22C5-43E6-BF07-DD73451D72EA}"/>
              </a:ext>
            </a:extLst>
          </p:cNvPr>
          <p:cNvSpPr txBox="1">
            <a:spLocks noChangeArrowheads="1"/>
          </p:cNvSpPr>
          <p:nvPr/>
        </p:nvSpPr>
        <p:spPr bwMode="auto">
          <a:xfrm rot="-5400000">
            <a:off x="-65880" y="2247106"/>
            <a:ext cx="500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Blip>
                <a:blip r:embed="rId3"/>
              </a:buBlip>
              <a:defRPr sz="2800">
                <a:solidFill>
                  <a:schemeClr val="tx1"/>
                </a:solidFill>
                <a:latin typeface="Calibri" panose="020F0502020204030204" pitchFamily="34" charset="0"/>
              </a:defRPr>
            </a:lvl1pPr>
            <a:lvl2pPr marL="742950" indent="-285750">
              <a:lnSpc>
                <a:spcPct val="90000"/>
              </a:lnSpc>
              <a:spcBef>
                <a:spcPts val="500"/>
              </a:spcBef>
              <a:buClr>
                <a:srgbClr val="C00000"/>
              </a:buClr>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time</a:t>
            </a:r>
            <a:endParaRPr kumimoji="0" lang="en-US" altLang="en-US" sz="18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2805" name="Title 1">
            <a:extLst>
              <a:ext uri="{FF2B5EF4-FFF2-40B4-BE49-F238E27FC236}">
                <a16:creationId xmlns:a16="http://schemas.microsoft.com/office/drawing/2014/main" id="{9F1B0658-2D32-4D8C-BB7F-584D11339FDD}"/>
              </a:ext>
            </a:extLst>
          </p:cNvPr>
          <p:cNvSpPr>
            <a:spLocks noGrp="1"/>
          </p:cNvSpPr>
          <p:nvPr>
            <p:ph type="title"/>
          </p:nvPr>
        </p:nvSpPr>
        <p:spPr>
          <a:xfrm>
            <a:off x="407988" y="85723"/>
            <a:ext cx="8644572" cy="1325563"/>
          </a:xfrm>
        </p:spPr>
        <p:txBody>
          <a:bodyPr/>
          <a:lstStyle/>
          <a:p>
            <a:r>
              <a:rPr lang="en-GB" altLang="en-US" sz="2800" dirty="0">
                <a:solidFill>
                  <a:srgbClr val="C00000"/>
                </a:solidFill>
                <a:latin typeface="Montserrat" panose="00000500000000000000" pitchFamily="50" charset="0"/>
              </a:rPr>
              <a:t>Three stage approach to Features, through Releases</a:t>
            </a:r>
          </a:p>
        </p:txBody>
      </p:sp>
      <p:sp>
        <p:nvSpPr>
          <p:cNvPr id="30" name="TextBox 29">
            <a:extLst>
              <a:ext uri="{FF2B5EF4-FFF2-40B4-BE49-F238E27FC236}">
                <a16:creationId xmlns:a16="http://schemas.microsoft.com/office/drawing/2014/main" id="{DB50F48E-1547-4E4F-B859-C3F01578A4DD}"/>
              </a:ext>
            </a:extLst>
          </p:cNvPr>
          <p:cNvSpPr txBox="1"/>
          <p:nvPr/>
        </p:nvSpPr>
        <p:spPr>
          <a:xfrm flipH="1">
            <a:off x="379413" y="2135188"/>
            <a:ext cx="1574800" cy="1015663"/>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Calibri" panose="020F0502020204030204" pitchFamily="34" charset="0"/>
              </a:rPr>
              <a:t>Stage 1</a:t>
            </a:r>
            <a:r>
              <a:rPr kumimoji="0" lang="en-GB" sz="105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Calibri" panose="020F0502020204030204" pitchFamily="34" charset="0"/>
              </a:rPr>
              <a:t> Requirements: Overall service description from the user’s standpoint.</a:t>
            </a:r>
          </a:p>
        </p:txBody>
      </p:sp>
      <p:sp>
        <p:nvSpPr>
          <p:cNvPr id="31" name="TextBox 30">
            <a:extLst>
              <a:ext uri="{FF2B5EF4-FFF2-40B4-BE49-F238E27FC236}">
                <a16:creationId xmlns:a16="http://schemas.microsoft.com/office/drawing/2014/main" id="{E5319115-23F7-4C6E-83BD-8B70A8D5DDC7}"/>
              </a:ext>
            </a:extLst>
          </p:cNvPr>
          <p:cNvSpPr txBox="1"/>
          <p:nvPr/>
        </p:nvSpPr>
        <p:spPr>
          <a:xfrm flipH="1">
            <a:off x="401638" y="3432162"/>
            <a:ext cx="1792287" cy="1500411"/>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Calibri" panose="020F0502020204030204" pitchFamily="34" charset="0"/>
              </a:rPr>
              <a:t>Stage 2</a:t>
            </a:r>
            <a:endParaRPr kumimoji="0" lang="en-GB" sz="105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Calibri" panose="020F0502020204030204" pitchFamily="34" charset="0"/>
              </a:rPr>
              <a:t>Architecture:  Overall description of the organization of the network functions to map service requirements into network capabilities.</a:t>
            </a:r>
          </a:p>
        </p:txBody>
      </p:sp>
      <p:sp>
        <p:nvSpPr>
          <p:cNvPr id="32" name="TextBox 31">
            <a:extLst>
              <a:ext uri="{FF2B5EF4-FFF2-40B4-BE49-F238E27FC236}">
                <a16:creationId xmlns:a16="http://schemas.microsoft.com/office/drawing/2014/main" id="{EAE1146E-9348-45C5-AF16-4F0C80BA23EA}"/>
              </a:ext>
            </a:extLst>
          </p:cNvPr>
          <p:cNvSpPr txBox="1"/>
          <p:nvPr/>
        </p:nvSpPr>
        <p:spPr>
          <a:xfrm flipH="1">
            <a:off x="407988" y="4932573"/>
            <a:ext cx="1792287" cy="1338828"/>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Calibri" panose="020F0502020204030204" pitchFamily="34" charset="0"/>
              </a:rPr>
              <a:t>Stage 3</a:t>
            </a:r>
            <a:r>
              <a:rPr kumimoji="0" lang="en-GB" sz="105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Calibri" panose="020F050202020403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Calibri" panose="020F0502020204030204" pitchFamily="34" charset="0"/>
              </a:rPr>
              <a:t>Protocols:  The definition of switching and signalling capabilities needed to support services defined in Stage 1.</a:t>
            </a:r>
          </a:p>
        </p:txBody>
      </p:sp>
      <p:sp>
        <p:nvSpPr>
          <p:cNvPr id="33" name="Rounded Rectangle 46">
            <a:extLst>
              <a:ext uri="{FF2B5EF4-FFF2-40B4-BE49-F238E27FC236}">
                <a16:creationId xmlns:a16="http://schemas.microsoft.com/office/drawing/2014/main" id="{999B0232-747C-429E-AAF2-6DEEDA54EFA4}"/>
              </a:ext>
            </a:extLst>
          </p:cNvPr>
          <p:cNvSpPr/>
          <p:nvPr/>
        </p:nvSpPr>
        <p:spPr>
          <a:xfrm>
            <a:off x="1919288" y="2142999"/>
            <a:ext cx="1587500" cy="73818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SA1</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Requirements</a:t>
            </a:r>
          </a:p>
        </p:txBody>
      </p:sp>
      <p:sp>
        <p:nvSpPr>
          <p:cNvPr id="48" name="Rounded Rectangle 47">
            <a:extLst>
              <a:ext uri="{FF2B5EF4-FFF2-40B4-BE49-F238E27FC236}">
                <a16:creationId xmlns:a16="http://schemas.microsoft.com/office/drawing/2014/main" id="{A0A17594-1AB7-416C-8412-30364B45836E}"/>
              </a:ext>
            </a:extLst>
          </p:cNvPr>
          <p:cNvSpPr/>
          <p:nvPr/>
        </p:nvSpPr>
        <p:spPr>
          <a:xfrm>
            <a:off x="4381500" y="4211638"/>
            <a:ext cx="1416050" cy="105173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SA3</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Security</a:t>
            </a:r>
          </a:p>
        </p:txBody>
      </p:sp>
      <p:sp>
        <p:nvSpPr>
          <p:cNvPr id="49" name="Rounded Rectangle 48">
            <a:extLst>
              <a:ext uri="{FF2B5EF4-FFF2-40B4-BE49-F238E27FC236}">
                <a16:creationId xmlns:a16="http://schemas.microsoft.com/office/drawing/2014/main" id="{F503A768-98AB-41BB-8D8C-DF2371CB16EF}"/>
              </a:ext>
            </a:extLst>
          </p:cNvPr>
          <p:cNvSpPr/>
          <p:nvPr/>
        </p:nvSpPr>
        <p:spPr>
          <a:xfrm>
            <a:off x="5908675" y="4211638"/>
            <a:ext cx="1416050" cy="105173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SA4</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Media</a:t>
            </a:r>
          </a:p>
        </p:txBody>
      </p:sp>
      <p:sp>
        <p:nvSpPr>
          <p:cNvPr id="50" name="Rounded Rectangle 49">
            <a:extLst>
              <a:ext uri="{FF2B5EF4-FFF2-40B4-BE49-F238E27FC236}">
                <a16:creationId xmlns:a16="http://schemas.microsoft.com/office/drawing/2014/main" id="{369871C1-7802-4B74-8307-FB8BB6F0DCEB}"/>
              </a:ext>
            </a:extLst>
          </p:cNvPr>
          <p:cNvSpPr/>
          <p:nvPr/>
        </p:nvSpPr>
        <p:spPr>
          <a:xfrm>
            <a:off x="7435850" y="4211638"/>
            <a:ext cx="1416050" cy="105173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SA5</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OAM</a:t>
            </a:r>
            <a:endParaRPr kumimoji="0" lang="en-US"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D5A116-8C7D-46DB-93F2-1551E8F0FF41}"/>
              </a:ext>
            </a:extLst>
          </p:cNvPr>
          <p:cNvSpPr/>
          <p:nvPr/>
        </p:nvSpPr>
        <p:spPr>
          <a:xfrm>
            <a:off x="0" y="6307138"/>
            <a:ext cx="12192000" cy="550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2">
            <a:extLst>
              <a:ext uri="{FF2B5EF4-FFF2-40B4-BE49-F238E27FC236}">
                <a16:creationId xmlns:a16="http://schemas.microsoft.com/office/drawing/2014/main" id="{C2DD6491-29F5-488A-8B25-4D2759CC4C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534" y="3817792"/>
            <a:ext cx="3550324" cy="251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Title 1">
            <a:extLst>
              <a:ext uri="{FF2B5EF4-FFF2-40B4-BE49-F238E27FC236}">
                <a16:creationId xmlns:a16="http://schemas.microsoft.com/office/drawing/2014/main" id="{B52790AD-94A2-4831-BECC-0AEF16934A8F}"/>
              </a:ext>
            </a:extLst>
          </p:cNvPr>
          <p:cNvSpPr>
            <a:spLocks noGrp="1"/>
          </p:cNvSpPr>
          <p:nvPr>
            <p:ph type="title"/>
          </p:nvPr>
        </p:nvSpPr>
        <p:spPr>
          <a:xfrm>
            <a:off x="311150" y="200025"/>
            <a:ext cx="8875713" cy="1143000"/>
          </a:xfrm>
        </p:spPr>
        <p:txBody>
          <a:bodyPr/>
          <a:lstStyle/>
          <a:p>
            <a:pPr eaLnBrk="1" hangingPunct="1"/>
            <a:r>
              <a:rPr lang="en-GB" altLang="en-US" dirty="0">
                <a:solidFill>
                  <a:srgbClr val="C00000"/>
                </a:solidFill>
                <a:latin typeface="Montserrat" panose="00000500000000000000" pitchFamily="50" charset="0"/>
              </a:rPr>
              <a:t>Bringing the work in to the groups</a:t>
            </a:r>
          </a:p>
        </p:txBody>
      </p:sp>
      <p:graphicFrame>
        <p:nvGraphicFramePr>
          <p:cNvPr id="4" name="Table 3">
            <a:extLst>
              <a:ext uri="{FF2B5EF4-FFF2-40B4-BE49-F238E27FC236}">
                <a16:creationId xmlns:a16="http://schemas.microsoft.com/office/drawing/2014/main" id="{F2997926-BC49-4DDD-B4B9-F64BADE5D875}"/>
              </a:ext>
            </a:extLst>
          </p:cNvPr>
          <p:cNvGraphicFramePr>
            <a:graphicFrameLocks noGrp="1"/>
          </p:cNvGraphicFramePr>
          <p:nvPr/>
        </p:nvGraphicFramePr>
        <p:xfrm>
          <a:off x="8296907" y="1806335"/>
          <a:ext cx="3479943" cy="4917928"/>
        </p:xfrm>
        <a:graphic>
          <a:graphicData uri="http://schemas.openxmlformats.org/drawingml/2006/table">
            <a:tbl>
              <a:tblPr firstRow="1">
                <a:tableStyleId>{9D7B26C5-4107-4FEC-AEDC-1716B250A1EF}</a:tableStyleId>
              </a:tblPr>
              <a:tblGrid>
                <a:gridCol w="2711040">
                  <a:extLst>
                    <a:ext uri="{9D8B030D-6E8A-4147-A177-3AD203B41FA5}">
                      <a16:colId xmlns:a16="http://schemas.microsoft.com/office/drawing/2014/main" val="20000"/>
                    </a:ext>
                  </a:extLst>
                </a:gridCol>
                <a:gridCol w="768903">
                  <a:extLst>
                    <a:ext uri="{9D8B030D-6E8A-4147-A177-3AD203B41FA5}">
                      <a16:colId xmlns:a16="http://schemas.microsoft.com/office/drawing/2014/main" val="20001"/>
                    </a:ext>
                  </a:extLst>
                </a:gridCol>
              </a:tblGrid>
              <a:tr h="247904">
                <a:tc>
                  <a:txBody>
                    <a:bodyPr/>
                    <a:lstStyle/>
                    <a:p>
                      <a:pPr algn="l" fontAlgn="t"/>
                      <a:r>
                        <a:rPr lang="en-GB" sz="1100" u="none" strike="noStrike" dirty="0">
                          <a:effectLst/>
                          <a:latin typeface="Century Gothic" panose="020B0502020202020204" pitchFamily="34" charset="0"/>
                        </a:rPr>
                        <a:t>3GPP Specifications and Reports:</a:t>
                      </a:r>
                      <a:endParaRPr lang="en-GB" sz="1100" b="1" i="0" u="none" strike="noStrike" dirty="0">
                        <a:solidFill>
                          <a:srgbClr val="555555"/>
                        </a:solidFill>
                        <a:effectLst/>
                        <a:latin typeface="Century Gothic" panose="020B0502020202020204" pitchFamily="34" charset="0"/>
                      </a:endParaRPr>
                    </a:p>
                  </a:txBody>
                  <a:tcPr marL="7625" marR="7625" marT="7623" marB="0"/>
                </a:tc>
                <a:tc>
                  <a:txBody>
                    <a:bodyPr/>
                    <a:lstStyle/>
                    <a:p>
                      <a:pPr algn="l" fontAlgn="t"/>
                      <a:endParaRPr lang="en-GB" sz="1600" b="0" i="0" u="none" strike="noStrike" dirty="0">
                        <a:solidFill>
                          <a:schemeClr val="accent1"/>
                        </a:solidFill>
                        <a:effectLst/>
                        <a:latin typeface="Century Gothic" panose="020B0502020202020204" pitchFamily="34" charset="0"/>
                      </a:endParaRPr>
                    </a:p>
                  </a:txBody>
                  <a:tcPr marL="7625" marR="7625" marT="7623" marB="0"/>
                </a:tc>
                <a:extLst>
                  <a:ext uri="{0D108BD9-81ED-4DB2-BD59-A6C34878D82A}">
                    <a16:rowId xmlns:a16="http://schemas.microsoft.com/office/drawing/2014/main" val="10000"/>
                  </a:ext>
                </a:extLst>
              </a:tr>
              <a:tr h="187505">
                <a:tc>
                  <a:txBody>
                    <a:bodyPr/>
                    <a:lstStyle/>
                    <a:p>
                      <a:pPr algn="l" fontAlgn="ctr"/>
                      <a:r>
                        <a:rPr lang="en-GB" sz="1100" u="none" strike="noStrike" dirty="0">
                          <a:effectLst/>
                          <a:latin typeface="Century Gothic" panose="020B0502020202020204" pitchFamily="34" charset="0"/>
                        </a:rPr>
                        <a:t>Requirements</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dirty="0">
                          <a:solidFill>
                            <a:schemeClr val="accent1"/>
                          </a:solidFill>
                          <a:effectLst/>
                          <a:latin typeface="Century Gothic" panose="020B0502020202020204" pitchFamily="34" charset="0"/>
                        </a:rPr>
                        <a:t>21 series</a:t>
                      </a:r>
                      <a:endParaRPr lang="en-GB" sz="1200" b="0" i="0" u="none" strike="noStrike" dirty="0">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01"/>
                  </a:ext>
                </a:extLst>
              </a:tr>
              <a:tr h="187505">
                <a:tc>
                  <a:txBody>
                    <a:bodyPr/>
                    <a:lstStyle/>
                    <a:p>
                      <a:pPr algn="l" fontAlgn="ctr"/>
                      <a:r>
                        <a:rPr lang="en-GB" sz="1100" u="none" strike="noStrike" dirty="0">
                          <a:effectLst/>
                          <a:latin typeface="Century Gothic" panose="020B0502020202020204" pitchFamily="34" charset="0"/>
                        </a:rPr>
                        <a:t>Service aspects ("stage 1")</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dirty="0">
                          <a:solidFill>
                            <a:schemeClr val="accent1"/>
                          </a:solidFill>
                          <a:effectLst/>
                          <a:latin typeface="Century Gothic" panose="020B0502020202020204" pitchFamily="34" charset="0"/>
                        </a:rPr>
                        <a:t>22 series</a:t>
                      </a:r>
                      <a:endParaRPr lang="en-GB" sz="1200" b="0" i="0" u="none" strike="noStrike" dirty="0">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02"/>
                  </a:ext>
                </a:extLst>
              </a:tr>
              <a:tr h="187505">
                <a:tc>
                  <a:txBody>
                    <a:bodyPr/>
                    <a:lstStyle/>
                    <a:p>
                      <a:pPr algn="l" fontAlgn="ctr"/>
                      <a:r>
                        <a:rPr lang="en-GB" sz="1100" u="none" strike="noStrike" dirty="0">
                          <a:effectLst/>
                          <a:latin typeface="Century Gothic" panose="020B0502020202020204" pitchFamily="34" charset="0"/>
                        </a:rPr>
                        <a:t>Technical realization ("stage 2")</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23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03"/>
                  </a:ext>
                </a:extLst>
              </a:tr>
              <a:tr h="366855">
                <a:tc>
                  <a:txBody>
                    <a:bodyPr/>
                    <a:lstStyle/>
                    <a:p>
                      <a:pPr algn="l" fontAlgn="ctr"/>
                      <a:r>
                        <a:rPr lang="en-GB" sz="1100" u="none" strike="noStrike" dirty="0">
                          <a:effectLst/>
                          <a:latin typeface="Century Gothic" panose="020B0502020202020204" pitchFamily="34" charset="0"/>
                        </a:rPr>
                        <a:t>Signalling protocols ("stage 3") - user equipment to network</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24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04"/>
                  </a:ext>
                </a:extLst>
              </a:tr>
              <a:tr h="187505">
                <a:tc>
                  <a:txBody>
                    <a:bodyPr/>
                    <a:lstStyle/>
                    <a:p>
                      <a:pPr algn="l" fontAlgn="ctr"/>
                      <a:r>
                        <a:rPr lang="en-GB" sz="1100" u="none" strike="noStrike">
                          <a:effectLst/>
                          <a:latin typeface="Century Gothic" panose="020B0502020202020204" pitchFamily="34" charset="0"/>
                        </a:rPr>
                        <a:t>Radio aspects</a:t>
                      </a:r>
                      <a:endParaRPr lang="en-GB" sz="1100" b="0" i="0" u="none" strike="noStrike">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25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05"/>
                  </a:ext>
                </a:extLst>
              </a:tr>
              <a:tr h="187505">
                <a:tc>
                  <a:txBody>
                    <a:bodyPr/>
                    <a:lstStyle/>
                    <a:p>
                      <a:pPr algn="l" fontAlgn="ctr"/>
                      <a:r>
                        <a:rPr lang="en-GB" sz="1100" u="none" strike="noStrike" dirty="0">
                          <a:effectLst/>
                          <a:latin typeface="Century Gothic" panose="020B0502020202020204" pitchFamily="34" charset="0"/>
                        </a:rPr>
                        <a:t>CODECs</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26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06"/>
                  </a:ext>
                </a:extLst>
              </a:tr>
              <a:tr h="187505">
                <a:tc>
                  <a:txBody>
                    <a:bodyPr/>
                    <a:lstStyle/>
                    <a:p>
                      <a:pPr algn="l" fontAlgn="ctr"/>
                      <a:r>
                        <a:rPr lang="en-GB" sz="1100" u="none" strike="noStrike">
                          <a:effectLst/>
                          <a:latin typeface="Century Gothic" panose="020B0502020202020204" pitchFamily="34" charset="0"/>
                        </a:rPr>
                        <a:t>Data</a:t>
                      </a:r>
                      <a:endParaRPr lang="en-GB" sz="1100" b="0" i="0" u="none" strike="noStrike">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27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07"/>
                  </a:ext>
                </a:extLst>
              </a:tr>
              <a:tr h="546206">
                <a:tc>
                  <a:txBody>
                    <a:bodyPr/>
                    <a:lstStyle/>
                    <a:p>
                      <a:pPr algn="l" fontAlgn="ctr"/>
                      <a:r>
                        <a:rPr lang="en-GB" sz="1100" u="none" strike="noStrike" dirty="0">
                          <a:effectLst/>
                          <a:latin typeface="Century Gothic" panose="020B0502020202020204" pitchFamily="34" charset="0"/>
                        </a:rPr>
                        <a:t>Signalling protocols ("stage 3") -(RSS-CN) and OAM&amp;P and Charging (overflow from 32.- range)</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dirty="0">
                          <a:solidFill>
                            <a:schemeClr val="accent1"/>
                          </a:solidFill>
                          <a:effectLst/>
                          <a:latin typeface="Century Gothic" panose="020B0502020202020204" pitchFamily="34" charset="0"/>
                        </a:rPr>
                        <a:t>28 series</a:t>
                      </a:r>
                      <a:endParaRPr lang="en-GB" sz="1200" b="0" i="0" u="none" strike="noStrike" dirty="0">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08"/>
                  </a:ext>
                </a:extLst>
              </a:tr>
              <a:tr h="366855">
                <a:tc>
                  <a:txBody>
                    <a:bodyPr/>
                    <a:lstStyle/>
                    <a:p>
                      <a:pPr algn="l" fontAlgn="ctr"/>
                      <a:r>
                        <a:rPr lang="en-GB" sz="1100" u="none" strike="noStrike" dirty="0">
                          <a:effectLst/>
                          <a:latin typeface="Century Gothic" panose="020B0502020202020204" pitchFamily="34" charset="0"/>
                        </a:rPr>
                        <a:t>Signalling protocols ("stage 3") - intra-fixed-network</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dirty="0">
                          <a:solidFill>
                            <a:schemeClr val="accent1"/>
                          </a:solidFill>
                          <a:effectLst/>
                          <a:latin typeface="Century Gothic" panose="020B0502020202020204" pitchFamily="34" charset="0"/>
                        </a:rPr>
                        <a:t>29 series</a:t>
                      </a:r>
                      <a:endParaRPr lang="en-GB" sz="1200" b="0" i="0" u="none" strike="noStrike" dirty="0">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09"/>
                  </a:ext>
                </a:extLst>
              </a:tr>
              <a:tr h="187505">
                <a:tc>
                  <a:txBody>
                    <a:bodyPr/>
                    <a:lstStyle/>
                    <a:p>
                      <a:pPr algn="l" fontAlgn="ctr"/>
                      <a:r>
                        <a:rPr lang="en-GB" sz="1100" u="none" strike="noStrike" dirty="0">
                          <a:effectLst/>
                          <a:latin typeface="Century Gothic" panose="020B0502020202020204" pitchFamily="34" charset="0"/>
                        </a:rPr>
                        <a:t>Programme management</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30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10"/>
                  </a:ext>
                </a:extLst>
              </a:tr>
              <a:tr h="366855">
                <a:tc>
                  <a:txBody>
                    <a:bodyPr/>
                    <a:lstStyle/>
                    <a:p>
                      <a:pPr algn="l" fontAlgn="ctr"/>
                      <a:r>
                        <a:rPr lang="en-GB" sz="1100" u="none" strike="noStrike" dirty="0">
                          <a:effectLst/>
                          <a:latin typeface="Century Gothic" panose="020B0502020202020204" pitchFamily="34" charset="0"/>
                        </a:rPr>
                        <a:t>Subscriber Identity Module (SIM / USIM), IC Cards. Test specs.</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31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11"/>
                  </a:ext>
                </a:extLst>
              </a:tr>
              <a:tr h="187505">
                <a:tc>
                  <a:txBody>
                    <a:bodyPr/>
                    <a:lstStyle/>
                    <a:p>
                      <a:pPr algn="l" fontAlgn="ctr"/>
                      <a:r>
                        <a:rPr lang="en-GB" sz="1100" u="none" strike="noStrike">
                          <a:effectLst/>
                          <a:latin typeface="Century Gothic" panose="020B0502020202020204" pitchFamily="34" charset="0"/>
                        </a:rPr>
                        <a:t>OAM&amp;P and Charging</a:t>
                      </a:r>
                      <a:endParaRPr lang="en-GB" sz="1100" b="0" i="0" u="none" strike="noStrike">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32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12"/>
                  </a:ext>
                </a:extLst>
              </a:tr>
              <a:tr h="187505">
                <a:tc>
                  <a:txBody>
                    <a:bodyPr/>
                    <a:lstStyle/>
                    <a:p>
                      <a:pPr algn="l" fontAlgn="ctr"/>
                      <a:r>
                        <a:rPr lang="en-GB" sz="1100" u="none" strike="noStrike">
                          <a:effectLst/>
                          <a:latin typeface="Century Gothic" panose="020B0502020202020204" pitchFamily="34" charset="0"/>
                        </a:rPr>
                        <a:t>Security aspects</a:t>
                      </a:r>
                      <a:endParaRPr lang="en-GB" sz="1100" b="0" i="0" u="none" strike="noStrike">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33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13"/>
                  </a:ext>
                </a:extLst>
              </a:tr>
              <a:tr h="187505">
                <a:tc>
                  <a:txBody>
                    <a:bodyPr/>
                    <a:lstStyle/>
                    <a:p>
                      <a:pPr algn="l" fontAlgn="ctr"/>
                      <a:r>
                        <a:rPr lang="en-GB" sz="1100" u="none" strike="noStrike" dirty="0">
                          <a:effectLst/>
                          <a:latin typeface="Century Gothic" panose="020B0502020202020204" pitchFamily="34" charset="0"/>
                        </a:rPr>
                        <a:t>UE and (U)SIM test specifications</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34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14"/>
                  </a:ext>
                </a:extLst>
              </a:tr>
              <a:tr h="187505">
                <a:tc>
                  <a:txBody>
                    <a:bodyPr/>
                    <a:lstStyle/>
                    <a:p>
                      <a:pPr algn="l" fontAlgn="ctr"/>
                      <a:r>
                        <a:rPr lang="en-GB" sz="1100" u="none" strike="noStrike">
                          <a:effectLst/>
                          <a:latin typeface="Century Gothic" panose="020B0502020202020204" pitchFamily="34" charset="0"/>
                        </a:rPr>
                        <a:t>Security algorithms</a:t>
                      </a:r>
                      <a:endParaRPr lang="en-GB" sz="1100" b="0" i="0" u="none" strike="noStrike">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a:solidFill>
                            <a:schemeClr val="accent1"/>
                          </a:solidFill>
                          <a:effectLst/>
                          <a:latin typeface="Century Gothic" panose="020B0502020202020204" pitchFamily="34" charset="0"/>
                        </a:rPr>
                        <a:t>35 series</a:t>
                      </a:r>
                      <a:endParaRPr lang="en-GB" sz="1200" b="0" i="0" u="none" strike="noStrike">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15"/>
                  </a:ext>
                </a:extLst>
              </a:tr>
              <a:tr h="366855">
                <a:tc>
                  <a:txBody>
                    <a:bodyPr/>
                    <a:lstStyle/>
                    <a:p>
                      <a:pPr algn="l" fontAlgn="ctr"/>
                      <a:r>
                        <a:rPr lang="en-GB" sz="1100" u="none" strike="noStrike" dirty="0">
                          <a:effectLst/>
                          <a:latin typeface="Century Gothic" panose="020B0502020202020204" pitchFamily="34" charset="0"/>
                        </a:rPr>
                        <a:t>LTE (Evolved UTRA), LTE-Advanced, LTE-Advanced Pro radio technology</a:t>
                      </a:r>
                      <a:endParaRPr lang="en-GB" sz="1100" b="0" i="0" u="none" strike="noStrike" dirty="0">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dirty="0">
                          <a:solidFill>
                            <a:schemeClr val="accent1"/>
                          </a:solidFill>
                          <a:effectLst/>
                          <a:latin typeface="Century Gothic" panose="020B0502020202020204" pitchFamily="34" charset="0"/>
                        </a:rPr>
                        <a:t>36 series</a:t>
                      </a:r>
                      <a:endParaRPr lang="en-GB" sz="1200" b="0" i="0" u="none" strike="noStrike" dirty="0">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16"/>
                  </a:ext>
                </a:extLst>
              </a:tr>
              <a:tr h="366803">
                <a:tc>
                  <a:txBody>
                    <a:bodyPr/>
                    <a:lstStyle/>
                    <a:p>
                      <a:pPr algn="l" fontAlgn="ctr"/>
                      <a:r>
                        <a:rPr lang="en-GB" sz="1100" u="none" strike="noStrike">
                          <a:effectLst/>
                          <a:latin typeface="Century Gothic" panose="020B0502020202020204" pitchFamily="34" charset="0"/>
                        </a:rPr>
                        <a:t>Multiple radio access technology aspects</a:t>
                      </a:r>
                      <a:endParaRPr lang="en-GB" sz="1100" b="0" i="0" u="none" strike="noStrike">
                        <a:solidFill>
                          <a:srgbClr val="555555"/>
                        </a:solidFill>
                        <a:effectLst/>
                        <a:latin typeface="Century Gothic" panose="020B0502020202020204" pitchFamily="34" charset="0"/>
                      </a:endParaRPr>
                    </a:p>
                  </a:txBody>
                  <a:tcPr marL="7625" marR="7625" marT="7623" marB="0" anchor="ctr"/>
                </a:tc>
                <a:tc>
                  <a:txBody>
                    <a:bodyPr/>
                    <a:lstStyle/>
                    <a:p>
                      <a:pPr algn="l" fontAlgn="b"/>
                      <a:r>
                        <a:rPr lang="en-GB" sz="1200" b="0" u="none" strike="noStrike" dirty="0">
                          <a:solidFill>
                            <a:schemeClr val="accent1"/>
                          </a:solidFill>
                          <a:effectLst/>
                          <a:latin typeface="Century Gothic" panose="020B0502020202020204" pitchFamily="34" charset="0"/>
                        </a:rPr>
                        <a:t>37 series</a:t>
                      </a:r>
                      <a:endParaRPr lang="en-GB" sz="1200" b="0" i="0" u="none" strike="noStrike" dirty="0">
                        <a:solidFill>
                          <a:schemeClr val="accent1"/>
                        </a:solidFill>
                        <a:effectLst/>
                        <a:latin typeface="Century Gothic" panose="020B0502020202020204" pitchFamily="34" charset="0"/>
                      </a:endParaRPr>
                    </a:p>
                  </a:txBody>
                  <a:tcPr marL="7625" marR="7625" marT="7623" marB="0" anchor="b"/>
                </a:tc>
                <a:extLst>
                  <a:ext uri="{0D108BD9-81ED-4DB2-BD59-A6C34878D82A}">
                    <a16:rowId xmlns:a16="http://schemas.microsoft.com/office/drawing/2014/main" val="10017"/>
                  </a:ext>
                </a:extLst>
              </a:tr>
              <a:tr h="187505">
                <a:tc>
                  <a:txBody>
                    <a:bodyPr/>
                    <a:lstStyle/>
                    <a:p>
                      <a:pPr algn="l" fontAlgn="ctr"/>
                      <a:r>
                        <a:rPr lang="en-GB" sz="1100" u="none" strike="noStrike">
                          <a:effectLst/>
                          <a:latin typeface="Century Gothic" panose="020B0502020202020204" pitchFamily="34" charset="0"/>
                        </a:rPr>
                        <a:t>Radio technology beyond LTE</a:t>
                      </a:r>
                      <a:endParaRPr lang="en-GB" sz="1100" b="0" i="0" u="none" strike="noStrike">
                        <a:solidFill>
                          <a:srgbClr val="555555"/>
                        </a:solidFill>
                        <a:effectLst/>
                        <a:latin typeface="Century Gothic" panose="020B0502020202020204" pitchFamily="34" charset="0"/>
                      </a:endParaRPr>
                    </a:p>
                  </a:txBody>
                  <a:tcPr marL="7625" marR="7625" marT="7623" marB="0" anchor="ctr"/>
                </a:tc>
                <a:tc>
                  <a:txBody>
                    <a:bodyPr/>
                    <a:lstStyle/>
                    <a:p>
                      <a:pPr algn="l" fontAlgn="ctr"/>
                      <a:r>
                        <a:rPr lang="en-GB" sz="1200" b="0" u="none" strike="noStrike" dirty="0">
                          <a:solidFill>
                            <a:schemeClr val="accent1"/>
                          </a:solidFill>
                          <a:effectLst/>
                          <a:latin typeface="Century Gothic" panose="020B0502020202020204" pitchFamily="34" charset="0"/>
                        </a:rPr>
                        <a:t>38 series</a:t>
                      </a:r>
                      <a:endParaRPr lang="en-GB" sz="1200" b="0" i="0" u="none" strike="noStrike" dirty="0">
                        <a:solidFill>
                          <a:schemeClr val="accent1"/>
                        </a:solidFill>
                        <a:effectLst/>
                        <a:latin typeface="Century Gothic" panose="020B0502020202020204" pitchFamily="34" charset="0"/>
                      </a:endParaRPr>
                    </a:p>
                  </a:txBody>
                  <a:tcPr marL="7625" marR="7625" marT="7623" marB="0" anchor="ctr"/>
                </a:tc>
                <a:extLst>
                  <a:ext uri="{0D108BD9-81ED-4DB2-BD59-A6C34878D82A}">
                    <a16:rowId xmlns:a16="http://schemas.microsoft.com/office/drawing/2014/main" val="10018"/>
                  </a:ext>
                </a:extLst>
              </a:tr>
            </a:tbl>
          </a:graphicData>
        </a:graphic>
      </p:graphicFrame>
      <p:sp>
        <p:nvSpPr>
          <p:cNvPr id="7" name="TextBox 6">
            <a:extLst>
              <a:ext uri="{FF2B5EF4-FFF2-40B4-BE49-F238E27FC236}">
                <a16:creationId xmlns:a16="http://schemas.microsoft.com/office/drawing/2014/main" id="{D4822FBB-121E-4FB9-8ADA-4337E916E9C9}"/>
              </a:ext>
            </a:extLst>
          </p:cNvPr>
          <p:cNvSpPr txBox="1"/>
          <p:nvPr/>
        </p:nvSpPr>
        <p:spPr>
          <a:xfrm>
            <a:off x="115219" y="2340477"/>
            <a:ext cx="2608695" cy="72327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100" b="0" i="0" u="none" strike="noStrike" kern="1200" cap="none" spc="300" normalizeH="0" baseline="0" noProof="0" dirty="0">
                <a:ln>
                  <a:noFill/>
                </a:ln>
                <a:solidFill>
                  <a:srgbClr val="5B9BD5"/>
                </a:solidFill>
                <a:effectLst/>
                <a:uLnTx/>
                <a:uFillTx/>
                <a:latin typeface="Century Gothic" panose="020B0502020202020204" pitchFamily="34" charset="0"/>
                <a:ea typeface="+mn-ea"/>
                <a:cs typeface="Arial" panose="020B0604020202020204" pitchFamily="34" charset="0"/>
              </a:rPr>
              <a:t>Use Case diversity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Arial" panose="020B0604020202020204" pitchFamily="34" charset="0"/>
              </a:rPr>
              <a:t>High or Low data rates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Arial" panose="020B0604020202020204" pitchFamily="34" charset="0"/>
              </a:rPr>
              <a:t>Higher user mobility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Arial" panose="020B0604020202020204" pitchFamily="34" charset="0"/>
              </a:rPr>
              <a:t>Improved coverage</a:t>
            </a:r>
          </a:p>
        </p:txBody>
      </p:sp>
      <p:sp>
        <p:nvSpPr>
          <p:cNvPr id="12" name="TextBox 11">
            <a:extLst>
              <a:ext uri="{FF2B5EF4-FFF2-40B4-BE49-F238E27FC236}">
                <a16:creationId xmlns:a16="http://schemas.microsoft.com/office/drawing/2014/main" id="{EFE8EF77-EC3F-41E6-94B4-E321FF5B3A2A}"/>
              </a:ext>
            </a:extLst>
          </p:cNvPr>
          <p:cNvSpPr txBox="1"/>
          <p:nvPr/>
        </p:nvSpPr>
        <p:spPr>
          <a:xfrm>
            <a:off x="115219" y="3094517"/>
            <a:ext cx="2723964" cy="72327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100" b="0" i="0" u="none" strike="noStrike" kern="1200" cap="none" spc="300" normalizeH="0" baseline="0" noProof="0" dirty="0">
                <a:ln>
                  <a:noFill/>
                </a:ln>
                <a:solidFill>
                  <a:srgbClr val="5B9BD5"/>
                </a:solidFill>
                <a:effectLst/>
                <a:uLnTx/>
                <a:uFillTx/>
                <a:latin typeface="Century Gothic" panose="020B0502020202020204" pitchFamily="34" charset="0"/>
                <a:ea typeface="+mn-ea"/>
                <a:cs typeface="Arial" panose="020B0604020202020204" pitchFamily="34" charset="0"/>
              </a:rPr>
              <a:t>Overall System Goals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Arial" panose="020B0604020202020204" pitchFamily="34" charset="0"/>
              </a:rPr>
              <a:t>Enable new business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Arial" panose="020B0604020202020204" pitchFamily="34" charset="0"/>
              </a:rPr>
              <a:t>Greater efficiency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Arial" panose="020B0604020202020204" pitchFamily="34" charset="0"/>
              </a:rPr>
              <a:t>More flexibility – not one-size-fits-all</a:t>
            </a:r>
          </a:p>
        </p:txBody>
      </p:sp>
      <p:sp>
        <p:nvSpPr>
          <p:cNvPr id="6" name="Arrow: Bent 5">
            <a:extLst>
              <a:ext uri="{FF2B5EF4-FFF2-40B4-BE49-F238E27FC236}">
                <a16:creationId xmlns:a16="http://schemas.microsoft.com/office/drawing/2014/main" id="{AB7CB41F-ECB7-8EA7-D419-243B9462EAFD}"/>
              </a:ext>
            </a:extLst>
          </p:cNvPr>
          <p:cNvSpPr/>
          <p:nvPr/>
        </p:nvSpPr>
        <p:spPr>
          <a:xfrm>
            <a:off x="2839183" y="3153376"/>
            <a:ext cx="1083776" cy="881014"/>
          </a:xfrm>
          <a:prstGeom prst="bentArrow">
            <a:avLst>
              <a:gd name="adj1" fmla="val 40568"/>
              <a:gd name="adj2" fmla="val 37455"/>
              <a:gd name="adj3" fmla="val 25000"/>
              <a:gd name="adj4" fmla="val 9868"/>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B3101E58-4D19-8FEF-2EBB-682CD4EFE3B5}"/>
              </a:ext>
            </a:extLst>
          </p:cNvPr>
          <p:cNvPicPr>
            <a:picLocks noChangeAspect="1"/>
          </p:cNvPicPr>
          <p:nvPr/>
        </p:nvPicPr>
        <p:blipFill>
          <a:blip r:embed="rId4"/>
          <a:stretch>
            <a:fillRect/>
          </a:stretch>
        </p:blipFill>
        <p:spPr>
          <a:xfrm>
            <a:off x="3949582" y="2524027"/>
            <a:ext cx="3236926" cy="2992395"/>
          </a:xfrm>
          <a:prstGeom prst="rect">
            <a:avLst/>
          </a:prstGeom>
        </p:spPr>
      </p:pic>
      <p:sp>
        <p:nvSpPr>
          <p:cNvPr id="5" name="Arrow: Right 4">
            <a:extLst>
              <a:ext uri="{FF2B5EF4-FFF2-40B4-BE49-F238E27FC236}">
                <a16:creationId xmlns:a16="http://schemas.microsoft.com/office/drawing/2014/main" id="{6D9EE6BA-D812-BC84-BD18-737793F6B20B}"/>
              </a:ext>
            </a:extLst>
          </p:cNvPr>
          <p:cNvSpPr/>
          <p:nvPr/>
        </p:nvSpPr>
        <p:spPr>
          <a:xfrm>
            <a:off x="7309963" y="2898939"/>
            <a:ext cx="685800" cy="1389888"/>
          </a:xfrm>
          <a:prstGeom prst="rightArrow">
            <a:avLst>
              <a:gd name="adj1" fmla="val 85526"/>
              <a:gd name="adj2" fmla="val 50000"/>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path path="circle">
              <a:fillToRect t="100000" r="100000"/>
            </a:path>
            <a:tileRect l="-100000" b="-100000"/>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CC5B1477-3E3C-1C23-1E56-899144478942}"/>
              </a:ext>
            </a:extLst>
          </p:cNvPr>
          <p:cNvSpPr txBox="1"/>
          <p:nvPr/>
        </p:nvSpPr>
        <p:spPr>
          <a:xfrm>
            <a:off x="4646158" y="2145214"/>
            <a:ext cx="184377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3GPP Working Groups</a:t>
            </a:r>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C8538F9-83AD-C942-310E-8617834A0FEC}"/>
              </a:ext>
            </a:extLst>
          </p:cNvPr>
          <p:cNvSpPr>
            <a:spLocks noGrp="1"/>
          </p:cNvSpPr>
          <p:nvPr>
            <p:ph type="title"/>
          </p:nvPr>
        </p:nvSpPr>
        <p:spPr/>
        <p:txBody>
          <a:bodyPr/>
          <a:lstStyle/>
          <a:p>
            <a:r>
              <a:rPr lang="de-DE" dirty="0"/>
              <a:t>Timelines and 6G</a:t>
            </a:r>
            <a:endParaRPr lang="en-US" dirty="0"/>
          </a:p>
        </p:txBody>
      </p:sp>
      <p:sp>
        <p:nvSpPr>
          <p:cNvPr id="5" name="Text Placeholder 4">
            <a:extLst>
              <a:ext uri="{FF2B5EF4-FFF2-40B4-BE49-F238E27FC236}">
                <a16:creationId xmlns:a16="http://schemas.microsoft.com/office/drawing/2014/main" id="{12D10F8E-2E52-3962-46EB-BA1C1AD65401}"/>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78903094"/>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15789859-632E-1A08-EF86-09D33E8FC20D}"/>
              </a:ext>
            </a:extLst>
          </p:cNvPr>
          <p:cNvCxnSpPr>
            <a:cxnSpLocks/>
          </p:cNvCxnSpPr>
          <p:nvPr/>
        </p:nvCxnSpPr>
        <p:spPr bwMode="auto">
          <a:xfrm>
            <a:off x="5526618" y="920751"/>
            <a:ext cx="1568449"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15" name="Straight Connector 14">
            <a:extLst>
              <a:ext uri="{FF2B5EF4-FFF2-40B4-BE49-F238E27FC236}">
                <a16:creationId xmlns:a16="http://schemas.microsoft.com/office/drawing/2014/main" id="{58E4666E-BA56-34F4-9118-5EB912F4184D}"/>
              </a:ext>
            </a:extLst>
          </p:cNvPr>
          <p:cNvCxnSpPr>
            <a:cxnSpLocks/>
          </p:cNvCxnSpPr>
          <p:nvPr/>
        </p:nvCxnSpPr>
        <p:spPr bwMode="auto">
          <a:xfrm>
            <a:off x="7363885" y="920751"/>
            <a:ext cx="1568449"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17" name="Straight Connector 16">
            <a:extLst>
              <a:ext uri="{FF2B5EF4-FFF2-40B4-BE49-F238E27FC236}">
                <a16:creationId xmlns:a16="http://schemas.microsoft.com/office/drawing/2014/main" id="{F9336F9A-A56E-003E-04C3-D10DBB4568EA}"/>
              </a:ext>
            </a:extLst>
          </p:cNvPr>
          <p:cNvCxnSpPr>
            <a:cxnSpLocks/>
          </p:cNvCxnSpPr>
          <p:nvPr/>
        </p:nvCxnSpPr>
        <p:spPr bwMode="auto">
          <a:xfrm>
            <a:off x="9099552" y="920751"/>
            <a:ext cx="1568449"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20" name="Straight Connector 19">
            <a:extLst>
              <a:ext uri="{FF2B5EF4-FFF2-40B4-BE49-F238E27FC236}">
                <a16:creationId xmlns:a16="http://schemas.microsoft.com/office/drawing/2014/main" id="{995BE91F-C9EC-88A7-9684-42FE668BA2D3}"/>
              </a:ext>
            </a:extLst>
          </p:cNvPr>
          <p:cNvCxnSpPr>
            <a:cxnSpLocks/>
          </p:cNvCxnSpPr>
          <p:nvPr/>
        </p:nvCxnSpPr>
        <p:spPr bwMode="auto">
          <a:xfrm>
            <a:off x="294218" y="920751"/>
            <a:ext cx="1568449"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7" name="Straight Connector 6">
            <a:extLst>
              <a:ext uri="{FF2B5EF4-FFF2-40B4-BE49-F238E27FC236}">
                <a16:creationId xmlns:a16="http://schemas.microsoft.com/office/drawing/2014/main" id="{C62547E6-37EE-12DD-374F-2027740A171F}"/>
              </a:ext>
            </a:extLst>
          </p:cNvPr>
          <p:cNvCxnSpPr>
            <a:cxnSpLocks/>
          </p:cNvCxnSpPr>
          <p:nvPr/>
        </p:nvCxnSpPr>
        <p:spPr bwMode="auto">
          <a:xfrm>
            <a:off x="1966385" y="922867"/>
            <a:ext cx="1568449"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9" name="Straight Connector 8">
            <a:extLst>
              <a:ext uri="{FF2B5EF4-FFF2-40B4-BE49-F238E27FC236}">
                <a16:creationId xmlns:a16="http://schemas.microsoft.com/office/drawing/2014/main" id="{A422F661-8F02-B49E-2739-31883C685814}"/>
              </a:ext>
            </a:extLst>
          </p:cNvPr>
          <p:cNvCxnSpPr>
            <a:cxnSpLocks/>
          </p:cNvCxnSpPr>
          <p:nvPr/>
        </p:nvCxnSpPr>
        <p:spPr bwMode="auto">
          <a:xfrm>
            <a:off x="3659718" y="920751"/>
            <a:ext cx="1568449"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9266" name="Straight Connector 114">
            <a:extLst>
              <a:ext uri="{FF2B5EF4-FFF2-40B4-BE49-F238E27FC236}">
                <a16:creationId xmlns:a16="http://schemas.microsoft.com/office/drawing/2014/main" id="{49EB06F2-6811-E147-35AA-1A01D49771C0}"/>
              </a:ext>
            </a:extLst>
          </p:cNvPr>
          <p:cNvCxnSpPr>
            <a:cxnSpLocks noChangeShapeType="1"/>
          </p:cNvCxnSpPr>
          <p:nvPr/>
        </p:nvCxnSpPr>
        <p:spPr bwMode="auto">
          <a:xfrm>
            <a:off x="10845800" y="1610785"/>
            <a:ext cx="0" cy="5082116"/>
          </a:xfrm>
          <a:prstGeom prst="line">
            <a:avLst/>
          </a:prstGeom>
          <a:noFill/>
          <a:ln w="28575" algn="ctr">
            <a:solidFill>
              <a:schemeClr val="accent4">
                <a:lumMod val="60000"/>
                <a:lumOff val="40000"/>
              </a:schemeClr>
            </a:solidFill>
            <a:round/>
            <a:headEnd/>
            <a:tailEnd/>
          </a:ln>
        </p:spPr>
      </p:cxnSp>
      <p:cxnSp>
        <p:nvCxnSpPr>
          <p:cNvPr id="9273" name="Straight Connector 114">
            <a:extLst>
              <a:ext uri="{FF2B5EF4-FFF2-40B4-BE49-F238E27FC236}">
                <a16:creationId xmlns:a16="http://schemas.microsoft.com/office/drawing/2014/main" id="{4398C679-6F12-F151-9217-5B8A918962F0}"/>
              </a:ext>
            </a:extLst>
          </p:cNvPr>
          <p:cNvCxnSpPr>
            <a:cxnSpLocks noChangeShapeType="1"/>
          </p:cNvCxnSpPr>
          <p:nvPr/>
        </p:nvCxnSpPr>
        <p:spPr bwMode="auto">
          <a:xfrm>
            <a:off x="7219951" y="1576917"/>
            <a:ext cx="0" cy="5204883"/>
          </a:xfrm>
          <a:prstGeom prst="line">
            <a:avLst/>
          </a:prstGeom>
          <a:noFill/>
          <a:ln w="28575" algn="ctr">
            <a:solidFill>
              <a:schemeClr val="accent4">
                <a:lumMod val="60000"/>
                <a:lumOff val="40000"/>
              </a:schemeClr>
            </a:solidFill>
            <a:round/>
            <a:headEnd/>
            <a:tailEnd/>
          </a:ln>
        </p:spPr>
      </p:cxnSp>
      <p:cxnSp>
        <p:nvCxnSpPr>
          <p:cNvPr id="9298" name="Straight Connector 114">
            <a:extLst>
              <a:ext uri="{FF2B5EF4-FFF2-40B4-BE49-F238E27FC236}">
                <a16:creationId xmlns:a16="http://schemas.microsoft.com/office/drawing/2014/main" id="{AE94497F-DE7D-80E4-EA2E-21E8C4DF21FA}"/>
              </a:ext>
            </a:extLst>
          </p:cNvPr>
          <p:cNvCxnSpPr>
            <a:cxnSpLocks noChangeShapeType="1"/>
          </p:cNvCxnSpPr>
          <p:nvPr/>
        </p:nvCxnSpPr>
        <p:spPr bwMode="auto">
          <a:xfrm>
            <a:off x="3562351" y="1576918"/>
            <a:ext cx="0" cy="4832349"/>
          </a:xfrm>
          <a:prstGeom prst="line">
            <a:avLst/>
          </a:prstGeom>
          <a:noFill/>
          <a:ln w="28575" algn="ctr">
            <a:solidFill>
              <a:schemeClr val="accent4">
                <a:lumMod val="60000"/>
                <a:lumOff val="40000"/>
              </a:schemeClr>
            </a:solidFill>
            <a:round/>
            <a:headEnd/>
            <a:tailEnd/>
          </a:ln>
        </p:spPr>
      </p:cxnSp>
      <p:cxnSp>
        <p:nvCxnSpPr>
          <p:cNvPr id="9265" name="Straight Connector 114">
            <a:extLst>
              <a:ext uri="{FF2B5EF4-FFF2-40B4-BE49-F238E27FC236}">
                <a16:creationId xmlns:a16="http://schemas.microsoft.com/office/drawing/2014/main" id="{5CDE35A7-99BA-813E-5531-08DD4E057B76}"/>
              </a:ext>
            </a:extLst>
          </p:cNvPr>
          <p:cNvCxnSpPr>
            <a:cxnSpLocks noChangeShapeType="1"/>
          </p:cNvCxnSpPr>
          <p:nvPr/>
        </p:nvCxnSpPr>
        <p:spPr bwMode="auto">
          <a:xfrm>
            <a:off x="2758017" y="1576918"/>
            <a:ext cx="0" cy="4965700"/>
          </a:xfrm>
          <a:prstGeom prst="line">
            <a:avLst/>
          </a:prstGeom>
          <a:noFill/>
          <a:ln w="9525" algn="ctr">
            <a:solidFill>
              <a:schemeClr val="accent4">
                <a:lumMod val="60000"/>
                <a:lumOff val="40000"/>
              </a:schemeClr>
            </a:solidFill>
            <a:prstDash val="dash"/>
            <a:round/>
            <a:headEnd/>
            <a:tailEnd/>
          </a:ln>
        </p:spPr>
      </p:cxnSp>
      <p:cxnSp>
        <p:nvCxnSpPr>
          <p:cNvPr id="9268" name="Straight Connector 114">
            <a:extLst>
              <a:ext uri="{FF2B5EF4-FFF2-40B4-BE49-F238E27FC236}">
                <a16:creationId xmlns:a16="http://schemas.microsoft.com/office/drawing/2014/main" id="{A6170BA6-C7FE-ADA7-6D35-08AD87B169E5}"/>
              </a:ext>
            </a:extLst>
          </p:cNvPr>
          <p:cNvCxnSpPr>
            <a:cxnSpLocks noChangeShapeType="1"/>
          </p:cNvCxnSpPr>
          <p:nvPr/>
        </p:nvCxnSpPr>
        <p:spPr bwMode="auto">
          <a:xfrm>
            <a:off x="9958917" y="1576917"/>
            <a:ext cx="0" cy="5003800"/>
          </a:xfrm>
          <a:prstGeom prst="line">
            <a:avLst/>
          </a:prstGeom>
          <a:noFill/>
          <a:ln w="9525" algn="ctr">
            <a:solidFill>
              <a:schemeClr val="accent4">
                <a:lumMod val="60000"/>
                <a:lumOff val="40000"/>
              </a:schemeClr>
            </a:solidFill>
            <a:prstDash val="dash"/>
            <a:round/>
            <a:headEnd/>
            <a:tailEnd/>
          </a:ln>
        </p:spPr>
      </p:cxnSp>
      <p:cxnSp>
        <p:nvCxnSpPr>
          <p:cNvPr id="9269" name="Straight Connector 114">
            <a:extLst>
              <a:ext uri="{FF2B5EF4-FFF2-40B4-BE49-F238E27FC236}">
                <a16:creationId xmlns:a16="http://schemas.microsoft.com/office/drawing/2014/main" id="{532A73DE-5F43-7D3D-4B0F-EE919A072CF2}"/>
              </a:ext>
            </a:extLst>
          </p:cNvPr>
          <p:cNvCxnSpPr>
            <a:cxnSpLocks noChangeShapeType="1"/>
          </p:cNvCxnSpPr>
          <p:nvPr/>
        </p:nvCxnSpPr>
        <p:spPr bwMode="auto">
          <a:xfrm>
            <a:off x="8102600" y="1576918"/>
            <a:ext cx="0" cy="4965700"/>
          </a:xfrm>
          <a:prstGeom prst="line">
            <a:avLst/>
          </a:prstGeom>
          <a:noFill/>
          <a:ln w="9525" algn="ctr">
            <a:solidFill>
              <a:schemeClr val="accent4">
                <a:lumMod val="60000"/>
                <a:lumOff val="40000"/>
              </a:schemeClr>
            </a:solidFill>
            <a:prstDash val="dash"/>
            <a:round/>
            <a:headEnd/>
            <a:tailEnd/>
          </a:ln>
        </p:spPr>
      </p:cxnSp>
      <p:cxnSp>
        <p:nvCxnSpPr>
          <p:cNvPr id="9270" name="Straight Connector 114">
            <a:extLst>
              <a:ext uri="{FF2B5EF4-FFF2-40B4-BE49-F238E27FC236}">
                <a16:creationId xmlns:a16="http://schemas.microsoft.com/office/drawing/2014/main" id="{191DCE4A-ADA6-9728-C45E-4EC907726A91}"/>
              </a:ext>
            </a:extLst>
          </p:cNvPr>
          <p:cNvCxnSpPr>
            <a:cxnSpLocks noChangeShapeType="1"/>
          </p:cNvCxnSpPr>
          <p:nvPr/>
        </p:nvCxnSpPr>
        <p:spPr bwMode="auto">
          <a:xfrm>
            <a:off x="7649633" y="1731434"/>
            <a:ext cx="0" cy="4965700"/>
          </a:xfrm>
          <a:prstGeom prst="line">
            <a:avLst/>
          </a:prstGeom>
          <a:noFill/>
          <a:ln w="9525" algn="ctr">
            <a:solidFill>
              <a:schemeClr val="accent4">
                <a:lumMod val="60000"/>
                <a:lumOff val="40000"/>
              </a:schemeClr>
            </a:solidFill>
            <a:prstDash val="dash"/>
            <a:round/>
            <a:headEnd/>
            <a:tailEnd/>
          </a:ln>
        </p:spPr>
      </p:cxnSp>
      <p:cxnSp>
        <p:nvCxnSpPr>
          <p:cNvPr id="9271" name="Straight Connector 114">
            <a:extLst>
              <a:ext uri="{FF2B5EF4-FFF2-40B4-BE49-F238E27FC236}">
                <a16:creationId xmlns:a16="http://schemas.microsoft.com/office/drawing/2014/main" id="{B7AEDE40-050F-2F67-7677-F9A272BE5E3C}"/>
              </a:ext>
            </a:extLst>
          </p:cNvPr>
          <p:cNvCxnSpPr>
            <a:cxnSpLocks noChangeShapeType="1"/>
          </p:cNvCxnSpPr>
          <p:nvPr/>
        </p:nvCxnSpPr>
        <p:spPr bwMode="auto">
          <a:xfrm>
            <a:off x="6381751" y="1576918"/>
            <a:ext cx="0" cy="5168900"/>
          </a:xfrm>
          <a:prstGeom prst="line">
            <a:avLst/>
          </a:prstGeom>
          <a:noFill/>
          <a:ln w="9525" algn="ctr">
            <a:solidFill>
              <a:schemeClr val="accent4">
                <a:lumMod val="60000"/>
                <a:lumOff val="40000"/>
              </a:schemeClr>
            </a:solidFill>
            <a:prstDash val="dash"/>
            <a:round/>
            <a:headEnd/>
            <a:tailEnd/>
          </a:ln>
        </p:spPr>
      </p:cxnSp>
      <p:cxnSp>
        <p:nvCxnSpPr>
          <p:cNvPr id="9272" name="Straight Connector 114">
            <a:extLst>
              <a:ext uri="{FF2B5EF4-FFF2-40B4-BE49-F238E27FC236}">
                <a16:creationId xmlns:a16="http://schemas.microsoft.com/office/drawing/2014/main" id="{361DFDE6-DB24-8CD6-F1C3-DD56950152DB}"/>
              </a:ext>
            </a:extLst>
          </p:cNvPr>
          <p:cNvCxnSpPr>
            <a:cxnSpLocks noChangeShapeType="1"/>
          </p:cNvCxnSpPr>
          <p:nvPr/>
        </p:nvCxnSpPr>
        <p:spPr bwMode="auto">
          <a:xfrm>
            <a:off x="4051300" y="1712385"/>
            <a:ext cx="0" cy="4965700"/>
          </a:xfrm>
          <a:prstGeom prst="line">
            <a:avLst/>
          </a:prstGeom>
          <a:noFill/>
          <a:ln w="9525" algn="ctr">
            <a:solidFill>
              <a:schemeClr val="accent4">
                <a:lumMod val="60000"/>
                <a:lumOff val="40000"/>
              </a:schemeClr>
            </a:solidFill>
            <a:prstDash val="dash"/>
            <a:round/>
            <a:headEnd/>
            <a:tailEnd/>
          </a:ln>
        </p:spPr>
      </p:cxnSp>
      <p:cxnSp>
        <p:nvCxnSpPr>
          <p:cNvPr id="28" name="Straight Connector 114">
            <a:extLst>
              <a:ext uri="{FF2B5EF4-FFF2-40B4-BE49-F238E27FC236}">
                <a16:creationId xmlns:a16="http://schemas.microsoft.com/office/drawing/2014/main" id="{FBE5A83F-2D13-BBD5-79E8-9D8C916A6737}"/>
              </a:ext>
            </a:extLst>
          </p:cNvPr>
          <p:cNvCxnSpPr>
            <a:cxnSpLocks noChangeShapeType="1"/>
          </p:cNvCxnSpPr>
          <p:nvPr/>
        </p:nvCxnSpPr>
        <p:spPr bwMode="auto">
          <a:xfrm>
            <a:off x="9029700" y="1610784"/>
            <a:ext cx="0" cy="5181600"/>
          </a:xfrm>
          <a:prstGeom prst="line">
            <a:avLst/>
          </a:prstGeom>
          <a:noFill/>
          <a:ln w="28575" algn="ctr">
            <a:solidFill>
              <a:schemeClr val="accent4">
                <a:lumMod val="60000"/>
                <a:lumOff val="40000"/>
              </a:schemeClr>
            </a:solidFill>
            <a:round/>
            <a:headEnd/>
            <a:tailEnd/>
          </a:ln>
        </p:spPr>
      </p:cxnSp>
      <p:cxnSp>
        <p:nvCxnSpPr>
          <p:cNvPr id="29" name="Straight Connector 114">
            <a:extLst>
              <a:ext uri="{FF2B5EF4-FFF2-40B4-BE49-F238E27FC236}">
                <a16:creationId xmlns:a16="http://schemas.microsoft.com/office/drawing/2014/main" id="{C77A827D-FBAB-48BE-33D9-D31E8576A66F}"/>
              </a:ext>
            </a:extLst>
          </p:cNvPr>
          <p:cNvCxnSpPr>
            <a:cxnSpLocks noChangeShapeType="1"/>
          </p:cNvCxnSpPr>
          <p:nvPr/>
        </p:nvCxnSpPr>
        <p:spPr bwMode="auto">
          <a:xfrm flipH="1">
            <a:off x="6003844" y="1576918"/>
            <a:ext cx="2116" cy="5160433"/>
          </a:xfrm>
          <a:prstGeom prst="line">
            <a:avLst/>
          </a:prstGeom>
          <a:noFill/>
          <a:ln w="28575" algn="ctr">
            <a:solidFill>
              <a:schemeClr val="accent4">
                <a:lumMod val="60000"/>
                <a:lumOff val="40000"/>
              </a:schemeClr>
            </a:solidFill>
            <a:round/>
            <a:headEnd/>
            <a:tailEnd/>
          </a:ln>
        </p:spPr>
      </p:cxnSp>
      <p:cxnSp>
        <p:nvCxnSpPr>
          <p:cNvPr id="31" name="Straight Connector 115">
            <a:extLst>
              <a:ext uri="{FF2B5EF4-FFF2-40B4-BE49-F238E27FC236}">
                <a16:creationId xmlns:a16="http://schemas.microsoft.com/office/drawing/2014/main" id="{0F414A71-8380-9FA3-57C5-23BEE19F8013}"/>
              </a:ext>
            </a:extLst>
          </p:cNvPr>
          <p:cNvCxnSpPr>
            <a:cxnSpLocks noChangeShapeType="1"/>
          </p:cNvCxnSpPr>
          <p:nvPr/>
        </p:nvCxnSpPr>
        <p:spPr bwMode="auto">
          <a:xfrm>
            <a:off x="4917017" y="1780118"/>
            <a:ext cx="0" cy="4965700"/>
          </a:xfrm>
          <a:prstGeom prst="line">
            <a:avLst/>
          </a:prstGeom>
          <a:noFill/>
          <a:ln w="9525" algn="ctr">
            <a:solidFill>
              <a:schemeClr val="accent4">
                <a:lumMod val="60000"/>
                <a:lumOff val="40000"/>
              </a:schemeClr>
            </a:solidFill>
            <a:prstDash val="dash"/>
            <a:round/>
            <a:headEnd/>
            <a:tailEnd/>
          </a:ln>
        </p:spPr>
      </p:cxnSp>
      <p:cxnSp>
        <p:nvCxnSpPr>
          <p:cNvPr id="9217" name="Straight Connector 114">
            <a:extLst>
              <a:ext uri="{FF2B5EF4-FFF2-40B4-BE49-F238E27FC236}">
                <a16:creationId xmlns:a16="http://schemas.microsoft.com/office/drawing/2014/main" id="{79D662AD-ED12-54C4-1422-DB4599198946}"/>
              </a:ext>
            </a:extLst>
          </p:cNvPr>
          <p:cNvCxnSpPr>
            <a:cxnSpLocks noChangeShapeType="1"/>
          </p:cNvCxnSpPr>
          <p:nvPr/>
        </p:nvCxnSpPr>
        <p:spPr bwMode="auto">
          <a:xfrm>
            <a:off x="3196167" y="1780118"/>
            <a:ext cx="0" cy="4965700"/>
          </a:xfrm>
          <a:prstGeom prst="line">
            <a:avLst/>
          </a:prstGeom>
          <a:noFill/>
          <a:ln w="9525" algn="ctr">
            <a:solidFill>
              <a:schemeClr val="accent4">
                <a:lumMod val="60000"/>
                <a:lumOff val="40000"/>
              </a:schemeClr>
            </a:solidFill>
            <a:prstDash val="dash"/>
            <a:round/>
            <a:headEnd/>
            <a:tailEnd/>
          </a:ln>
        </p:spPr>
      </p:cxnSp>
      <p:cxnSp>
        <p:nvCxnSpPr>
          <p:cNvPr id="9219" name="Straight Connector 114">
            <a:extLst>
              <a:ext uri="{FF2B5EF4-FFF2-40B4-BE49-F238E27FC236}">
                <a16:creationId xmlns:a16="http://schemas.microsoft.com/office/drawing/2014/main" id="{91F6B5C6-C8DF-79EB-2281-8CD0A2FB068C}"/>
              </a:ext>
            </a:extLst>
          </p:cNvPr>
          <p:cNvCxnSpPr>
            <a:cxnSpLocks noChangeShapeType="1"/>
          </p:cNvCxnSpPr>
          <p:nvPr/>
        </p:nvCxnSpPr>
        <p:spPr bwMode="auto">
          <a:xfrm>
            <a:off x="10397067" y="1780117"/>
            <a:ext cx="0" cy="5003800"/>
          </a:xfrm>
          <a:prstGeom prst="line">
            <a:avLst/>
          </a:prstGeom>
          <a:noFill/>
          <a:ln w="9525" algn="ctr">
            <a:solidFill>
              <a:schemeClr val="accent4">
                <a:lumMod val="60000"/>
                <a:lumOff val="40000"/>
              </a:schemeClr>
            </a:solidFill>
            <a:prstDash val="dash"/>
            <a:round/>
            <a:headEnd/>
            <a:tailEnd/>
          </a:ln>
        </p:spPr>
      </p:cxnSp>
      <p:cxnSp>
        <p:nvCxnSpPr>
          <p:cNvPr id="9220" name="Straight Connector 114">
            <a:extLst>
              <a:ext uri="{FF2B5EF4-FFF2-40B4-BE49-F238E27FC236}">
                <a16:creationId xmlns:a16="http://schemas.microsoft.com/office/drawing/2014/main" id="{4D70DFC6-E28E-865F-2F06-B0D00B4DF17F}"/>
              </a:ext>
            </a:extLst>
          </p:cNvPr>
          <p:cNvCxnSpPr>
            <a:cxnSpLocks noChangeShapeType="1"/>
          </p:cNvCxnSpPr>
          <p:nvPr/>
        </p:nvCxnSpPr>
        <p:spPr bwMode="auto">
          <a:xfrm>
            <a:off x="8540751" y="1780118"/>
            <a:ext cx="0" cy="4965700"/>
          </a:xfrm>
          <a:prstGeom prst="line">
            <a:avLst/>
          </a:prstGeom>
          <a:noFill/>
          <a:ln w="9525" algn="ctr">
            <a:solidFill>
              <a:schemeClr val="accent4">
                <a:lumMod val="60000"/>
                <a:lumOff val="40000"/>
              </a:schemeClr>
            </a:solidFill>
            <a:prstDash val="dash"/>
            <a:round/>
            <a:headEnd/>
            <a:tailEnd/>
          </a:ln>
        </p:spPr>
      </p:cxnSp>
      <p:cxnSp>
        <p:nvCxnSpPr>
          <p:cNvPr id="9221" name="Straight Connector 114">
            <a:extLst>
              <a:ext uri="{FF2B5EF4-FFF2-40B4-BE49-F238E27FC236}">
                <a16:creationId xmlns:a16="http://schemas.microsoft.com/office/drawing/2014/main" id="{7B107C97-283E-502A-D4D5-9069F8F4DDBA}"/>
              </a:ext>
            </a:extLst>
          </p:cNvPr>
          <p:cNvCxnSpPr>
            <a:cxnSpLocks noChangeShapeType="1"/>
          </p:cNvCxnSpPr>
          <p:nvPr/>
        </p:nvCxnSpPr>
        <p:spPr bwMode="auto">
          <a:xfrm>
            <a:off x="9469967" y="1780118"/>
            <a:ext cx="0" cy="4965700"/>
          </a:xfrm>
          <a:prstGeom prst="line">
            <a:avLst/>
          </a:prstGeom>
          <a:noFill/>
          <a:ln w="9525" algn="ctr">
            <a:solidFill>
              <a:schemeClr val="accent4">
                <a:lumMod val="60000"/>
                <a:lumOff val="40000"/>
              </a:schemeClr>
            </a:solidFill>
            <a:prstDash val="dash"/>
            <a:round/>
            <a:headEnd/>
            <a:tailEnd/>
          </a:ln>
        </p:spPr>
      </p:cxnSp>
      <p:cxnSp>
        <p:nvCxnSpPr>
          <p:cNvPr id="9222" name="Straight Connector 114">
            <a:extLst>
              <a:ext uri="{FF2B5EF4-FFF2-40B4-BE49-F238E27FC236}">
                <a16:creationId xmlns:a16="http://schemas.microsoft.com/office/drawing/2014/main" id="{14FEA51C-515D-4F18-15C5-41C1989F5E4A}"/>
              </a:ext>
            </a:extLst>
          </p:cNvPr>
          <p:cNvCxnSpPr>
            <a:cxnSpLocks noChangeShapeType="1"/>
          </p:cNvCxnSpPr>
          <p:nvPr/>
        </p:nvCxnSpPr>
        <p:spPr bwMode="auto">
          <a:xfrm>
            <a:off x="6828367" y="1780118"/>
            <a:ext cx="0" cy="4965700"/>
          </a:xfrm>
          <a:prstGeom prst="line">
            <a:avLst/>
          </a:prstGeom>
          <a:noFill/>
          <a:ln w="9525" algn="ctr">
            <a:solidFill>
              <a:schemeClr val="accent4">
                <a:lumMod val="60000"/>
                <a:lumOff val="40000"/>
              </a:schemeClr>
            </a:solidFill>
            <a:prstDash val="dash"/>
            <a:round/>
            <a:headEnd/>
            <a:tailEnd/>
          </a:ln>
        </p:spPr>
      </p:cxnSp>
      <p:cxnSp>
        <p:nvCxnSpPr>
          <p:cNvPr id="9224" name="Straight Connector 114">
            <a:extLst>
              <a:ext uri="{FF2B5EF4-FFF2-40B4-BE49-F238E27FC236}">
                <a16:creationId xmlns:a16="http://schemas.microsoft.com/office/drawing/2014/main" id="{1E44B1E5-6D7C-6C88-A8F3-4AF00400D8CB}"/>
              </a:ext>
            </a:extLst>
          </p:cNvPr>
          <p:cNvCxnSpPr>
            <a:cxnSpLocks noChangeShapeType="1"/>
          </p:cNvCxnSpPr>
          <p:nvPr/>
        </p:nvCxnSpPr>
        <p:spPr bwMode="auto">
          <a:xfrm>
            <a:off x="5916084" y="1780118"/>
            <a:ext cx="0" cy="4965700"/>
          </a:xfrm>
          <a:prstGeom prst="line">
            <a:avLst/>
          </a:prstGeom>
          <a:noFill/>
          <a:ln w="9525" algn="ctr">
            <a:solidFill>
              <a:schemeClr val="accent4">
                <a:lumMod val="60000"/>
                <a:lumOff val="40000"/>
              </a:schemeClr>
            </a:solidFill>
            <a:prstDash val="dash"/>
            <a:round/>
            <a:headEnd/>
            <a:tailEnd/>
          </a:ln>
        </p:spPr>
      </p:cxnSp>
      <p:cxnSp>
        <p:nvCxnSpPr>
          <p:cNvPr id="10310" name="Straight Connector 114">
            <a:extLst>
              <a:ext uri="{FF2B5EF4-FFF2-40B4-BE49-F238E27FC236}">
                <a16:creationId xmlns:a16="http://schemas.microsoft.com/office/drawing/2014/main" id="{CC20CBF8-098F-9604-29AA-365855FBF038}"/>
              </a:ext>
            </a:extLst>
          </p:cNvPr>
          <p:cNvCxnSpPr>
            <a:cxnSpLocks noChangeShapeType="1"/>
          </p:cNvCxnSpPr>
          <p:nvPr/>
        </p:nvCxnSpPr>
        <p:spPr bwMode="auto">
          <a:xfrm>
            <a:off x="1964267" y="1526118"/>
            <a:ext cx="0" cy="5107516"/>
          </a:xfrm>
          <a:prstGeom prst="line">
            <a:avLst/>
          </a:prstGeom>
          <a:noFill/>
          <a:ln w="28575" algn="ctr">
            <a:solidFill>
              <a:schemeClr val="accent4">
                <a:lumMod val="60000"/>
                <a:lumOff val="40000"/>
              </a:schemeClr>
            </a:solidFill>
            <a:round/>
            <a:headEnd/>
            <a:tailEnd/>
          </a:ln>
        </p:spPr>
      </p:cxnSp>
      <p:cxnSp>
        <p:nvCxnSpPr>
          <p:cNvPr id="10311" name="Straight Connector 114">
            <a:extLst>
              <a:ext uri="{FF2B5EF4-FFF2-40B4-BE49-F238E27FC236}">
                <a16:creationId xmlns:a16="http://schemas.microsoft.com/office/drawing/2014/main" id="{2AA6CD35-955E-B6F5-77E4-6A04EC08B123}"/>
              </a:ext>
            </a:extLst>
          </p:cNvPr>
          <p:cNvCxnSpPr>
            <a:cxnSpLocks noChangeShapeType="1"/>
          </p:cNvCxnSpPr>
          <p:nvPr/>
        </p:nvCxnSpPr>
        <p:spPr bwMode="auto">
          <a:xfrm>
            <a:off x="1077384" y="1517651"/>
            <a:ext cx="0" cy="5003800"/>
          </a:xfrm>
          <a:prstGeom prst="line">
            <a:avLst/>
          </a:prstGeom>
          <a:noFill/>
          <a:ln w="9525" algn="ctr">
            <a:solidFill>
              <a:schemeClr val="accent4">
                <a:lumMod val="60000"/>
                <a:lumOff val="40000"/>
              </a:schemeClr>
            </a:solidFill>
            <a:prstDash val="dash"/>
            <a:round/>
            <a:headEnd/>
            <a:tailEnd/>
          </a:ln>
        </p:spPr>
      </p:cxnSp>
      <p:cxnSp>
        <p:nvCxnSpPr>
          <p:cNvPr id="10312" name="Straight Connector 114">
            <a:extLst>
              <a:ext uri="{FF2B5EF4-FFF2-40B4-BE49-F238E27FC236}">
                <a16:creationId xmlns:a16="http://schemas.microsoft.com/office/drawing/2014/main" id="{4A4D0144-A96F-DE60-5221-54D5D62BE179}"/>
              </a:ext>
            </a:extLst>
          </p:cNvPr>
          <p:cNvCxnSpPr>
            <a:cxnSpLocks noChangeShapeType="1"/>
          </p:cNvCxnSpPr>
          <p:nvPr/>
        </p:nvCxnSpPr>
        <p:spPr bwMode="auto">
          <a:xfrm>
            <a:off x="1515533" y="1720851"/>
            <a:ext cx="0" cy="5003800"/>
          </a:xfrm>
          <a:prstGeom prst="line">
            <a:avLst/>
          </a:prstGeom>
          <a:noFill/>
          <a:ln w="9525" algn="ctr">
            <a:solidFill>
              <a:schemeClr val="accent4">
                <a:lumMod val="60000"/>
                <a:lumOff val="40000"/>
              </a:schemeClr>
            </a:solidFill>
            <a:prstDash val="dash"/>
            <a:round/>
            <a:headEnd/>
            <a:tailEnd/>
          </a:ln>
        </p:spPr>
      </p:cxnSp>
      <p:cxnSp>
        <p:nvCxnSpPr>
          <p:cNvPr id="10313" name="Straight Connector 114">
            <a:extLst>
              <a:ext uri="{FF2B5EF4-FFF2-40B4-BE49-F238E27FC236}">
                <a16:creationId xmlns:a16="http://schemas.microsoft.com/office/drawing/2014/main" id="{A6D32D01-B256-8B07-026B-AD7612D3C557}"/>
              </a:ext>
            </a:extLst>
          </p:cNvPr>
          <p:cNvCxnSpPr>
            <a:cxnSpLocks noChangeShapeType="1"/>
          </p:cNvCxnSpPr>
          <p:nvPr/>
        </p:nvCxnSpPr>
        <p:spPr bwMode="auto">
          <a:xfrm>
            <a:off x="588433" y="1720851"/>
            <a:ext cx="0" cy="4965700"/>
          </a:xfrm>
          <a:prstGeom prst="line">
            <a:avLst/>
          </a:prstGeom>
          <a:noFill/>
          <a:ln w="9525" algn="ctr">
            <a:solidFill>
              <a:schemeClr val="accent4">
                <a:lumMod val="60000"/>
                <a:lumOff val="40000"/>
              </a:schemeClr>
            </a:solidFill>
            <a:prstDash val="dash"/>
            <a:round/>
            <a:headEnd/>
            <a:tailEnd/>
          </a:ln>
        </p:spPr>
      </p:cxnSp>
      <p:cxnSp>
        <p:nvCxnSpPr>
          <p:cNvPr id="10333" name="Straight Connector 114">
            <a:extLst>
              <a:ext uri="{FF2B5EF4-FFF2-40B4-BE49-F238E27FC236}">
                <a16:creationId xmlns:a16="http://schemas.microsoft.com/office/drawing/2014/main" id="{81E11D81-D205-84AA-C08A-F7C1291135B7}"/>
              </a:ext>
            </a:extLst>
          </p:cNvPr>
          <p:cNvCxnSpPr>
            <a:cxnSpLocks noChangeShapeType="1"/>
          </p:cNvCxnSpPr>
          <p:nvPr/>
        </p:nvCxnSpPr>
        <p:spPr bwMode="auto">
          <a:xfrm>
            <a:off x="2336800" y="1761067"/>
            <a:ext cx="0" cy="4965700"/>
          </a:xfrm>
          <a:prstGeom prst="line">
            <a:avLst/>
          </a:prstGeom>
          <a:noFill/>
          <a:ln w="9525" algn="ctr">
            <a:solidFill>
              <a:schemeClr val="accent4">
                <a:lumMod val="60000"/>
                <a:lumOff val="40000"/>
              </a:schemeClr>
            </a:solidFill>
            <a:prstDash val="dash"/>
            <a:round/>
            <a:headEnd/>
            <a:tailEnd/>
          </a:ln>
        </p:spPr>
      </p:cxnSp>
      <p:sp>
        <p:nvSpPr>
          <p:cNvPr id="10" name="Title 1">
            <a:extLst>
              <a:ext uri="{FF2B5EF4-FFF2-40B4-BE49-F238E27FC236}">
                <a16:creationId xmlns:a16="http://schemas.microsoft.com/office/drawing/2014/main" id="{1B76AB23-BA01-F752-DA99-02255CD8F901}"/>
              </a:ext>
            </a:extLst>
          </p:cNvPr>
          <p:cNvSpPr txBox="1">
            <a:spLocks/>
          </p:cNvSpPr>
          <p:nvPr/>
        </p:nvSpPr>
        <p:spPr bwMode="auto">
          <a:xfrm>
            <a:off x="535711" y="131920"/>
            <a:ext cx="9522691" cy="518248"/>
          </a:xfrm>
          <a:prstGeom prst="rect">
            <a:avLst/>
          </a:prstGeom>
          <a:noFill/>
          <a:ln>
            <a:noFill/>
          </a:ln>
        </p:spPr>
        <p:txBody>
          <a:bodyPr lIns="121907" tIns="60953" rIns="121907" bIns="60953" anchor="ctr">
            <a:scene3d>
              <a:camera prst="orthographicFront"/>
              <a:lightRig rig="soft" dir="t">
                <a:rot lat="0" lon="0" rev="15600000"/>
              </a:lightRig>
            </a:scene3d>
            <a:sp3d extrusionH="57150" prstMaterial="softEdge">
              <a:bevelT w="25400" h="38100"/>
            </a:sp3d>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200" b="0" i="0" u="none" strike="noStrike" kern="0" cap="none" spc="0" normalizeH="0" baseline="0" noProof="0" dirty="0">
                <a:ln>
                  <a:noFill/>
                </a:ln>
                <a:solidFill>
                  <a:prstClr val="black"/>
                </a:solidFill>
                <a:effectLst/>
                <a:uLnTx/>
                <a:uFillTx/>
                <a:latin typeface="Montserrat" panose="00000500000000000000" pitchFamily="50" charset="0"/>
                <a:ea typeface="ＭＳ Ｐゴシック" charset="0"/>
                <a:cs typeface="ＭＳ Ｐゴシック" charset="0"/>
              </a:rPr>
              <a:t>Ongoing Release timelines</a:t>
            </a:r>
            <a:endParaRPr kumimoji="0" lang="en-US" sz="2667" b="0" i="0" u="none" strike="noStrike" kern="0" cap="none" spc="0" normalizeH="0" baseline="0" noProof="0" dirty="0">
              <a:ln>
                <a:noFill/>
              </a:ln>
              <a:solidFill>
                <a:prstClr val="black"/>
              </a:solidFill>
              <a:effectLst/>
              <a:uLnTx/>
              <a:uFillTx/>
              <a:latin typeface="Montserrat" panose="00000500000000000000" pitchFamily="50" charset="0"/>
              <a:ea typeface="ＭＳ Ｐゴシック" charset="0"/>
              <a:cs typeface="ＭＳ Ｐゴシック" charset="0"/>
            </a:endParaRPr>
          </a:p>
        </p:txBody>
      </p:sp>
      <p:sp>
        <p:nvSpPr>
          <p:cNvPr id="9248" name="TextBox 86">
            <a:extLst>
              <a:ext uri="{FF2B5EF4-FFF2-40B4-BE49-F238E27FC236}">
                <a16:creationId xmlns:a16="http://schemas.microsoft.com/office/drawing/2014/main" id="{63314D26-34B9-CC7A-5097-D2232549C1B5}"/>
              </a:ext>
            </a:extLst>
          </p:cNvPr>
          <p:cNvSpPr txBox="1">
            <a:spLocks noChangeArrowheads="1"/>
          </p:cNvSpPr>
          <p:nvPr/>
        </p:nvSpPr>
        <p:spPr bwMode="auto">
          <a:xfrm>
            <a:off x="2573449" y="1145117"/>
            <a:ext cx="38183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#96</a:t>
            </a:r>
          </a:p>
        </p:txBody>
      </p:sp>
      <p:cxnSp>
        <p:nvCxnSpPr>
          <p:cNvPr id="9281" name="Straight Connector 97">
            <a:extLst>
              <a:ext uri="{FF2B5EF4-FFF2-40B4-BE49-F238E27FC236}">
                <a16:creationId xmlns:a16="http://schemas.microsoft.com/office/drawing/2014/main" id="{76E336F1-DDE5-9A68-4DEC-950D6C651F5D}"/>
              </a:ext>
            </a:extLst>
          </p:cNvPr>
          <p:cNvCxnSpPr>
            <a:cxnSpLocks noChangeShapeType="1"/>
          </p:cNvCxnSpPr>
          <p:nvPr/>
        </p:nvCxnSpPr>
        <p:spPr bwMode="auto">
          <a:xfrm>
            <a:off x="76200" y="3937000"/>
            <a:ext cx="12115800" cy="10584"/>
          </a:xfrm>
          <a:prstGeom prst="line">
            <a:avLst/>
          </a:prstGeom>
          <a:noFill/>
          <a:ln w="38100" algn="ctr">
            <a:solidFill>
              <a:schemeClr val="accent4">
                <a:lumMod val="60000"/>
                <a:lumOff val="40000"/>
              </a:schemeClr>
            </a:solidFill>
            <a:round/>
            <a:headEnd/>
            <a:tailEnd/>
          </a:ln>
        </p:spPr>
      </p:cxnSp>
      <p:sp>
        <p:nvSpPr>
          <p:cNvPr id="9250" name="TextBox 112">
            <a:extLst>
              <a:ext uri="{FF2B5EF4-FFF2-40B4-BE49-F238E27FC236}">
                <a16:creationId xmlns:a16="http://schemas.microsoft.com/office/drawing/2014/main" id="{C0976717-C3D0-9B92-EFC2-66FAE5377789}"/>
              </a:ext>
            </a:extLst>
          </p:cNvPr>
          <p:cNvSpPr txBox="1">
            <a:spLocks noChangeArrowheads="1"/>
          </p:cNvSpPr>
          <p:nvPr/>
        </p:nvSpPr>
        <p:spPr bwMode="auto">
          <a:xfrm>
            <a:off x="9654582" y="4936068"/>
            <a:ext cx="1840568"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24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Release 19</a:t>
            </a:r>
            <a:endParaRPr kumimoji="0" lang="en-GB" altLang="en-US" sz="2133"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51" name="TextBox 112">
            <a:extLst>
              <a:ext uri="{FF2B5EF4-FFF2-40B4-BE49-F238E27FC236}">
                <a16:creationId xmlns:a16="http://schemas.microsoft.com/office/drawing/2014/main" id="{A8788988-60C5-D0D5-3510-57879C59DC38}"/>
              </a:ext>
            </a:extLst>
          </p:cNvPr>
          <p:cNvSpPr txBox="1">
            <a:spLocks noChangeArrowheads="1"/>
          </p:cNvSpPr>
          <p:nvPr/>
        </p:nvSpPr>
        <p:spPr bwMode="auto">
          <a:xfrm>
            <a:off x="9732067" y="2275418"/>
            <a:ext cx="1848583"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24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Release 18</a:t>
            </a:r>
            <a:endParaRPr kumimoji="0" lang="en-GB" altLang="en-US" sz="2133"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56" name="TextBox 1">
            <a:extLst>
              <a:ext uri="{FF2B5EF4-FFF2-40B4-BE49-F238E27FC236}">
                <a16:creationId xmlns:a16="http://schemas.microsoft.com/office/drawing/2014/main" id="{D7A00B03-21AF-6C01-7ABD-D582E545D4C7}"/>
              </a:ext>
            </a:extLst>
          </p:cNvPr>
          <p:cNvSpPr txBox="1">
            <a:spLocks noChangeArrowheads="1"/>
          </p:cNvSpPr>
          <p:nvPr/>
        </p:nvSpPr>
        <p:spPr bwMode="auto">
          <a:xfrm>
            <a:off x="9298518" y="1676400"/>
            <a:ext cx="1755609" cy="194990"/>
          </a:xfrm>
          <a:prstGeom prst="rect">
            <a:avLst/>
          </a:prstGeom>
          <a:ln w="3175"/>
        </p:spPr>
        <p:style>
          <a:lnRef idx="2">
            <a:schemeClr val="accent6"/>
          </a:lnRef>
          <a:fillRef idx="1">
            <a:schemeClr val="lt1"/>
          </a:fillRef>
          <a:effectRef idx="0">
            <a:schemeClr val="accent6"/>
          </a:effectRef>
          <a:fontRef idx="minor">
            <a:schemeClr val="dk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667" b="1"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Note</a:t>
            </a:r>
            <a:r>
              <a:rPr kumimoji="0" lang="en-GB" altLang="en-US" sz="667"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 All starting dates are indicative</a:t>
            </a:r>
          </a:p>
        </p:txBody>
      </p:sp>
      <p:sp>
        <p:nvSpPr>
          <p:cNvPr id="9253" name="TextBox 86">
            <a:extLst>
              <a:ext uri="{FF2B5EF4-FFF2-40B4-BE49-F238E27FC236}">
                <a16:creationId xmlns:a16="http://schemas.microsoft.com/office/drawing/2014/main" id="{3465C78E-ADED-B530-A027-685500906709}"/>
              </a:ext>
            </a:extLst>
          </p:cNvPr>
          <p:cNvSpPr txBox="1">
            <a:spLocks noChangeArrowheads="1"/>
          </p:cNvSpPr>
          <p:nvPr/>
        </p:nvSpPr>
        <p:spPr bwMode="auto">
          <a:xfrm>
            <a:off x="3323754" y="1145117"/>
            <a:ext cx="44755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#98e</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54" name="TextBox 86">
            <a:extLst>
              <a:ext uri="{FF2B5EF4-FFF2-40B4-BE49-F238E27FC236}">
                <a16:creationId xmlns:a16="http://schemas.microsoft.com/office/drawing/2014/main" id="{3812A9DA-87F9-905F-A772-F707D8AF7400}"/>
              </a:ext>
            </a:extLst>
          </p:cNvPr>
          <p:cNvSpPr txBox="1">
            <a:spLocks noChangeArrowheads="1"/>
          </p:cNvSpPr>
          <p:nvPr/>
        </p:nvSpPr>
        <p:spPr bwMode="auto">
          <a:xfrm>
            <a:off x="4301748" y="1145117"/>
            <a:ext cx="42832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#100</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55" name="TextBox 86">
            <a:extLst>
              <a:ext uri="{FF2B5EF4-FFF2-40B4-BE49-F238E27FC236}">
                <a16:creationId xmlns:a16="http://schemas.microsoft.com/office/drawing/2014/main" id="{30F88BD3-C08F-BAB7-1F08-E8E9149203C3}"/>
              </a:ext>
            </a:extLst>
          </p:cNvPr>
          <p:cNvSpPr txBox="1">
            <a:spLocks noChangeArrowheads="1"/>
          </p:cNvSpPr>
          <p:nvPr/>
        </p:nvSpPr>
        <p:spPr bwMode="auto">
          <a:xfrm>
            <a:off x="5182857" y="1145117"/>
            <a:ext cx="418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#102</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6" name="TextBox 86">
            <a:extLst>
              <a:ext uri="{FF2B5EF4-FFF2-40B4-BE49-F238E27FC236}">
                <a16:creationId xmlns:a16="http://schemas.microsoft.com/office/drawing/2014/main" id="{8CAE4681-7518-9B74-81E9-E817BC33D0D3}"/>
              </a:ext>
            </a:extLst>
          </p:cNvPr>
          <p:cNvSpPr txBox="1">
            <a:spLocks noChangeArrowheads="1"/>
          </p:cNvSpPr>
          <p:nvPr/>
        </p:nvSpPr>
        <p:spPr bwMode="auto">
          <a:xfrm>
            <a:off x="6123139" y="1145117"/>
            <a:ext cx="42832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#104</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57" name="TextBox 86">
            <a:extLst>
              <a:ext uri="{FF2B5EF4-FFF2-40B4-BE49-F238E27FC236}">
                <a16:creationId xmlns:a16="http://schemas.microsoft.com/office/drawing/2014/main" id="{47A2938A-6E18-A0F5-0546-15988D566720}"/>
              </a:ext>
            </a:extLst>
          </p:cNvPr>
          <p:cNvSpPr txBox="1">
            <a:spLocks noChangeArrowheads="1"/>
          </p:cNvSpPr>
          <p:nvPr/>
        </p:nvSpPr>
        <p:spPr bwMode="auto">
          <a:xfrm>
            <a:off x="6980677" y="1145117"/>
            <a:ext cx="42351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#106</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58" name="TextBox 86">
            <a:extLst>
              <a:ext uri="{FF2B5EF4-FFF2-40B4-BE49-F238E27FC236}">
                <a16:creationId xmlns:a16="http://schemas.microsoft.com/office/drawing/2014/main" id="{566C0FDB-28E3-9363-50B2-A1CD841F316B}"/>
              </a:ext>
            </a:extLst>
          </p:cNvPr>
          <p:cNvSpPr txBox="1">
            <a:spLocks noChangeArrowheads="1"/>
          </p:cNvSpPr>
          <p:nvPr/>
        </p:nvSpPr>
        <p:spPr bwMode="auto">
          <a:xfrm>
            <a:off x="7849024" y="1145117"/>
            <a:ext cx="4267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#108</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59" name="TextBox 86">
            <a:extLst>
              <a:ext uri="{FF2B5EF4-FFF2-40B4-BE49-F238E27FC236}">
                <a16:creationId xmlns:a16="http://schemas.microsoft.com/office/drawing/2014/main" id="{21D46A4C-6D36-624A-9B02-625AE556C1E6}"/>
              </a:ext>
            </a:extLst>
          </p:cNvPr>
          <p:cNvSpPr txBox="1">
            <a:spLocks noChangeArrowheads="1"/>
          </p:cNvSpPr>
          <p:nvPr/>
        </p:nvSpPr>
        <p:spPr bwMode="auto">
          <a:xfrm>
            <a:off x="8801134" y="1145117"/>
            <a:ext cx="39786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#110</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60" name="TextBox 86">
            <a:extLst>
              <a:ext uri="{FF2B5EF4-FFF2-40B4-BE49-F238E27FC236}">
                <a16:creationId xmlns:a16="http://schemas.microsoft.com/office/drawing/2014/main" id="{B9A88BE3-8507-8036-008F-130B58006314}"/>
              </a:ext>
            </a:extLst>
          </p:cNvPr>
          <p:cNvSpPr txBox="1">
            <a:spLocks noChangeArrowheads="1"/>
          </p:cNvSpPr>
          <p:nvPr/>
        </p:nvSpPr>
        <p:spPr bwMode="auto">
          <a:xfrm>
            <a:off x="9730927" y="1145117"/>
            <a:ext cx="38824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#112</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61" name="TextBox 86">
            <a:extLst>
              <a:ext uri="{FF2B5EF4-FFF2-40B4-BE49-F238E27FC236}">
                <a16:creationId xmlns:a16="http://schemas.microsoft.com/office/drawing/2014/main" id="{6D213B16-0C28-8CE4-A14F-AF4870C0F23F}"/>
              </a:ext>
            </a:extLst>
          </p:cNvPr>
          <p:cNvSpPr txBox="1">
            <a:spLocks noChangeArrowheads="1"/>
          </p:cNvSpPr>
          <p:nvPr/>
        </p:nvSpPr>
        <p:spPr bwMode="auto">
          <a:xfrm>
            <a:off x="10615118" y="1145117"/>
            <a:ext cx="39786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#114</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2" name="TextBox 1">
            <a:extLst>
              <a:ext uri="{FF2B5EF4-FFF2-40B4-BE49-F238E27FC236}">
                <a16:creationId xmlns:a16="http://schemas.microsoft.com/office/drawing/2014/main" id="{0D627D1B-C3B8-1E30-E8C3-B519FF6478C4}"/>
              </a:ext>
            </a:extLst>
          </p:cNvPr>
          <p:cNvSpPr txBox="1"/>
          <p:nvPr/>
        </p:nvSpPr>
        <p:spPr>
          <a:xfrm>
            <a:off x="2336801" y="757767"/>
            <a:ext cx="731290"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2022</a:t>
            </a:r>
          </a:p>
        </p:txBody>
      </p:sp>
      <p:sp>
        <p:nvSpPr>
          <p:cNvPr id="58" name="TextBox 57">
            <a:extLst>
              <a:ext uri="{FF2B5EF4-FFF2-40B4-BE49-F238E27FC236}">
                <a16:creationId xmlns:a16="http://schemas.microsoft.com/office/drawing/2014/main" id="{15AE7F1D-8B00-7867-1676-914CC3AD24A6}"/>
              </a:ext>
            </a:extLst>
          </p:cNvPr>
          <p:cNvSpPr txBox="1"/>
          <p:nvPr/>
        </p:nvSpPr>
        <p:spPr>
          <a:xfrm>
            <a:off x="4163485" y="749301"/>
            <a:ext cx="729687"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2023</a:t>
            </a:r>
          </a:p>
        </p:txBody>
      </p:sp>
      <p:sp>
        <p:nvSpPr>
          <p:cNvPr id="92" name="TextBox 91">
            <a:extLst>
              <a:ext uri="{FF2B5EF4-FFF2-40B4-BE49-F238E27FC236}">
                <a16:creationId xmlns:a16="http://schemas.microsoft.com/office/drawing/2014/main" id="{9DDBF5FE-7C57-2CDB-BE0A-572F6BAEF563}"/>
              </a:ext>
            </a:extLst>
          </p:cNvPr>
          <p:cNvSpPr txBox="1"/>
          <p:nvPr/>
        </p:nvSpPr>
        <p:spPr>
          <a:xfrm>
            <a:off x="7859185" y="751417"/>
            <a:ext cx="731290"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2025</a:t>
            </a:r>
          </a:p>
        </p:txBody>
      </p:sp>
      <p:pic>
        <p:nvPicPr>
          <p:cNvPr id="27" name="Picture 9222" descr="A picture containing text, clipart&#10;&#10;Description automatically generated">
            <a:extLst>
              <a:ext uri="{FF2B5EF4-FFF2-40B4-BE49-F238E27FC236}">
                <a16:creationId xmlns:a16="http://schemas.microsoft.com/office/drawing/2014/main" id="{F0C88500-5C84-8007-FCED-ACBB1E486B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7534" y="220134"/>
            <a:ext cx="687917" cy="402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
            <a:extLst>
              <a:ext uri="{FF2B5EF4-FFF2-40B4-BE49-F238E27FC236}">
                <a16:creationId xmlns:a16="http://schemas.microsoft.com/office/drawing/2014/main" id="{F9DAF4FE-8129-CC8C-8055-EBD23E98DDE8}"/>
              </a:ext>
            </a:extLst>
          </p:cNvPr>
          <p:cNvSpPr txBox="1">
            <a:spLocks noChangeArrowheads="1"/>
          </p:cNvSpPr>
          <p:nvPr/>
        </p:nvSpPr>
        <p:spPr bwMode="auto">
          <a:xfrm>
            <a:off x="9298518" y="3543301"/>
            <a:ext cx="1816100" cy="523028"/>
          </a:xfrm>
          <a:prstGeom prst="rect">
            <a:avLst/>
          </a:prstGeom>
          <a:ln w="3175"/>
        </p:spPr>
        <p:style>
          <a:lnRef idx="2">
            <a:schemeClr val="accent6"/>
          </a:lnRef>
          <a:fillRef idx="1">
            <a:schemeClr val="lt1"/>
          </a:fillRef>
          <a:effectRef idx="0">
            <a:schemeClr val="accent6"/>
          </a:effectRef>
          <a:fontRef idx="minor">
            <a:schemeClr val="dk1"/>
          </a:fontRef>
        </p:style>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1"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a:t>
            </a: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 +3 months for RAN4</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 - 3 months for RAN1 &amp;</a:t>
            </a:r>
            <a:br>
              <a:rPr kumimoji="0" lang="en-GB" altLang="en-US" sz="933"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b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+ 3 months for RAN4 perf</a:t>
            </a:r>
          </a:p>
        </p:txBody>
      </p:sp>
      <p:sp>
        <p:nvSpPr>
          <p:cNvPr id="14" name="Chevron 60">
            <a:extLst>
              <a:ext uri="{FF2B5EF4-FFF2-40B4-BE49-F238E27FC236}">
                <a16:creationId xmlns:a16="http://schemas.microsoft.com/office/drawing/2014/main" id="{F26407C7-474D-9343-D041-037F85B50EAF}"/>
              </a:ext>
            </a:extLst>
          </p:cNvPr>
          <p:cNvSpPr/>
          <p:nvPr/>
        </p:nvSpPr>
        <p:spPr bwMode="auto">
          <a:xfrm>
            <a:off x="162984" y="1610784"/>
            <a:ext cx="1786467"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SA1 Stage 1  </a:t>
            </a:r>
          </a:p>
        </p:txBody>
      </p:sp>
      <p:sp>
        <p:nvSpPr>
          <p:cNvPr id="16" name="Chevron 58">
            <a:extLst>
              <a:ext uri="{FF2B5EF4-FFF2-40B4-BE49-F238E27FC236}">
                <a16:creationId xmlns:a16="http://schemas.microsoft.com/office/drawing/2014/main" id="{BA7EB6B7-043C-80A7-0462-9EB29B5FAF93}"/>
              </a:ext>
            </a:extLst>
          </p:cNvPr>
          <p:cNvSpPr/>
          <p:nvPr/>
        </p:nvSpPr>
        <p:spPr bwMode="auto">
          <a:xfrm>
            <a:off x="2438400" y="3098801"/>
            <a:ext cx="3479800" cy="300567"/>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Stage 3 (CT &amp; SA) </a:t>
            </a:r>
          </a:p>
        </p:txBody>
      </p:sp>
      <p:sp>
        <p:nvSpPr>
          <p:cNvPr id="18" name="Chevron 60">
            <a:extLst>
              <a:ext uri="{FF2B5EF4-FFF2-40B4-BE49-F238E27FC236}">
                <a16:creationId xmlns:a16="http://schemas.microsoft.com/office/drawing/2014/main" id="{76F22AF5-E1CE-4D4D-AEE7-A287E6340E03}"/>
              </a:ext>
            </a:extLst>
          </p:cNvPr>
          <p:cNvSpPr/>
          <p:nvPr/>
        </p:nvSpPr>
        <p:spPr bwMode="auto">
          <a:xfrm>
            <a:off x="1905000" y="2269067"/>
            <a:ext cx="2565400"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Stage 2 Normative</a:t>
            </a:r>
          </a:p>
        </p:txBody>
      </p:sp>
      <p:sp>
        <p:nvSpPr>
          <p:cNvPr id="21" name="Chevron 60">
            <a:extLst>
              <a:ext uri="{FF2B5EF4-FFF2-40B4-BE49-F238E27FC236}">
                <a16:creationId xmlns:a16="http://schemas.microsoft.com/office/drawing/2014/main" id="{9E68EE60-4F0D-2756-0485-3404F382E695}"/>
              </a:ext>
            </a:extLst>
          </p:cNvPr>
          <p:cNvSpPr>
            <a:spLocks noChangeArrowheads="1"/>
          </p:cNvSpPr>
          <p:nvPr/>
        </p:nvSpPr>
        <p:spPr bwMode="auto">
          <a:xfrm>
            <a:off x="173567" y="1945218"/>
            <a:ext cx="1786467" cy="321733"/>
          </a:xfrm>
          <a:prstGeom prst="chevron">
            <a:avLst>
              <a:gd name="adj" fmla="val 49975"/>
            </a:avLst>
          </a:prstGeom>
          <a:gradFill flip="none" rotWithShape="1">
            <a:gsLst>
              <a:gs pos="12000">
                <a:schemeClr val="accent3">
                  <a:lumMod val="40000"/>
                  <a:lumOff val="60000"/>
                </a:schemeClr>
              </a:gs>
              <a:gs pos="60000">
                <a:srgbClr val="92D050"/>
              </a:gs>
              <a:gs pos="83000">
                <a:srgbClr val="92D050"/>
              </a:gs>
              <a:gs pos="100000">
                <a:srgbClr val="92D050"/>
              </a:gs>
            </a:gsLst>
            <a:lin ang="3600000" scaled="0"/>
            <a:tileRect/>
          </a:gradFill>
          <a:ln>
            <a:noFill/>
          </a:ln>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altLang="en-US" sz="1200" b="0" i="0" u="none" strike="noStrike" kern="1200" cap="none" spc="0" normalizeH="0" baseline="0" noProof="0" dirty="0">
                <a:ln>
                  <a:noFill/>
                </a:ln>
                <a:solidFill>
                  <a:prstClr val="black"/>
                </a:solidFill>
                <a:effectLst/>
                <a:uLnTx/>
                <a:uFillTx/>
                <a:latin typeface="Montserrat" panose="00000500000000000000" pitchFamily="50" charset="0"/>
                <a:ea typeface="华文细黑" panose="02010600040101010101" pitchFamily="2" charset="-122"/>
                <a:cs typeface="Arial" panose="020B0604020202020204" pitchFamily="34" charset="0"/>
              </a:rPr>
              <a:t>RAN Content def.*</a:t>
            </a:r>
          </a:p>
        </p:txBody>
      </p:sp>
      <p:sp>
        <p:nvSpPr>
          <p:cNvPr id="22" name="Chevron 60">
            <a:extLst>
              <a:ext uri="{FF2B5EF4-FFF2-40B4-BE49-F238E27FC236}">
                <a16:creationId xmlns:a16="http://schemas.microsoft.com/office/drawing/2014/main" id="{70529AA5-0C81-6E54-2A18-5E3B1C1565C1}"/>
              </a:ext>
            </a:extLst>
          </p:cNvPr>
          <p:cNvSpPr/>
          <p:nvPr/>
        </p:nvSpPr>
        <p:spPr bwMode="auto">
          <a:xfrm>
            <a:off x="1881718" y="2700867"/>
            <a:ext cx="3486149" cy="275167"/>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RAN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Completion</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24" name="Chevron 60">
            <a:extLst>
              <a:ext uri="{FF2B5EF4-FFF2-40B4-BE49-F238E27FC236}">
                <a16:creationId xmlns:a16="http://schemas.microsoft.com/office/drawing/2014/main" id="{5448631F-1B3C-E109-3C02-2D3CBC73AFD6}"/>
              </a:ext>
            </a:extLst>
          </p:cNvPr>
          <p:cNvSpPr/>
          <p:nvPr/>
        </p:nvSpPr>
        <p:spPr bwMode="auto">
          <a:xfrm>
            <a:off x="5126567" y="2696634"/>
            <a:ext cx="787400" cy="277284"/>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Maint.*</a:t>
            </a:r>
            <a:endPar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endParaRPr>
          </a:p>
        </p:txBody>
      </p:sp>
      <p:sp>
        <p:nvSpPr>
          <p:cNvPr id="25" name="Chevron 58">
            <a:extLst>
              <a:ext uri="{FF2B5EF4-FFF2-40B4-BE49-F238E27FC236}">
                <a16:creationId xmlns:a16="http://schemas.microsoft.com/office/drawing/2014/main" id="{569F3F6F-3881-E939-F787-48D3F1681647}"/>
              </a:ext>
            </a:extLst>
          </p:cNvPr>
          <p:cNvSpPr/>
          <p:nvPr/>
        </p:nvSpPr>
        <p:spPr bwMode="auto">
          <a:xfrm>
            <a:off x="3200401" y="3511551"/>
            <a:ext cx="3181351" cy="319616"/>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ASN.1 &amp; Open APIs </a:t>
            </a:r>
          </a:p>
        </p:txBody>
      </p:sp>
      <p:grpSp>
        <p:nvGrpSpPr>
          <p:cNvPr id="9274" name="Group 17">
            <a:extLst>
              <a:ext uri="{FF2B5EF4-FFF2-40B4-BE49-F238E27FC236}">
                <a16:creationId xmlns:a16="http://schemas.microsoft.com/office/drawing/2014/main" id="{02937BA1-68C3-C633-71F5-E746C52453EC}"/>
              </a:ext>
            </a:extLst>
          </p:cNvPr>
          <p:cNvGrpSpPr>
            <a:grpSpLocks/>
          </p:cNvGrpSpPr>
          <p:nvPr/>
        </p:nvGrpSpPr>
        <p:grpSpPr bwMode="auto">
          <a:xfrm>
            <a:off x="5259918" y="3545417"/>
            <a:ext cx="1263649" cy="643467"/>
            <a:chOff x="7942433" y="3354946"/>
            <a:chExt cx="948590" cy="482958"/>
          </a:xfrm>
        </p:grpSpPr>
        <p:sp>
          <p:nvSpPr>
            <p:cNvPr id="9332" name="Diamond 16">
              <a:extLst>
                <a:ext uri="{FF2B5EF4-FFF2-40B4-BE49-F238E27FC236}">
                  <a16:creationId xmlns:a16="http://schemas.microsoft.com/office/drawing/2014/main" id="{E8741A13-B349-036F-A528-D65442E19314}"/>
                </a:ext>
              </a:extLst>
            </p:cNvPr>
            <p:cNvSpPr>
              <a:spLocks noChangeArrowheads="1"/>
            </p:cNvSpPr>
            <p:nvPr/>
          </p:nvSpPr>
          <p:spPr bwMode="auto">
            <a:xfrm>
              <a:off x="8143861" y="3354946"/>
              <a:ext cx="573110" cy="482958"/>
            </a:xfrm>
            <a:prstGeom prst="diamond">
              <a:avLst/>
            </a:prstGeom>
            <a:solidFill>
              <a:srgbClr val="31859C"/>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华文细黑" panose="02010600040101010101" pitchFamily="2" charset="-122"/>
                <a:cs typeface="+mn-cs"/>
              </a:endParaRPr>
            </a:p>
          </p:txBody>
        </p:sp>
        <p:sp>
          <p:nvSpPr>
            <p:cNvPr id="9333" name="Chevron 58">
              <a:extLst>
                <a:ext uri="{FF2B5EF4-FFF2-40B4-BE49-F238E27FC236}">
                  <a16:creationId xmlns:a16="http://schemas.microsoft.com/office/drawing/2014/main" id="{11967760-5AB9-B1AA-44E1-5451907A6BA2}"/>
                </a:ext>
              </a:extLst>
            </p:cNvPr>
            <p:cNvSpPr>
              <a:spLocks noChangeArrowheads="1"/>
            </p:cNvSpPr>
            <p:nvPr/>
          </p:nvSpPr>
          <p:spPr bwMode="auto">
            <a:xfrm>
              <a:off x="7942433" y="3439885"/>
              <a:ext cx="948590" cy="375481"/>
            </a:xfrm>
            <a:prstGeom prst="chevron">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altLang="en-US" sz="800" b="0" i="0" u="none" strike="noStrike" kern="1200" cap="none" spc="0" normalizeH="0" baseline="0" noProof="0">
                  <a:ln>
                    <a:noFill/>
                  </a:ln>
                  <a:solidFill>
                    <a:prstClr val="white"/>
                  </a:solidFill>
                  <a:effectLst/>
                  <a:uLnTx/>
                  <a:uFillTx/>
                  <a:latin typeface="Montserrat" panose="00000500000000000000" pitchFamily="2" charset="0"/>
                  <a:ea typeface="华文细黑" panose="02010600040101010101" pitchFamily="2" charset="-122"/>
                  <a:cs typeface="Arial" panose="020B0604020202020204" pitchFamily="34" charset="0"/>
                </a:rPr>
                <a:t>ASN.1</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altLang="en-US" sz="800" b="0" i="0" u="none" strike="noStrike" kern="1200" cap="none" spc="0" normalizeH="0" baseline="0" noProof="0">
                  <a:ln>
                    <a:noFill/>
                  </a:ln>
                  <a:solidFill>
                    <a:prstClr val="white"/>
                  </a:solidFill>
                  <a:effectLst/>
                  <a:uLnTx/>
                  <a:uFillTx/>
                  <a:latin typeface="Montserrat" panose="00000500000000000000" pitchFamily="2" charset="0"/>
                  <a:ea typeface="华文细黑" panose="02010600040101010101" pitchFamily="2" charset="-122"/>
                  <a:cs typeface="Arial" panose="020B0604020202020204" pitchFamily="34" charset="0"/>
                </a:rPr>
                <a:t>1st review</a:t>
              </a:r>
            </a:p>
          </p:txBody>
        </p:sp>
      </p:grpSp>
      <p:sp>
        <p:nvSpPr>
          <p:cNvPr id="3" name="Chevron 60">
            <a:extLst>
              <a:ext uri="{FF2B5EF4-FFF2-40B4-BE49-F238E27FC236}">
                <a16:creationId xmlns:a16="http://schemas.microsoft.com/office/drawing/2014/main" id="{88739906-9E22-D33E-99D1-BA47F55E7AF9}"/>
              </a:ext>
            </a:extLst>
          </p:cNvPr>
          <p:cNvSpPr>
            <a:spLocks noChangeArrowheads="1"/>
          </p:cNvSpPr>
          <p:nvPr/>
        </p:nvSpPr>
        <p:spPr bwMode="auto">
          <a:xfrm>
            <a:off x="4286251" y="4881033"/>
            <a:ext cx="1113367" cy="374651"/>
          </a:xfrm>
          <a:prstGeom prst="chevron">
            <a:avLst>
              <a:gd name="adj" fmla="val 49975"/>
            </a:avLst>
          </a:prstGeom>
          <a:gradFill flip="none" rotWithShape="1">
            <a:gsLst>
              <a:gs pos="12000">
                <a:schemeClr val="bg1"/>
              </a:gs>
              <a:gs pos="60000">
                <a:srgbClr val="31859C"/>
              </a:gs>
              <a:gs pos="83000">
                <a:srgbClr val="31859C"/>
              </a:gs>
              <a:gs pos="100000">
                <a:srgbClr val="31859C"/>
              </a:gs>
            </a:gsLst>
            <a:lin ang="3600000" scaled="0"/>
            <a:tileRect/>
          </a:gradFill>
          <a:ln>
            <a:noFill/>
          </a:ln>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altLang="en-US" sz="1067" b="1" i="0" u="none" strike="noStrike" kern="1200" cap="none" spc="0" normalizeH="0" baseline="0" noProof="0" dirty="0">
                <a:ln>
                  <a:noFill/>
                </a:ln>
                <a:solidFill>
                  <a:prstClr val="black"/>
                </a:solidFill>
                <a:effectLst/>
                <a:uLnTx/>
                <a:uFillTx/>
                <a:latin typeface="Montserrat" panose="00000500000000000000" pitchFamily="50" charset="0"/>
                <a:ea typeface="华文细黑" panose="02010600040101010101" pitchFamily="2" charset="-122"/>
                <a:cs typeface="Arial" panose="020B0604020202020204" pitchFamily="34" charset="0"/>
              </a:rPr>
              <a:t> </a:t>
            </a:r>
            <a:endParaRPr kumimoji="0" lang="fr-FR" altLang="en-US" sz="1067" b="0" i="0" u="none" strike="noStrike" kern="1200" cap="none" spc="0" normalizeH="0" baseline="0" noProof="0" dirty="0">
              <a:ln>
                <a:noFill/>
              </a:ln>
              <a:solidFill>
                <a:prstClr val="black"/>
              </a:solidFill>
              <a:effectLst/>
              <a:uLnTx/>
              <a:uFillTx/>
              <a:latin typeface="Montserrat" panose="00000500000000000000" pitchFamily="50" charset="0"/>
              <a:ea typeface="华文细黑" panose="02010600040101010101" pitchFamily="2" charset="-122"/>
              <a:cs typeface="Arial" panose="020B0604020202020204" pitchFamily="34" charset="0"/>
            </a:endParaRPr>
          </a:p>
        </p:txBody>
      </p:sp>
      <p:sp>
        <p:nvSpPr>
          <p:cNvPr id="9276" name="TextBox 86">
            <a:extLst>
              <a:ext uri="{FF2B5EF4-FFF2-40B4-BE49-F238E27FC236}">
                <a16:creationId xmlns:a16="http://schemas.microsoft.com/office/drawing/2014/main" id="{8DF02D70-037A-AC3F-1DAC-3C3C8D10615D}"/>
              </a:ext>
            </a:extLst>
          </p:cNvPr>
          <p:cNvSpPr txBox="1">
            <a:spLocks noChangeArrowheads="1"/>
          </p:cNvSpPr>
          <p:nvPr/>
        </p:nvSpPr>
        <p:spPr bwMode="auto">
          <a:xfrm>
            <a:off x="3845567" y="1145117"/>
            <a:ext cx="38183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#99</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77" name="TextBox 86">
            <a:extLst>
              <a:ext uri="{FF2B5EF4-FFF2-40B4-BE49-F238E27FC236}">
                <a16:creationId xmlns:a16="http://schemas.microsoft.com/office/drawing/2014/main" id="{B8D7F9CE-A852-98E2-BFA8-A35F942D475D}"/>
              </a:ext>
            </a:extLst>
          </p:cNvPr>
          <p:cNvSpPr txBox="1">
            <a:spLocks noChangeArrowheads="1"/>
          </p:cNvSpPr>
          <p:nvPr/>
        </p:nvSpPr>
        <p:spPr bwMode="auto">
          <a:xfrm>
            <a:off x="4696918" y="1145117"/>
            <a:ext cx="39786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#101</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78" name="TextBox 86">
            <a:extLst>
              <a:ext uri="{FF2B5EF4-FFF2-40B4-BE49-F238E27FC236}">
                <a16:creationId xmlns:a16="http://schemas.microsoft.com/office/drawing/2014/main" id="{D148543F-F29B-3779-8278-5B2C99889B2E}"/>
              </a:ext>
            </a:extLst>
          </p:cNvPr>
          <p:cNvSpPr txBox="1">
            <a:spLocks noChangeArrowheads="1"/>
          </p:cNvSpPr>
          <p:nvPr/>
        </p:nvSpPr>
        <p:spPr bwMode="auto">
          <a:xfrm>
            <a:off x="5682390" y="1145117"/>
            <a:ext cx="418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#103</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79" name="TextBox 86">
            <a:extLst>
              <a:ext uri="{FF2B5EF4-FFF2-40B4-BE49-F238E27FC236}">
                <a16:creationId xmlns:a16="http://schemas.microsoft.com/office/drawing/2014/main" id="{45B603B9-8783-9D4D-64E0-F9248074F617}"/>
              </a:ext>
            </a:extLst>
          </p:cNvPr>
          <p:cNvSpPr txBox="1">
            <a:spLocks noChangeArrowheads="1"/>
          </p:cNvSpPr>
          <p:nvPr/>
        </p:nvSpPr>
        <p:spPr bwMode="auto">
          <a:xfrm>
            <a:off x="7391054" y="1145117"/>
            <a:ext cx="4219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#107</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80" name="TextBox 86">
            <a:extLst>
              <a:ext uri="{FF2B5EF4-FFF2-40B4-BE49-F238E27FC236}">
                <a16:creationId xmlns:a16="http://schemas.microsoft.com/office/drawing/2014/main" id="{E8B185B9-5449-607B-3EF2-23157EF9A4E3}"/>
              </a:ext>
            </a:extLst>
          </p:cNvPr>
          <p:cNvSpPr txBox="1">
            <a:spLocks noChangeArrowheads="1"/>
          </p:cNvSpPr>
          <p:nvPr/>
        </p:nvSpPr>
        <p:spPr bwMode="auto">
          <a:xfrm>
            <a:off x="8298302" y="1145117"/>
            <a:ext cx="42351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#109</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30" name="TextBox 86">
            <a:extLst>
              <a:ext uri="{FF2B5EF4-FFF2-40B4-BE49-F238E27FC236}">
                <a16:creationId xmlns:a16="http://schemas.microsoft.com/office/drawing/2014/main" id="{A136D926-8D3C-F22F-B32F-3EA6ADE21C72}"/>
              </a:ext>
            </a:extLst>
          </p:cNvPr>
          <p:cNvSpPr txBox="1">
            <a:spLocks noChangeArrowheads="1"/>
          </p:cNvSpPr>
          <p:nvPr/>
        </p:nvSpPr>
        <p:spPr bwMode="auto">
          <a:xfrm>
            <a:off x="9262980" y="1145117"/>
            <a:ext cx="36740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#111</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82" name="TextBox 86">
            <a:extLst>
              <a:ext uri="{FF2B5EF4-FFF2-40B4-BE49-F238E27FC236}">
                <a16:creationId xmlns:a16="http://schemas.microsoft.com/office/drawing/2014/main" id="{E6E6125D-A6B8-405D-CEFB-04102737707E}"/>
              </a:ext>
            </a:extLst>
          </p:cNvPr>
          <p:cNvSpPr txBox="1">
            <a:spLocks noChangeArrowheads="1"/>
          </p:cNvSpPr>
          <p:nvPr/>
        </p:nvSpPr>
        <p:spPr bwMode="auto">
          <a:xfrm>
            <a:off x="10170135" y="1145117"/>
            <a:ext cx="38824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#113</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70" name="TextBox 69">
            <a:extLst>
              <a:ext uri="{FF2B5EF4-FFF2-40B4-BE49-F238E27FC236}">
                <a16:creationId xmlns:a16="http://schemas.microsoft.com/office/drawing/2014/main" id="{AD738434-1C6D-4FB5-67AA-A919CD19069E}"/>
              </a:ext>
            </a:extLst>
          </p:cNvPr>
          <p:cNvSpPr txBox="1"/>
          <p:nvPr/>
        </p:nvSpPr>
        <p:spPr>
          <a:xfrm>
            <a:off x="6062134" y="745067"/>
            <a:ext cx="752129"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2024</a:t>
            </a:r>
          </a:p>
        </p:txBody>
      </p:sp>
      <p:sp>
        <p:nvSpPr>
          <p:cNvPr id="71" name="TextBox 70">
            <a:extLst>
              <a:ext uri="{FF2B5EF4-FFF2-40B4-BE49-F238E27FC236}">
                <a16:creationId xmlns:a16="http://schemas.microsoft.com/office/drawing/2014/main" id="{ED532AC2-9A0E-A375-5FC9-6BC545AE1379}"/>
              </a:ext>
            </a:extLst>
          </p:cNvPr>
          <p:cNvSpPr txBox="1"/>
          <p:nvPr/>
        </p:nvSpPr>
        <p:spPr>
          <a:xfrm>
            <a:off x="9516534" y="745067"/>
            <a:ext cx="740908"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2026</a:t>
            </a:r>
          </a:p>
        </p:txBody>
      </p:sp>
      <p:sp>
        <p:nvSpPr>
          <p:cNvPr id="72" name="Chevron 60">
            <a:extLst>
              <a:ext uri="{FF2B5EF4-FFF2-40B4-BE49-F238E27FC236}">
                <a16:creationId xmlns:a16="http://schemas.microsoft.com/office/drawing/2014/main" id="{C4DF2E5D-EE29-D2E1-330A-D16D01C2251B}"/>
              </a:ext>
            </a:extLst>
          </p:cNvPr>
          <p:cNvSpPr/>
          <p:nvPr/>
        </p:nvSpPr>
        <p:spPr bwMode="auto">
          <a:xfrm>
            <a:off x="3632200" y="4119034"/>
            <a:ext cx="1786467"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SA1 Stage 1  </a:t>
            </a:r>
          </a:p>
        </p:txBody>
      </p:sp>
      <p:sp>
        <p:nvSpPr>
          <p:cNvPr id="74" name="Chevron 60">
            <a:extLst>
              <a:ext uri="{FF2B5EF4-FFF2-40B4-BE49-F238E27FC236}">
                <a16:creationId xmlns:a16="http://schemas.microsoft.com/office/drawing/2014/main" id="{B289FD85-6D44-1005-E0CA-1F99D2C7F830}"/>
              </a:ext>
            </a:extLst>
          </p:cNvPr>
          <p:cNvSpPr>
            <a:spLocks noChangeArrowheads="1"/>
          </p:cNvSpPr>
          <p:nvPr/>
        </p:nvSpPr>
        <p:spPr bwMode="auto">
          <a:xfrm>
            <a:off x="4320118" y="4478867"/>
            <a:ext cx="1094316" cy="321733"/>
          </a:xfrm>
          <a:prstGeom prst="chevron">
            <a:avLst>
              <a:gd name="adj" fmla="val 49975"/>
            </a:avLst>
          </a:prstGeom>
          <a:gradFill flip="none" rotWithShape="1">
            <a:gsLst>
              <a:gs pos="12000">
                <a:schemeClr val="accent3">
                  <a:lumMod val="40000"/>
                  <a:lumOff val="60000"/>
                </a:schemeClr>
              </a:gs>
              <a:gs pos="60000">
                <a:srgbClr val="92D050"/>
              </a:gs>
              <a:gs pos="83000">
                <a:srgbClr val="92D050"/>
              </a:gs>
              <a:gs pos="100000">
                <a:srgbClr val="92D050"/>
              </a:gs>
            </a:gsLst>
            <a:lin ang="3600000" scaled="0"/>
            <a:tileRect/>
          </a:gradFill>
          <a:ln>
            <a:noFill/>
          </a:ln>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fr-FR" altLang="en-US" sz="933" b="0" i="0" u="none" strike="noStrike" kern="1200" cap="none" spc="0" normalizeH="0" baseline="0" noProof="0" dirty="0">
              <a:ln>
                <a:noFill/>
              </a:ln>
              <a:solidFill>
                <a:prstClr val="black"/>
              </a:solidFill>
              <a:effectLst/>
              <a:uLnTx/>
              <a:uFillTx/>
              <a:latin typeface="Montserrat" panose="00000500000000000000" pitchFamily="50" charset="0"/>
              <a:ea typeface="华文细黑" panose="02010600040101010101" pitchFamily="2" charset="-122"/>
              <a:cs typeface="Arial" panose="020B0604020202020204" pitchFamily="34" charset="0"/>
            </a:endParaRPr>
          </a:p>
        </p:txBody>
      </p:sp>
      <p:sp>
        <p:nvSpPr>
          <p:cNvPr id="4" name="Chevron 60">
            <a:extLst>
              <a:ext uri="{FF2B5EF4-FFF2-40B4-BE49-F238E27FC236}">
                <a16:creationId xmlns:a16="http://schemas.microsoft.com/office/drawing/2014/main" id="{0D1CAEDC-A4A0-8804-B0E4-709418E55DA2}"/>
              </a:ext>
            </a:extLst>
          </p:cNvPr>
          <p:cNvSpPr/>
          <p:nvPr/>
        </p:nvSpPr>
        <p:spPr bwMode="auto">
          <a:xfrm>
            <a:off x="5202767" y="5666317"/>
            <a:ext cx="3333751" cy="302683"/>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RAN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Completion</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5" name="Chevron 58">
            <a:extLst>
              <a:ext uri="{FF2B5EF4-FFF2-40B4-BE49-F238E27FC236}">
                <a16:creationId xmlns:a16="http://schemas.microsoft.com/office/drawing/2014/main" id="{4A3406C9-0705-6A20-A7D8-5ADAA96C6515}"/>
              </a:ext>
            </a:extLst>
          </p:cNvPr>
          <p:cNvSpPr/>
          <p:nvPr/>
        </p:nvSpPr>
        <p:spPr bwMode="auto">
          <a:xfrm>
            <a:off x="6032501" y="6038851"/>
            <a:ext cx="2487084" cy="300567"/>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Stage 3 (CT &amp; SA) </a:t>
            </a:r>
          </a:p>
        </p:txBody>
      </p:sp>
      <p:sp>
        <p:nvSpPr>
          <p:cNvPr id="8" name="Chevron 58">
            <a:extLst>
              <a:ext uri="{FF2B5EF4-FFF2-40B4-BE49-F238E27FC236}">
                <a16:creationId xmlns:a16="http://schemas.microsoft.com/office/drawing/2014/main" id="{A7AE6323-B510-DB5D-FD67-26BF258AF660}"/>
              </a:ext>
            </a:extLst>
          </p:cNvPr>
          <p:cNvSpPr/>
          <p:nvPr/>
        </p:nvSpPr>
        <p:spPr bwMode="auto">
          <a:xfrm>
            <a:off x="6980767" y="6436784"/>
            <a:ext cx="2044700" cy="319616"/>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ASN.1 &amp; Open APIs </a:t>
            </a:r>
          </a:p>
        </p:txBody>
      </p:sp>
      <p:sp>
        <p:nvSpPr>
          <p:cNvPr id="12" name="Chevron 60">
            <a:extLst>
              <a:ext uri="{FF2B5EF4-FFF2-40B4-BE49-F238E27FC236}">
                <a16:creationId xmlns:a16="http://schemas.microsoft.com/office/drawing/2014/main" id="{63DE25FC-14F2-8AA8-BA0F-1885FA3D6D65}"/>
              </a:ext>
            </a:extLst>
          </p:cNvPr>
          <p:cNvSpPr/>
          <p:nvPr/>
        </p:nvSpPr>
        <p:spPr bwMode="auto">
          <a:xfrm>
            <a:off x="5084234" y="5321300"/>
            <a:ext cx="2123017"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Stage 2 Normative</a:t>
            </a:r>
          </a:p>
        </p:txBody>
      </p:sp>
      <p:sp>
        <p:nvSpPr>
          <p:cNvPr id="9291" name="TextBox 86">
            <a:extLst>
              <a:ext uri="{FF2B5EF4-FFF2-40B4-BE49-F238E27FC236}">
                <a16:creationId xmlns:a16="http://schemas.microsoft.com/office/drawing/2014/main" id="{C97E812A-0335-4F83-6F37-713E7417CAE2}"/>
              </a:ext>
            </a:extLst>
          </p:cNvPr>
          <p:cNvSpPr txBox="1">
            <a:spLocks noChangeArrowheads="1"/>
          </p:cNvSpPr>
          <p:nvPr/>
        </p:nvSpPr>
        <p:spPr bwMode="auto">
          <a:xfrm>
            <a:off x="6574565" y="1145117"/>
            <a:ext cx="418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#105</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92" name="TextBox 86">
            <a:extLst>
              <a:ext uri="{FF2B5EF4-FFF2-40B4-BE49-F238E27FC236}">
                <a16:creationId xmlns:a16="http://schemas.microsoft.com/office/drawing/2014/main" id="{DB4EE260-B3AA-5CDF-4AA2-84A0EA93926F}"/>
              </a:ext>
            </a:extLst>
          </p:cNvPr>
          <p:cNvSpPr txBox="1">
            <a:spLocks noChangeArrowheads="1"/>
          </p:cNvSpPr>
          <p:nvPr/>
        </p:nvSpPr>
        <p:spPr bwMode="auto">
          <a:xfrm>
            <a:off x="2926982" y="1145117"/>
            <a:ext cx="48122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#97-e</a:t>
            </a:r>
          </a:p>
        </p:txBody>
      </p:sp>
      <p:sp>
        <p:nvSpPr>
          <p:cNvPr id="23" name="TextBox 1">
            <a:extLst>
              <a:ext uri="{FF2B5EF4-FFF2-40B4-BE49-F238E27FC236}">
                <a16:creationId xmlns:a16="http://schemas.microsoft.com/office/drawing/2014/main" id="{00CE9559-92E7-3C56-83A2-01DD7554A027}"/>
              </a:ext>
            </a:extLst>
          </p:cNvPr>
          <p:cNvSpPr txBox="1">
            <a:spLocks noChangeArrowheads="1"/>
          </p:cNvSpPr>
          <p:nvPr/>
        </p:nvSpPr>
        <p:spPr bwMode="auto">
          <a:xfrm>
            <a:off x="4290485" y="4445000"/>
            <a:ext cx="1170516" cy="379463"/>
          </a:xfrm>
          <a:prstGeom prst="rect">
            <a:avLst/>
          </a:prstGeom>
          <a:noFill/>
          <a:ln w="3175">
            <a:noFill/>
          </a:ln>
        </p:spPr>
        <p:style>
          <a:lnRef idx="2">
            <a:schemeClr val="accent6"/>
          </a:lnRef>
          <a:fillRef idx="1">
            <a:schemeClr val="lt1"/>
          </a:fillRef>
          <a:effectRef idx="0">
            <a:schemeClr val="accent6"/>
          </a:effectRef>
          <a:fontRef idx="minor">
            <a:schemeClr val="dk1"/>
          </a:fontRef>
        </p:style>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RAN Content Def*</a:t>
            </a:r>
          </a:p>
        </p:txBody>
      </p:sp>
      <p:sp>
        <p:nvSpPr>
          <p:cNvPr id="26" name="TextBox 1">
            <a:extLst>
              <a:ext uri="{FF2B5EF4-FFF2-40B4-BE49-F238E27FC236}">
                <a16:creationId xmlns:a16="http://schemas.microsoft.com/office/drawing/2014/main" id="{25CA6AF2-9145-2BA5-F845-CFAE67ECA8FE}"/>
              </a:ext>
            </a:extLst>
          </p:cNvPr>
          <p:cNvSpPr txBox="1">
            <a:spLocks noChangeArrowheads="1"/>
          </p:cNvSpPr>
          <p:nvPr/>
        </p:nvSpPr>
        <p:spPr bwMode="auto">
          <a:xfrm>
            <a:off x="4309534" y="4857751"/>
            <a:ext cx="1096433" cy="379463"/>
          </a:xfrm>
          <a:prstGeom prst="rect">
            <a:avLst/>
          </a:prstGeom>
          <a:noFill/>
          <a:ln w="3175">
            <a:noFill/>
          </a:ln>
        </p:spPr>
        <p:style>
          <a:lnRef idx="2">
            <a:schemeClr val="accent6"/>
          </a:lnRef>
          <a:fillRef idx="1">
            <a:schemeClr val="lt1"/>
          </a:fillRef>
          <a:effectRef idx="0">
            <a:schemeClr val="accent6"/>
          </a:effectRef>
          <a:fontRef idx="minor">
            <a:schemeClr val="dk1"/>
          </a:fontRef>
        </p:style>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SA St.2 Content Def</a:t>
            </a:r>
          </a:p>
        </p:txBody>
      </p:sp>
      <p:sp>
        <p:nvSpPr>
          <p:cNvPr id="10334" name="TextBox 10333">
            <a:extLst>
              <a:ext uri="{FF2B5EF4-FFF2-40B4-BE49-F238E27FC236}">
                <a16:creationId xmlns:a16="http://schemas.microsoft.com/office/drawing/2014/main" id="{3534A917-8D67-9975-E83F-7553D256CB22}"/>
              </a:ext>
            </a:extLst>
          </p:cNvPr>
          <p:cNvSpPr txBox="1"/>
          <p:nvPr/>
        </p:nvSpPr>
        <p:spPr>
          <a:xfrm>
            <a:off x="643468" y="745067"/>
            <a:ext cx="683200"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2021</a:t>
            </a:r>
          </a:p>
        </p:txBody>
      </p:sp>
      <p:sp>
        <p:nvSpPr>
          <p:cNvPr id="9296" name="TextBox 86">
            <a:extLst>
              <a:ext uri="{FF2B5EF4-FFF2-40B4-BE49-F238E27FC236}">
                <a16:creationId xmlns:a16="http://schemas.microsoft.com/office/drawing/2014/main" id="{0DE0BAE6-F167-5B77-C18D-CA92CED96075}"/>
              </a:ext>
            </a:extLst>
          </p:cNvPr>
          <p:cNvSpPr txBox="1">
            <a:spLocks noChangeArrowheads="1"/>
          </p:cNvSpPr>
          <p:nvPr/>
        </p:nvSpPr>
        <p:spPr bwMode="auto">
          <a:xfrm>
            <a:off x="797102" y="1145117"/>
            <a:ext cx="47801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#92-e</a:t>
            </a:r>
          </a:p>
        </p:txBody>
      </p:sp>
      <p:sp>
        <p:nvSpPr>
          <p:cNvPr id="9297" name="TextBox 86">
            <a:extLst>
              <a:ext uri="{FF2B5EF4-FFF2-40B4-BE49-F238E27FC236}">
                <a16:creationId xmlns:a16="http://schemas.microsoft.com/office/drawing/2014/main" id="{7EF2B7B9-07AB-0AC2-EED1-067065723713}"/>
              </a:ext>
            </a:extLst>
          </p:cNvPr>
          <p:cNvSpPr txBox="1">
            <a:spLocks noChangeArrowheads="1"/>
          </p:cNvSpPr>
          <p:nvPr/>
        </p:nvSpPr>
        <p:spPr bwMode="auto">
          <a:xfrm>
            <a:off x="1729975" y="1145117"/>
            <a:ext cx="48763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#94-e</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0305" name="TextBox 86">
            <a:extLst>
              <a:ext uri="{FF2B5EF4-FFF2-40B4-BE49-F238E27FC236}">
                <a16:creationId xmlns:a16="http://schemas.microsoft.com/office/drawing/2014/main" id="{738FAE36-6FCC-3787-D17C-69BEE5D05C33}"/>
              </a:ext>
            </a:extLst>
          </p:cNvPr>
          <p:cNvSpPr txBox="1">
            <a:spLocks noChangeArrowheads="1"/>
          </p:cNvSpPr>
          <p:nvPr/>
        </p:nvSpPr>
        <p:spPr bwMode="auto">
          <a:xfrm>
            <a:off x="2125310" y="1145117"/>
            <a:ext cx="47801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#95-e</a:t>
            </a:r>
            <a:endParaRPr kumimoji="0" lang="en-GB" altLang="en-US" sz="4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9299" name="TextBox 86">
            <a:extLst>
              <a:ext uri="{FF2B5EF4-FFF2-40B4-BE49-F238E27FC236}">
                <a16:creationId xmlns:a16="http://schemas.microsoft.com/office/drawing/2014/main" id="{E049F891-C855-1A65-6280-2005282B1AE6}"/>
              </a:ext>
            </a:extLst>
          </p:cNvPr>
          <p:cNvSpPr txBox="1">
            <a:spLocks noChangeArrowheads="1"/>
          </p:cNvSpPr>
          <p:nvPr/>
        </p:nvSpPr>
        <p:spPr bwMode="auto">
          <a:xfrm>
            <a:off x="1268061" y="1145117"/>
            <a:ext cx="47801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#93-e</a:t>
            </a:r>
          </a:p>
        </p:txBody>
      </p:sp>
      <p:sp>
        <p:nvSpPr>
          <p:cNvPr id="9300" name="TextBox 86">
            <a:extLst>
              <a:ext uri="{FF2B5EF4-FFF2-40B4-BE49-F238E27FC236}">
                <a16:creationId xmlns:a16="http://schemas.microsoft.com/office/drawing/2014/main" id="{1F009C8B-8620-7A64-29E2-5687DDBAC104}"/>
              </a:ext>
            </a:extLst>
          </p:cNvPr>
          <p:cNvSpPr txBox="1">
            <a:spLocks noChangeArrowheads="1"/>
          </p:cNvSpPr>
          <p:nvPr/>
        </p:nvSpPr>
        <p:spPr bwMode="auto">
          <a:xfrm>
            <a:off x="361892" y="1310217"/>
            <a:ext cx="417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Mar.</a:t>
            </a:r>
          </a:p>
        </p:txBody>
      </p:sp>
      <p:sp>
        <p:nvSpPr>
          <p:cNvPr id="9301" name="TextBox 86">
            <a:extLst>
              <a:ext uri="{FF2B5EF4-FFF2-40B4-BE49-F238E27FC236}">
                <a16:creationId xmlns:a16="http://schemas.microsoft.com/office/drawing/2014/main" id="{46F3644B-3097-7778-64E2-C5DE9FDC17E6}"/>
              </a:ext>
            </a:extLst>
          </p:cNvPr>
          <p:cNvSpPr txBox="1">
            <a:spLocks noChangeArrowheads="1"/>
          </p:cNvSpPr>
          <p:nvPr/>
        </p:nvSpPr>
        <p:spPr bwMode="auto">
          <a:xfrm>
            <a:off x="324921" y="1145117"/>
            <a:ext cx="45717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#91-e</a:t>
            </a:r>
          </a:p>
        </p:txBody>
      </p:sp>
      <p:sp>
        <p:nvSpPr>
          <p:cNvPr id="9302" name="TextBox 86">
            <a:extLst>
              <a:ext uri="{FF2B5EF4-FFF2-40B4-BE49-F238E27FC236}">
                <a16:creationId xmlns:a16="http://schemas.microsoft.com/office/drawing/2014/main" id="{D3255497-3A09-A75C-C222-18BEAFE027A8}"/>
              </a:ext>
            </a:extLst>
          </p:cNvPr>
          <p:cNvSpPr txBox="1">
            <a:spLocks noChangeArrowheads="1"/>
          </p:cNvSpPr>
          <p:nvPr/>
        </p:nvSpPr>
        <p:spPr bwMode="auto">
          <a:xfrm>
            <a:off x="-30042" y="1200151"/>
            <a:ext cx="43473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TSGs</a:t>
            </a:r>
          </a:p>
        </p:txBody>
      </p:sp>
      <p:sp>
        <p:nvSpPr>
          <p:cNvPr id="9303" name="TextBox 86">
            <a:extLst>
              <a:ext uri="{FF2B5EF4-FFF2-40B4-BE49-F238E27FC236}">
                <a16:creationId xmlns:a16="http://schemas.microsoft.com/office/drawing/2014/main" id="{F12A48D7-5549-7405-07EF-E919A4058E2D}"/>
              </a:ext>
            </a:extLst>
          </p:cNvPr>
          <p:cNvSpPr txBox="1">
            <a:spLocks noChangeArrowheads="1"/>
          </p:cNvSpPr>
          <p:nvPr/>
        </p:nvSpPr>
        <p:spPr bwMode="auto">
          <a:xfrm>
            <a:off x="2131425" y="1310217"/>
            <a:ext cx="417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Mar.</a:t>
            </a:r>
          </a:p>
        </p:txBody>
      </p:sp>
      <p:sp>
        <p:nvSpPr>
          <p:cNvPr id="9304" name="TextBox 86">
            <a:extLst>
              <a:ext uri="{FF2B5EF4-FFF2-40B4-BE49-F238E27FC236}">
                <a16:creationId xmlns:a16="http://schemas.microsoft.com/office/drawing/2014/main" id="{0627CB54-2FC2-0B3E-44EE-45589CBC399C}"/>
              </a:ext>
            </a:extLst>
          </p:cNvPr>
          <p:cNvSpPr txBox="1">
            <a:spLocks noChangeArrowheads="1"/>
          </p:cNvSpPr>
          <p:nvPr/>
        </p:nvSpPr>
        <p:spPr bwMode="auto">
          <a:xfrm>
            <a:off x="3833225" y="1310217"/>
            <a:ext cx="417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Mar.</a:t>
            </a:r>
          </a:p>
        </p:txBody>
      </p:sp>
      <p:sp>
        <p:nvSpPr>
          <p:cNvPr id="9305" name="TextBox 86">
            <a:extLst>
              <a:ext uri="{FF2B5EF4-FFF2-40B4-BE49-F238E27FC236}">
                <a16:creationId xmlns:a16="http://schemas.microsoft.com/office/drawing/2014/main" id="{AE316525-B964-400F-8CB6-1158DE93FE37}"/>
              </a:ext>
            </a:extLst>
          </p:cNvPr>
          <p:cNvSpPr txBox="1">
            <a:spLocks noChangeArrowheads="1"/>
          </p:cNvSpPr>
          <p:nvPr/>
        </p:nvSpPr>
        <p:spPr bwMode="auto">
          <a:xfrm>
            <a:off x="5702241" y="1310217"/>
            <a:ext cx="417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Mar.</a:t>
            </a:r>
          </a:p>
        </p:txBody>
      </p:sp>
      <p:sp>
        <p:nvSpPr>
          <p:cNvPr id="9306" name="TextBox 86">
            <a:extLst>
              <a:ext uri="{FF2B5EF4-FFF2-40B4-BE49-F238E27FC236}">
                <a16:creationId xmlns:a16="http://schemas.microsoft.com/office/drawing/2014/main" id="{2B5ECC4E-CCE9-4766-08D7-03D432509BD5}"/>
              </a:ext>
            </a:extLst>
          </p:cNvPr>
          <p:cNvSpPr txBox="1">
            <a:spLocks noChangeArrowheads="1"/>
          </p:cNvSpPr>
          <p:nvPr/>
        </p:nvSpPr>
        <p:spPr bwMode="auto">
          <a:xfrm>
            <a:off x="7420974" y="1310217"/>
            <a:ext cx="417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Mar.</a:t>
            </a:r>
          </a:p>
        </p:txBody>
      </p:sp>
      <p:sp>
        <p:nvSpPr>
          <p:cNvPr id="9307" name="TextBox 86">
            <a:extLst>
              <a:ext uri="{FF2B5EF4-FFF2-40B4-BE49-F238E27FC236}">
                <a16:creationId xmlns:a16="http://schemas.microsoft.com/office/drawing/2014/main" id="{F62E733A-7A2E-1A35-E09F-22883EC29A7B}"/>
              </a:ext>
            </a:extLst>
          </p:cNvPr>
          <p:cNvSpPr txBox="1">
            <a:spLocks noChangeArrowheads="1"/>
          </p:cNvSpPr>
          <p:nvPr/>
        </p:nvSpPr>
        <p:spPr bwMode="auto">
          <a:xfrm>
            <a:off x="9256125" y="1310217"/>
            <a:ext cx="417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Mar.</a:t>
            </a:r>
          </a:p>
        </p:txBody>
      </p:sp>
      <p:sp>
        <p:nvSpPr>
          <p:cNvPr id="9308" name="TextBox 86">
            <a:extLst>
              <a:ext uri="{FF2B5EF4-FFF2-40B4-BE49-F238E27FC236}">
                <a16:creationId xmlns:a16="http://schemas.microsoft.com/office/drawing/2014/main" id="{17A314DB-FB29-1391-989A-45D9B94EC78F}"/>
              </a:ext>
            </a:extLst>
          </p:cNvPr>
          <p:cNvSpPr txBox="1">
            <a:spLocks noChangeArrowheads="1"/>
          </p:cNvSpPr>
          <p:nvPr/>
        </p:nvSpPr>
        <p:spPr bwMode="auto">
          <a:xfrm>
            <a:off x="869666" y="1322917"/>
            <a:ext cx="4090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Jun.</a:t>
            </a:r>
          </a:p>
        </p:txBody>
      </p:sp>
      <p:sp>
        <p:nvSpPr>
          <p:cNvPr id="9309" name="TextBox 86">
            <a:extLst>
              <a:ext uri="{FF2B5EF4-FFF2-40B4-BE49-F238E27FC236}">
                <a16:creationId xmlns:a16="http://schemas.microsoft.com/office/drawing/2014/main" id="{DD92A151-CA14-F3E2-20B9-987C8031AAB3}"/>
              </a:ext>
            </a:extLst>
          </p:cNvPr>
          <p:cNvSpPr txBox="1">
            <a:spLocks noChangeArrowheads="1"/>
          </p:cNvSpPr>
          <p:nvPr/>
        </p:nvSpPr>
        <p:spPr bwMode="auto">
          <a:xfrm>
            <a:off x="2571466" y="1322917"/>
            <a:ext cx="4090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Jun.</a:t>
            </a:r>
          </a:p>
        </p:txBody>
      </p:sp>
      <p:sp>
        <p:nvSpPr>
          <p:cNvPr id="9310" name="TextBox 86">
            <a:extLst>
              <a:ext uri="{FF2B5EF4-FFF2-40B4-BE49-F238E27FC236}">
                <a16:creationId xmlns:a16="http://schemas.microsoft.com/office/drawing/2014/main" id="{D80395B6-EFF7-16CD-CE93-78FA6B97BD0C}"/>
              </a:ext>
            </a:extLst>
          </p:cNvPr>
          <p:cNvSpPr txBox="1">
            <a:spLocks noChangeArrowheads="1"/>
          </p:cNvSpPr>
          <p:nvPr/>
        </p:nvSpPr>
        <p:spPr bwMode="auto">
          <a:xfrm>
            <a:off x="4300782" y="1322917"/>
            <a:ext cx="4090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Jun.</a:t>
            </a:r>
          </a:p>
        </p:txBody>
      </p:sp>
      <p:sp>
        <p:nvSpPr>
          <p:cNvPr id="9311" name="TextBox 86">
            <a:extLst>
              <a:ext uri="{FF2B5EF4-FFF2-40B4-BE49-F238E27FC236}">
                <a16:creationId xmlns:a16="http://schemas.microsoft.com/office/drawing/2014/main" id="{6F7D45B0-2745-4629-7999-AE587C6BBF37}"/>
              </a:ext>
            </a:extLst>
          </p:cNvPr>
          <p:cNvSpPr txBox="1">
            <a:spLocks noChangeArrowheads="1"/>
          </p:cNvSpPr>
          <p:nvPr/>
        </p:nvSpPr>
        <p:spPr bwMode="auto">
          <a:xfrm>
            <a:off x="6169800" y="1322917"/>
            <a:ext cx="4090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Jun.</a:t>
            </a:r>
          </a:p>
        </p:txBody>
      </p:sp>
      <p:sp>
        <p:nvSpPr>
          <p:cNvPr id="9312" name="TextBox 86">
            <a:extLst>
              <a:ext uri="{FF2B5EF4-FFF2-40B4-BE49-F238E27FC236}">
                <a16:creationId xmlns:a16="http://schemas.microsoft.com/office/drawing/2014/main" id="{C79036BF-AD30-325C-4BB6-895ACA928240}"/>
              </a:ext>
            </a:extLst>
          </p:cNvPr>
          <p:cNvSpPr txBox="1">
            <a:spLocks noChangeArrowheads="1"/>
          </p:cNvSpPr>
          <p:nvPr/>
        </p:nvSpPr>
        <p:spPr bwMode="auto">
          <a:xfrm>
            <a:off x="7886416" y="1322917"/>
            <a:ext cx="4090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Jun.</a:t>
            </a:r>
          </a:p>
        </p:txBody>
      </p:sp>
      <p:sp>
        <p:nvSpPr>
          <p:cNvPr id="9313" name="TextBox 86">
            <a:extLst>
              <a:ext uri="{FF2B5EF4-FFF2-40B4-BE49-F238E27FC236}">
                <a16:creationId xmlns:a16="http://schemas.microsoft.com/office/drawing/2014/main" id="{0CF5D734-DD6C-AD2E-9440-6B33766FE402}"/>
              </a:ext>
            </a:extLst>
          </p:cNvPr>
          <p:cNvSpPr txBox="1">
            <a:spLocks noChangeArrowheads="1"/>
          </p:cNvSpPr>
          <p:nvPr/>
        </p:nvSpPr>
        <p:spPr bwMode="auto">
          <a:xfrm>
            <a:off x="9742733" y="1322917"/>
            <a:ext cx="4090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Jun.</a:t>
            </a:r>
          </a:p>
        </p:txBody>
      </p:sp>
      <p:sp>
        <p:nvSpPr>
          <p:cNvPr id="9314" name="TextBox 86">
            <a:extLst>
              <a:ext uri="{FF2B5EF4-FFF2-40B4-BE49-F238E27FC236}">
                <a16:creationId xmlns:a16="http://schemas.microsoft.com/office/drawing/2014/main" id="{28D9AA08-8A8B-63A9-0898-84136AB1D279}"/>
              </a:ext>
            </a:extLst>
          </p:cNvPr>
          <p:cNvSpPr txBox="1">
            <a:spLocks noChangeArrowheads="1"/>
          </p:cNvSpPr>
          <p:nvPr/>
        </p:nvSpPr>
        <p:spPr bwMode="auto">
          <a:xfrm>
            <a:off x="1289279" y="1312333"/>
            <a:ext cx="4122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Sep.</a:t>
            </a:r>
          </a:p>
        </p:txBody>
      </p:sp>
      <p:sp>
        <p:nvSpPr>
          <p:cNvPr id="9315" name="TextBox 86">
            <a:extLst>
              <a:ext uri="{FF2B5EF4-FFF2-40B4-BE49-F238E27FC236}">
                <a16:creationId xmlns:a16="http://schemas.microsoft.com/office/drawing/2014/main" id="{5DC8C23D-8C8A-6898-C86B-0ACF9865AB06}"/>
              </a:ext>
            </a:extLst>
          </p:cNvPr>
          <p:cNvSpPr txBox="1">
            <a:spLocks noChangeArrowheads="1"/>
          </p:cNvSpPr>
          <p:nvPr/>
        </p:nvSpPr>
        <p:spPr bwMode="auto">
          <a:xfrm>
            <a:off x="2998489" y="1312333"/>
            <a:ext cx="4122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Sep.</a:t>
            </a:r>
          </a:p>
        </p:txBody>
      </p:sp>
      <p:sp>
        <p:nvSpPr>
          <p:cNvPr id="9316" name="TextBox 86">
            <a:extLst>
              <a:ext uri="{FF2B5EF4-FFF2-40B4-BE49-F238E27FC236}">
                <a16:creationId xmlns:a16="http://schemas.microsoft.com/office/drawing/2014/main" id="{BDA196AA-25DC-9772-D28B-D2B72AE94253}"/>
              </a:ext>
            </a:extLst>
          </p:cNvPr>
          <p:cNvSpPr txBox="1">
            <a:spLocks noChangeArrowheads="1"/>
          </p:cNvSpPr>
          <p:nvPr/>
        </p:nvSpPr>
        <p:spPr bwMode="auto">
          <a:xfrm>
            <a:off x="4720396" y="1312333"/>
            <a:ext cx="4122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Sep.</a:t>
            </a:r>
          </a:p>
        </p:txBody>
      </p:sp>
      <p:sp>
        <p:nvSpPr>
          <p:cNvPr id="9317" name="TextBox 86">
            <a:extLst>
              <a:ext uri="{FF2B5EF4-FFF2-40B4-BE49-F238E27FC236}">
                <a16:creationId xmlns:a16="http://schemas.microsoft.com/office/drawing/2014/main" id="{184823E6-7E3C-F946-D1B2-66DD4423CD00}"/>
              </a:ext>
            </a:extLst>
          </p:cNvPr>
          <p:cNvSpPr txBox="1">
            <a:spLocks noChangeArrowheads="1"/>
          </p:cNvSpPr>
          <p:nvPr/>
        </p:nvSpPr>
        <p:spPr bwMode="auto">
          <a:xfrm>
            <a:off x="6635979" y="1312333"/>
            <a:ext cx="4122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Sep.</a:t>
            </a:r>
          </a:p>
        </p:txBody>
      </p:sp>
      <p:sp>
        <p:nvSpPr>
          <p:cNvPr id="9318" name="TextBox 86">
            <a:extLst>
              <a:ext uri="{FF2B5EF4-FFF2-40B4-BE49-F238E27FC236}">
                <a16:creationId xmlns:a16="http://schemas.microsoft.com/office/drawing/2014/main" id="{2894C9DD-B6EC-EA67-D77D-978077AF552F}"/>
              </a:ext>
            </a:extLst>
          </p:cNvPr>
          <p:cNvSpPr txBox="1">
            <a:spLocks noChangeArrowheads="1"/>
          </p:cNvSpPr>
          <p:nvPr/>
        </p:nvSpPr>
        <p:spPr bwMode="auto">
          <a:xfrm>
            <a:off x="8333546" y="1312333"/>
            <a:ext cx="4122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Sep.</a:t>
            </a:r>
          </a:p>
        </p:txBody>
      </p:sp>
      <p:sp>
        <p:nvSpPr>
          <p:cNvPr id="9319" name="TextBox 86">
            <a:extLst>
              <a:ext uri="{FF2B5EF4-FFF2-40B4-BE49-F238E27FC236}">
                <a16:creationId xmlns:a16="http://schemas.microsoft.com/office/drawing/2014/main" id="{954356E6-4333-06ED-1416-1F19213EAEC9}"/>
              </a:ext>
            </a:extLst>
          </p:cNvPr>
          <p:cNvSpPr txBox="1">
            <a:spLocks noChangeArrowheads="1"/>
          </p:cNvSpPr>
          <p:nvPr/>
        </p:nvSpPr>
        <p:spPr bwMode="auto">
          <a:xfrm>
            <a:off x="10183512" y="1312333"/>
            <a:ext cx="4122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Sep.</a:t>
            </a:r>
          </a:p>
        </p:txBody>
      </p:sp>
      <p:sp>
        <p:nvSpPr>
          <p:cNvPr id="9320" name="TextBox 86">
            <a:extLst>
              <a:ext uri="{FF2B5EF4-FFF2-40B4-BE49-F238E27FC236}">
                <a16:creationId xmlns:a16="http://schemas.microsoft.com/office/drawing/2014/main" id="{65128A06-4803-E32F-6C6D-D3BB65A5C3F1}"/>
              </a:ext>
            </a:extLst>
          </p:cNvPr>
          <p:cNvSpPr txBox="1">
            <a:spLocks noChangeArrowheads="1"/>
          </p:cNvSpPr>
          <p:nvPr/>
        </p:nvSpPr>
        <p:spPr bwMode="auto">
          <a:xfrm>
            <a:off x="1746962" y="1312333"/>
            <a:ext cx="4219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Dec.</a:t>
            </a:r>
          </a:p>
        </p:txBody>
      </p:sp>
      <p:sp>
        <p:nvSpPr>
          <p:cNvPr id="9321" name="TextBox 86">
            <a:extLst>
              <a:ext uri="{FF2B5EF4-FFF2-40B4-BE49-F238E27FC236}">
                <a16:creationId xmlns:a16="http://schemas.microsoft.com/office/drawing/2014/main" id="{BB26C952-E6A9-693D-98B4-78C7B90BF666}"/>
              </a:ext>
            </a:extLst>
          </p:cNvPr>
          <p:cNvSpPr txBox="1">
            <a:spLocks noChangeArrowheads="1"/>
          </p:cNvSpPr>
          <p:nvPr/>
        </p:nvSpPr>
        <p:spPr bwMode="auto">
          <a:xfrm>
            <a:off x="3355629" y="1312333"/>
            <a:ext cx="4219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Dec.</a:t>
            </a:r>
          </a:p>
        </p:txBody>
      </p:sp>
      <p:sp>
        <p:nvSpPr>
          <p:cNvPr id="9322" name="TextBox 86">
            <a:extLst>
              <a:ext uri="{FF2B5EF4-FFF2-40B4-BE49-F238E27FC236}">
                <a16:creationId xmlns:a16="http://schemas.microsoft.com/office/drawing/2014/main" id="{0D6F4EF5-4AA8-842C-9D83-3C72692BD233}"/>
              </a:ext>
            </a:extLst>
          </p:cNvPr>
          <p:cNvSpPr txBox="1">
            <a:spLocks noChangeArrowheads="1"/>
          </p:cNvSpPr>
          <p:nvPr/>
        </p:nvSpPr>
        <p:spPr bwMode="auto">
          <a:xfrm>
            <a:off x="5198188" y="1312333"/>
            <a:ext cx="4219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Dec.</a:t>
            </a:r>
          </a:p>
        </p:txBody>
      </p:sp>
      <p:sp>
        <p:nvSpPr>
          <p:cNvPr id="9323" name="TextBox 86">
            <a:extLst>
              <a:ext uri="{FF2B5EF4-FFF2-40B4-BE49-F238E27FC236}">
                <a16:creationId xmlns:a16="http://schemas.microsoft.com/office/drawing/2014/main" id="{EA8073C6-C988-E28B-5638-2BB77F88083B}"/>
              </a:ext>
            </a:extLst>
          </p:cNvPr>
          <p:cNvSpPr txBox="1">
            <a:spLocks noChangeArrowheads="1"/>
          </p:cNvSpPr>
          <p:nvPr/>
        </p:nvSpPr>
        <p:spPr bwMode="auto">
          <a:xfrm>
            <a:off x="7007938" y="1312333"/>
            <a:ext cx="4219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Dec.</a:t>
            </a:r>
          </a:p>
        </p:txBody>
      </p:sp>
      <p:sp>
        <p:nvSpPr>
          <p:cNvPr id="9324" name="TextBox 86">
            <a:extLst>
              <a:ext uri="{FF2B5EF4-FFF2-40B4-BE49-F238E27FC236}">
                <a16:creationId xmlns:a16="http://schemas.microsoft.com/office/drawing/2014/main" id="{34B62DE1-4063-E33D-416A-E6ED2E5B3F38}"/>
              </a:ext>
            </a:extLst>
          </p:cNvPr>
          <p:cNvSpPr txBox="1">
            <a:spLocks noChangeArrowheads="1"/>
          </p:cNvSpPr>
          <p:nvPr/>
        </p:nvSpPr>
        <p:spPr bwMode="auto">
          <a:xfrm>
            <a:off x="8798638" y="1312333"/>
            <a:ext cx="4219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Dec.</a:t>
            </a:r>
          </a:p>
        </p:txBody>
      </p:sp>
      <p:sp>
        <p:nvSpPr>
          <p:cNvPr id="9325" name="TextBox 86">
            <a:extLst>
              <a:ext uri="{FF2B5EF4-FFF2-40B4-BE49-F238E27FC236}">
                <a16:creationId xmlns:a16="http://schemas.microsoft.com/office/drawing/2014/main" id="{146197F9-B764-5CE3-B61A-D3F6C85D9311}"/>
              </a:ext>
            </a:extLst>
          </p:cNvPr>
          <p:cNvSpPr txBox="1">
            <a:spLocks noChangeArrowheads="1"/>
          </p:cNvSpPr>
          <p:nvPr/>
        </p:nvSpPr>
        <p:spPr bwMode="auto">
          <a:xfrm>
            <a:off x="10614738" y="1312333"/>
            <a:ext cx="4219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800" b="1"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Dec.</a:t>
            </a:r>
          </a:p>
        </p:txBody>
      </p:sp>
      <p:cxnSp>
        <p:nvCxnSpPr>
          <p:cNvPr id="19" name="Straight Connector 114">
            <a:extLst>
              <a:ext uri="{FF2B5EF4-FFF2-40B4-BE49-F238E27FC236}">
                <a16:creationId xmlns:a16="http://schemas.microsoft.com/office/drawing/2014/main" id="{3C2AA942-1C8F-3D6F-1F70-5C3FB4E1B17E}"/>
              </a:ext>
            </a:extLst>
          </p:cNvPr>
          <p:cNvCxnSpPr>
            <a:cxnSpLocks noChangeShapeType="1"/>
          </p:cNvCxnSpPr>
          <p:nvPr/>
        </p:nvCxnSpPr>
        <p:spPr bwMode="auto">
          <a:xfrm>
            <a:off x="6358699" y="1462618"/>
            <a:ext cx="4233" cy="5073649"/>
          </a:xfrm>
          <a:prstGeom prst="line">
            <a:avLst/>
          </a:prstGeom>
          <a:ln>
            <a:headEnd/>
            <a:tailEnd/>
          </a:ln>
        </p:spPr>
        <p:style>
          <a:lnRef idx="3">
            <a:schemeClr val="accent2"/>
          </a:lnRef>
          <a:fillRef idx="0">
            <a:schemeClr val="accent2"/>
          </a:fillRef>
          <a:effectRef idx="2">
            <a:schemeClr val="accent2"/>
          </a:effectRef>
          <a:fontRef idx="minor">
            <a:schemeClr val="tx1"/>
          </a:fontRef>
        </p:style>
      </p:cxnSp>
      <p:cxnSp>
        <p:nvCxnSpPr>
          <p:cNvPr id="10304" name="Straight Connector 114">
            <a:extLst>
              <a:ext uri="{FF2B5EF4-FFF2-40B4-BE49-F238E27FC236}">
                <a16:creationId xmlns:a16="http://schemas.microsoft.com/office/drawing/2014/main" id="{7FFACECD-A0AE-6740-39FB-ACFC2EC0A9B8}"/>
              </a:ext>
            </a:extLst>
          </p:cNvPr>
          <p:cNvCxnSpPr>
            <a:cxnSpLocks noChangeShapeType="1"/>
          </p:cNvCxnSpPr>
          <p:nvPr/>
        </p:nvCxnSpPr>
        <p:spPr bwMode="auto">
          <a:xfrm>
            <a:off x="4468284" y="1615018"/>
            <a:ext cx="0" cy="4965700"/>
          </a:xfrm>
          <a:prstGeom prst="line">
            <a:avLst/>
          </a:prstGeom>
          <a:noFill/>
          <a:ln w="9525" algn="ctr">
            <a:solidFill>
              <a:schemeClr val="accent4">
                <a:lumMod val="60000"/>
                <a:lumOff val="40000"/>
              </a:schemeClr>
            </a:solidFill>
            <a:prstDash val="dash"/>
            <a:round/>
            <a:headEnd/>
            <a:tailEnd/>
          </a:ln>
        </p:spPr>
      </p:cxnSp>
      <p:sp>
        <p:nvSpPr>
          <p:cNvPr id="9328" name="Rectangle 12">
            <a:extLst>
              <a:ext uri="{FF2B5EF4-FFF2-40B4-BE49-F238E27FC236}">
                <a16:creationId xmlns:a16="http://schemas.microsoft.com/office/drawing/2014/main" id="{1635EF4B-1875-778E-1777-97465BA37EA7}"/>
              </a:ext>
            </a:extLst>
          </p:cNvPr>
          <p:cNvSpPr>
            <a:spLocks noChangeArrowheads="1"/>
          </p:cNvSpPr>
          <p:nvPr/>
        </p:nvSpPr>
        <p:spPr bwMode="auto">
          <a:xfrm>
            <a:off x="5759681" y="6489700"/>
            <a:ext cx="11599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600" b="0" i="0" u="none" strike="noStrike" kern="1200" cap="none" spc="0" normalizeH="0" baseline="0" noProof="0" dirty="0">
                <a:ln>
                  <a:noFill/>
                </a:ln>
                <a:solidFill>
                  <a:srgbClr val="C00000"/>
                </a:solidFill>
                <a:effectLst/>
                <a:uLnTx/>
                <a:uFillTx/>
                <a:latin typeface="Montserrat" panose="00000500000000000000" pitchFamily="2" charset="0"/>
                <a:ea typeface="MS PGothic" panose="020B0600070205080204" pitchFamily="34" charset="-128"/>
                <a:cs typeface="+mn-cs"/>
              </a:rPr>
              <a:t>Now</a:t>
            </a:r>
          </a:p>
        </p:txBody>
      </p:sp>
      <p:sp>
        <p:nvSpPr>
          <p:cNvPr id="10306" name="Star: 5 Points 10305">
            <a:extLst>
              <a:ext uri="{FF2B5EF4-FFF2-40B4-BE49-F238E27FC236}">
                <a16:creationId xmlns:a16="http://schemas.microsoft.com/office/drawing/2014/main" id="{D7E239C8-431C-D5D0-6B0D-9E347A960B92}"/>
              </a:ext>
            </a:extLst>
          </p:cNvPr>
          <p:cNvSpPr/>
          <p:nvPr/>
        </p:nvSpPr>
        <p:spPr bwMode="auto">
          <a:xfrm>
            <a:off x="6034847" y="2216151"/>
            <a:ext cx="609600" cy="524933"/>
          </a:xfrm>
          <a:prstGeom prst="star5">
            <a:avLst/>
          </a:prstGeom>
          <a:noFill/>
          <a:ln w="28575" cap="flat" cmpd="sng" algn="ctr">
            <a:solidFill>
              <a:srgbClr val="FF0000"/>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FF0000"/>
              </a:solidFill>
              <a:effectLst/>
              <a:uLnTx/>
              <a:uFillTx/>
              <a:latin typeface="Arial" charset="0"/>
              <a:ea typeface="华文细黑" panose="02010600040101010101" pitchFamily="2" charset="-122"/>
              <a:cs typeface="+mn-cs"/>
            </a:endParaRPr>
          </a:p>
        </p:txBody>
      </p:sp>
      <p:sp>
        <p:nvSpPr>
          <p:cNvPr id="10307" name="Star: 5 Points 10306">
            <a:extLst>
              <a:ext uri="{FF2B5EF4-FFF2-40B4-BE49-F238E27FC236}">
                <a16:creationId xmlns:a16="http://schemas.microsoft.com/office/drawing/2014/main" id="{BFDAD22C-FD9C-3CB4-3706-6732877FDAFC}"/>
              </a:ext>
            </a:extLst>
          </p:cNvPr>
          <p:cNvSpPr/>
          <p:nvPr/>
        </p:nvSpPr>
        <p:spPr bwMode="auto">
          <a:xfrm>
            <a:off x="6034847" y="3926418"/>
            <a:ext cx="609600" cy="524933"/>
          </a:xfrm>
          <a:prstGeom prst="star5">
            <a:avLst/>
          </a:prstGeom>
          <a:noFill/>
          <a:ln w="28575" cap="flat" cmpd="sng" algn="ctr">
            <a:solidFill>
              <a:srgbClr val="FF0000"/>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FF0000"/>
              </a:solidFill>
              <a:effectLst/>
              <a:uLnTx/>
              <a:uFillTx/>
              <a:latin typeface="Arial" charset="0"/>
              <a:ea typeface="华文细黑" panose="02010600040101010101" pitchFamily="2" charset="-122"/>
              <a:cs typeface="+mn-cs"/>
            </a:endParaRPr>
          </a:p>
        </p:txBody>
      </p:sp>
      <p:sp>
        <p:nvSpPr>
          <p:cNvPr id="10308" name="Star: 5 Points 10307">
            <a:extLst>
              <a:ext uri="{FF2B5EF4-FFF2-40B4-BE49-F238E27FC236}">
                <a16:creationId xmlns:a16="http://schemas.microsoft.com/office/drawing/2014/main" id="{51F94463-0CC1-63FC-E902-05CF0783EBE0}"/>
              </a:ext>
            </a:extLst>
          </p:cNvPr>
          <p:cNvSpPr/>
          <p:nvPr/>
        </p:nvSpPr>
        <p:spPr bwMode="auto">
          <a:xfrm>
            <a:off x="6017914" y="4595284"/>
            <a:ext cx="609600" cy="524933"/>
          </a:xfrm>
          <a:prstGeom prst="star5">
            <a:avLst/>
          </a:prstGeom>
          <a:noFill/>
          <a:ln w="28575" cap="flat" cmpd="sng" algn="ctr">
            <a:solidFill>
              <a:srgbClr val="FF0000"/>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FF0000"/>
              </a:solidFill>
              <a:effectLst/>
              <a:uLnTx/>
              <a:uFillTx/>
              <a:latin typeface="Arial" charset="0"/>
              <a:ea typeface="华文细黑" panose="02010600040101010101" pitchFamily="2" charset="-122"/>
              <a:cs typeface="+mn-cs"/>
            </a:endParaRPr>
          </a:p>
        </p:txBody>
      </p:sp>
      <p:sp>
        <p:nvSpPr>
          <p:cNvPr id="32" name="Chevron 58">
            <a:extLst>
              <a:ext uri="{FF2B5EF4-FFF2-40B4-BE49-F238E27FC236}">
                <a16:creationId xmlns:a16="http://schemas.microsoft.com/office/drawing/2014/main" id="{CCD8C3C2-F50E-4846-F42A-22A15DE294D3}"/>
              </a:ext>
            </a:extLst>
          </p:cNvPr>
          <p:cNvSpPr/>
          <p:nvPr/>
        </p:nvSpPr>
        <p:spPr bwMode="auto">
          <a:xfrm>
            <a:off x="5758796" y="3089275"/>
            <a:ext cx="589085" cy="300567"/>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Ex</a:t>
            </a:r>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8992F-C49F-EE61-F694-80B07DDE0885}"/>
            </a:ext>
          </a:extLst>
        </p:cNvPr>
        <p:cNvGrpSpPr/>
        <p:nvPr/>
      </p:nvGrpSpPr>
      <p:grpSpPr>
        <a:xfrm>
          <a:off x="0" y="0"/>
          <a:ext cx="0" cy="0"/>
          <a:chOff x="0" y="0"/>
          <a:chExt cx="0" cy="0"/>
        </a:xfrm>
      </p:grpSpPr>
      <p:cxnSp>
        <p:nvCxnSpPr>
          <p:cNvPr id="4" name="Straight Connector 114">
            <a:extLst>
              <a:ext uri="{FF2B5EF4-FFF2-40B4-BE49-F238E27FC236}">
                <a16:creationId xmlns:a16="http://schemas.microsoft.com/office/drawing/2014/main" id="{D777A93A-0494-CB81-BF07-6ED0D44FE2A4}"/>
              </a:ext>
            </a:extLst>
          </p:cNvPr>
          <p:cNvCxnSpPr>
            <a:cxnSpLocks noChangeShapeType="1"/>
          </p:cNvCxnSpPr>
          <p:nvPr/>
        </p:nvCxnSpPr>
        <p:spPr bwMode="auto">
          <a:xfrm>
            <a:off x="493885" y="1436095"/>
            <a:ext cx="0" cy="5197252"/>
          </a:xfrm>
          <a:prstGeom prst="line">
            <a:avLst/>
          </a:prstGeom>
          <a:noFill/>
          <a:ln w="28575" algn="ctr">
            <a:solidFill>
              <a:schemeClr val="accent4">
                <a:lumMod val="40000"/>
                <a:lumOff val="60000"/>
              </a:schemeClr>
            </a:solidFill>
            <a:round/>
            <a:headEnd/>
            <a:tailEnd/>
          </a:ln>
        </p:spPr>
      </p:cxnSp>
      <p:cxnSp>
        <p:nvCxnSpPr>
          <p:cNvPr id="8" name="Straight Connector 7">
            <a:extLst>
              <a:ext uri="{FF2B5EF4-FFF2-40B4-BE49-F238E27FC236}">
                <a16:creationId xmlns:a16="http://schemas.microsoft.com/office/drawing/2014/main" id="{074300E3-F476-EEBF-D35B-A1E8736C7C9D}"/>
              </a:ext>
            </a:extLst>
          </p:cNvPr>
          <p:cNvCxnSpPr>
            <a:cxnSpLocks/>
          </p:cNvCxnSpPr>
          <p:nvPr/>
        </p:nvCxnSpPr>
        <p:spPr bwMode="auto">
          <a:xfrm>
            <a:off x="581247" y="753271"/>
            <a:ext cx="3112477"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6" name="Straight Connector 114">
            <a:extLst>
              <a:ext uri="{FF2B5EF4-FFF2-40B4-BE49-F238E27FC236}">
                <a16:creationId xmlns:a16="http://schemas.microsoft.com/office/drawing/2014/main" id="{C33B306E-5E8B-AC76-C303-4AC9B7802E64}"/>
              </a:ext>
            </a:extLst>
          </p:cNvPr>
          <p:cNvCxnSpPr>
            <a:cxnSpLocks noChangeShapeType="1"/>
          </p:cNvCxnSpPr>
          <p:nvPr/>
        </p:nvCxnSpPr>
        <p:spPr bwMode="auto">
          <a:xfrm>
            <a:off x="1449139" y="1436096"/>
            <a:ext cx="0" cy="4989537"/>
          </a:xfrm>
          <a:prstGeom prst="line">
            <a:avLst/>
          </a:prstGeom>
          <a:ln>
            <a:solidFill>
              <a:srgbClr val="C00000"/>
            </a:solidFill>
            <a:headEnd/>
            <a:tailEnd/>
          </a:ln>
        </p:spPr>
        <p:style>
          <a:lnRef idx="3">
            <a:schemeClr val="accent2"/>
          </a:lnRef>
          <a:fillRef idx="0">
            <a:schemeClr val="accent2"/>
          </a:fillRef>
          <a:effectRef idx="2">
            <a:schemeClr val="accent2"/>
          </a:effectRef>
          <a:fontRef idx="minor">
            <a:schemeClr val="tx1"/>
          </a:fontRef>
        </p:style>
      </p:cxnSp>
      <p:cxnSp>
        <p:nvCxnSpPr>
          <p:cNvPr id="9272" name="Straight Connector 114">
            <a:extLst>
              <a:ext uri="{FF2B5EF4-FFF2-40B4-BE49-F238E27FC236}">
                <a16:creationId xmlns:a16="http://schemas.microsoft.com/office/drawing/2014/main" id="{63507367-7C85-5DDA-8929-8D09E8B90A31}"/>
              </a:ext>
            </a:extLst>
          </p:cNvPr>
          <p:cNvCxnSpPr>
            <a:cxnSpLocks noChangeShapeType="1"/>
          </p:cNvCxnSpPr>
          <p:nvPr/>
        </p:nvCxnSpPr>
        <p:spPr bwMode="auto">
          <a:xfrm>
            <a:off x="2107845" y="1436095"/>
            <a:ext cx="0" cy="5242408"/>
          </a:xfrm>
          <a:prstGeom prst="line">
            <a:avLst/>
          </a:prstGeom>
          <a:noFill/>
          <a:ln w="9525" algn="ctr">
            <a:solidFill>
              <a:schemeClr val="accent4">
                <a:lumMod val="40000"/>
                <a:lumOff val="60000"/>
              </a:schemeClr>
            </a:solidFill>
            <a:prstDash val="dash"/>
            <a:round/>
            <a:headEnd/>
            <a:tailEnd/>
          </a:ln>
        </p:spPr>
      </p:cxnSp>
      <p:sp>
        <p:nvSpPr>
          <p:cNvPr id="2" name="TextBox 1">
            <a:extLst>
              <a:ext uri="{FF2B5EF4-FFF2-40B4-BE49-F238E27FC236}">
                <a16:creationId xmlns:a16="http://schemas.microsoft.com/office/drawing/2014/main" id="{3B9E7960-6113-C4D1-ECEF-73196F0C03E0}"/>
              </a:ext>
            </a:extLst>
          </p:cNvPr>
          <p:cNvSpPr txBox="1"/>
          <p:nvPr/>
        </p:nvSpPr>
        <p:spPr>
          <a:xfrm>
            <a:off x="1778010" y="590288"/>
            <a:ext cx="752129"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2024</a:t>
            </a:r>
          </a:p>
        </p:txBody>
      </p:sp>
      <p:grpSp>
        <p:nvGrpSpPr>
          <p:cNvPr id="13" name="Group 12">
            <a:extLst>
              <a:ext uri="{FF2B5EF4-FFF2-40B4-BE49-F238E27FC236}">
                <a16:creationId xmlns:a16="http://schemas.microsoft.com/office/drawing/2014/main" id="{BA5BB33D-59DC-8CD1-D095-4371152BEFFE}"/>
              </a:ext>
            </a:extLst>
          </p:cNvPr>
          <p:cNvGrpSpPr/>
          <p:nvPr/>
        </p:nvGrpSpPr>
        <p:grpSpPr>
          <a:xfrm>
            <a:off x="1063750" y="944053"/>
            <a:ext cx="458247" cy="441216"/>
            <a:chOff x="1018228" y="755453"/>
            <a:chExt cx="343685" cy="330912"/>
          </a:xfrm>
        </p:grpSpPr>
        <p:sp>
          <p:nvSpPr>
            <p:cNvPr id="17432" name="TextBox 86">
              <a:extLst>
                <a:ext uri="{FF2B5EF4-FFF2-40B4-BE49-F238E27FC236}">
                  <a16:creationId xmlns:a16="http://schemas.microsoft.com/office/drawing/2014/main" id="{988CC082-346E-34BD-676E-57B18118E760}"/>
                </a:ext>
              </a:extLst>
            </p:cNvPr>
            <p:cNvSpPr txBox="1">
              <a:spLocks noChangeArrowheads="1"/>
            </p:cNvSpPr>
            <p:nvPr/>
          </p:nvSpPr>
          <p:spPr bwMode="auto">
            <a:xfrm>
              <a:off x="1019031" y="755453"/>
              <a:ext cx="342882"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#103</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48" name="TextBox 59">
              <a:extLst>
                <a:ext uri="{FF2B5EF4-FFF2-40B4-BE49-F238E27FC236}">
                  <a16:creationId xmlns:a16="http://schemas.microsoft.com/office/drawing/2014/main" id="{165C6395-ACED-7B3D-FC22-AC91FB3A142F}"/>
                </a:ext>
              </a:extLst>
            </p:cNvPr>
            <p:cNvSpPr txBox="1">
              <a:spLocks noChangeArrowheads="1"/>
            </p:cNvSpPr>
            <p:nvPr/>
          </p:nvSpPr>
          <p:spPr bwMode="auto">
            <a:xfrm>
              <a:off x="1018228" y="909441"/>
              <a:ext cx="332062"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Mar.</a:t>
              </a:r>
            </a:p>
          </p:txBody>
        </p:sp>
      </p:grpSp>
      <p:grpSp>
        <p:nvGrpSpPr>
          <p:cNvPr id="17489" name="Group 17488">
            <a:extLst>
              <a:ext uri="{FF2B5EF4-FFF2-40B4-BE49-F238E27FC236}">
                <a16:creationId xmlns:a16="http://schemas.microsoft.com/office/drawing/2014/main" id="{D08FB91D-770B-B580-B528-B623B4BC2A75}"/>
              </a:ext>
            </a:extLst>
          </p:cNvPr>
          <p:cNvGrpSpPr/>
          <p:nvPr/>
        </p:nvGrpSpPr>
        <p:grpSpPr>
          <a:xfrm>
            <a:off x="7536355" y="944053"/>
            <a:ext cx="446950" cy="441216"/>
            <a:chOff x="6342728" y="755453"/>
            <a:chExt cx="335213" cy="330912"/>
          </a:xfrm>
        </p:grpSpPr>
        <p:sp>
          <p:nvSpPr>
            <p:cNvPr id="17440" name="TextBox 86">
              <a:extLst>
                <a:ext uri="{FF2B5EF4-FFF2-40B4-BE49-F238E27FC236}">
                  <a16:creationId xmlns:a16="http://schemas.microsoft.com/office/drawing/2014/main" id="{6A931EFD-74D2-FC18-4BBF-502319A23C88}"/>
                </a:ext>
              </a:extLst>
            </p:cNvPr>
            <p:cNvSpPr txBox="1">
              <a:spLocks noChangeArrowheads="1"/>
            </p:cNvSpPr>
            <p:nvPr/>
          </p:nvSpPr>
          <p:spPr bwMode="auto">
            <a:xfrm>
              <a:off x="6342728" y="755453"/>
              <a:ext cx="298400"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#111</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49" name="TextBox 60">
              <a:extLst>
                <a:ext uri="{FF2B5EF4-FFF2-40B4-BE49-F238E27FC236}">
                  <a16:creationId xmlns:a16="http://schemas.microsoft.com/office/drawing/2014/main" id="{11D523C6-2A70-26A7-1D99-1B54A6962C42}"/>
                </a:ext>
              </a:extLst>
            </p:cNvPr>
            <p:cNvSpPr txBox="1">
              <a:spLocks noChangeArrowheads="1"/>
            </p:cNvSpPr>
            <p:nvPr/>
          </p:nvSpPr>
          <p:spPr bwMode="auto">
            <a:xfrm>
              <a:off x="6345878" y="909441"/>
              <a:ext cx="332063"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华文细黑" panose="02010600040101010101" pitchFamily="2" charset="-122"/>
                  <a:cs typeface="+mn-cs"/>
                </a:rPr>
                <a:t>Mar.</a:t>
              </a:r>
            </a:p>
          </p:txBody>
        </p:sp>
      </p:grpSp>
      <p:grpSp>
        <p:nvGrpSpPr>
          <p:cNvPr id="23" name="Group 22">
            <a:extLst>
              <a:ext uri="{FF2B5EF4-FFF2-40B4-BE49-F238E27FC236}">
                <a16:creationId xmlns:a16="http://schemas.microsoft.com/office/drawing/2014/main" id="{043653F7-377D-9559-CA06-3E13217E3369}"/>
              </a:ext>
            </a:extLst>
          </p:cNvPr>
          <p:cNvGrpSpPr/>
          <p:nvPr/>
        </p:nvGrpSpPr>
        <p:grpSpPr>
          <a:xfrm>
            <a:off x="4261943" y="944053"/>
            <a:ext cx="484191" cy="441216"/>
            <a:chOff x="3683640" y="755453"/>
            <a:chExt cx="363143" cy="330912"/>
          </a:xfrm>
        </p:grpSpPr>
        <p:sp>
          <p:nvSpPr>
            <p:cNvPr id="17436" name="TextBox 86">
              <a:extLst>
                <a:ext uri="{FF2B5EF4-FFF2-40B4-BE49-F238E27FC236}">
                  <a16:creationId xmlns:a16="http://schemas.microsoft.com/office/drawing/2014/main" id="{58981BF9-119B-4A80-8B18-44F700DD4571}"/>
                </a:ext>
              </a:extLst>
            </p:cNvPr>
            <p:cNvSpPr txBox="1">
              <a:spLocks noChangeArrowheads="1"/>
            </p:cNvSpPr>
            <p:nvPr/>
          </p:nvSpPr>
          <p:spPr bwMode="auto">
            <a:xfrm>
              <a:off x="3701497" y="755453"/>
              <a:ext cx="345286"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#107</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50" name="TextBox 61">
              <a:extLst>
                <a:ext uri="{FF2B5EF4-FFF2-40B4-BE49-F238E27FC236}">
                  <a16:creationId xmlns:a16="http://schemas.microsoft.com/office/drawing/2014/main" id="{10B86475-D05A-F024-8D10-3834410937D0}"/>
                </a:ext>
              </a:extLst>
            </p:cNvPr>
            <p:cNvSpPr txBox="1">
              <a:spLocks noChangeArrowheads="1"/>
            </p:cNvSpPr>
            <p:nvPr/>
          </p:nvSpPr>
          <p:spPr bwMode="auto">
            <a:xfrm>
              <a:off x="3683640" y="909441"/>
              <a:ext cx="332062"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Mar.</a:t>
              </a:r>
            </a:p>
          </p:txBody>
        </p:sp>
      </p:grpSp>
      <p:grpSp>
        <p:nvGrpSpPr>
          <p:cNvPr id="16" name="Group 15">
            <a:extLst>
              <a:ext uri="{FF2B5EF4-FFF2-40B4-BE49-F238E27FC236}">
                <a16:creationId xmlns:a16="http://schemas.microsoft.com/office/drawing/2014/main" id="{CBEEB882-0873-17C9-668A-5BD3DDAC9943}"/>
              </a:ext>
            </a:extLst>
          </p:cNvPr>
          <p:cNvGrpSpPr/>
          <p:nvPr/>
        </p:nvGrpSpPr>
        <p:grpSpPr>
          <a:xfrm>
            <a:off x="1869119" y="944053"/>
            <a:ext cx="471268" cy="441216"/>
            <a:chOff x="1705615" y="755453"/>
            <a:chExt cx="353451" cy="330912"/>
          </a:xfrm>
        </p:grpSpPr>
        <p:sp>
          <p:nvSpPr>
            <p:cNvPr id="17433" name="TextBox 86">
              <a:extLst>
                <a:ext uri="{FF2B5EF4-FFF2-40B4-BE49-F238E27FC236}">
                  <a16:creationId xmlns:a16="http://schemas.microsoft.com/office/drawing/2014/main" id="{C103280A-1592-A747-3090-8C7DDE8D80FC}"/>
                </a:ext>
              </a:extLst>
            </p:cNvPr>
            <p:cNvSpPr txBox="1">
              <a:spLocks noChangeArrowheads="1"/>
            </p:cNvSpPr>
            <p:nvPr/>
          </p:nvSpPr>
          <p:spPr bwMode="auto">
            <a:xfrm>
              <a:off x="1707767" y="755453"/>
              <a:ext cx="351299"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#104</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51" name="TextBox 62">
              <a:extLst>
                <a:ext uri="{FF2B5EF4-FFF2-40B4-BE49-F238E27FC236}">
                  <a16:creationId xmlns:a16="http://schemas.microsoft.com/office/drawing/2014/main" id="{F552B731-B734-8036-32D1-B31A30D549FD}"/>
                </a:ext>
              </a:extLst>
            </p:cNvPr>
            <p:cNvSpPr txBox="1">
              <a:spLocks noChangeArrowheads="1"/>
            </p:cNvSpPr>
            <p:nvPr/>
          </p:nvSpPr>
          <p:spPr bwMode="auto">
            <a:xfrm>
              <a:off x="1705615" y="909441"/>
              <a:ext cx="323646"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华文细黑" panose="02010600040101010101" pitchFamily="2" charset="-122"/>
                  <a:cs typeface="+mn-cs"/>
                </a:rPr>
                <a:t>Jun.</a:t>
              </a:r>
            </a:p>
          </p:txBody>
        </p:sp>
      </p:grpSp>
      <p:grpSp>
        <p:nvGrpSpPr>
          <p:cNvPr id="17476" name="Group 17475">
            <a:extLst>
              <a:ext uri="{FF2B5EF4-FFF2-40B4-BE49-F238E27FC236}">
                <a16:creationId xmlns:a16="http://schemas.microsoft.com/office/drawing/2014/main" id="{42783D1B-5915-E686-B1DF-AC2941019424}"/>
              </a:ext>
            </a:extLst>
          </p:cNvPr>
          <p:cNvGrpSpPr/>
          <p:nvPr/>
        </p:nvGrpSpPr>
        <p:grpSpPr>
          <a:xfrm>
            <a:off x="5081553" y="944053"/>
            <a:ext cx="468075" cy="441216"/>
            <a:chOff x="4391242" y="755453"/>
            <a:chExt cx="351057" cy="330912"/>
          </a:xfrm>
        </p:grpSpPr>
        <p:sp>
          <p:nvSpPr>
            <p:cNvPr id="17437" name="TextBox 86">
              <a:extLst>
                <a:ext uri="{FF2B5EF4-FFF2-40B4-BE49-F238E27FC236}">
                  <a16:creationId xmlns:a16="http://schemas.microsoft.com/office/drawing/2014/main" id="{FEF09D13-9AE7-21AF-924D-235C465BCB1D}"/>
                </a:ext>
              </a:extLst>
            </p:cNvPr>
            <p:cNvSpPr txBox="1">
              <a:spLocks noChangeArrowheads="1"/>
            </p:cNvSpPr>
            <p:nvPr/>
          </p:nvSpPr>
          <p:spPr bwMode="auto">
            <a:xfrm>
              <a:off x="4391242" y="755453"/>
              <a:ext cx="350096"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#108</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52" name="TextBox 63">
              <a:extLst>
                <a:ext uri="{FF2B5EF4-FFF2-40B4-BE49-F238E27FC236}">
                  <a16:creationId xmlns:a16="http://schemas.microsoft.com/office/drawing/2014/main" id="{B7BB6509-4F48-4659-60CC-4CD60BF4B78B}"/>
                </a:ext>
              </a:extLst>
            </p:cNvPr>
            <p:cNvSpPr txBox="1">
              <a:spLocks noChangeArrowheads="1"/>
            </p:cNvSpPr>
            <p:nvPr/>
          </p:nvSpPr>
          <p:spPr bwMode="auto">
            <a:xfrm>
              <a:off x="4418653" y="909441"/>
              <a:ext cx="323646"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Jun.</a:t>
              </a:r>
            </a:p>
          </p:txBody>
        </p:sp>
      </p:grpSp>
      <p:grpSp>
        <p:nvGrpSpPr>
          <p:cNvPr id="17494" name="Group 17493">
            <a:extLst>
              <a:ext uri="{FF2B5EF4-FFF2-40B4-BE49-F238E27FC236}">
                <a16:creationId xmlns:a16="http://schemas.microsoft.com/office/drawing/2014/main" id="{B967BDC6-86AB-7837-B13B-ABA3A2B01909}"/>
              </a:ext>
            </a:extLst>
          </p:cNvPr>
          <p:cNvGrpSpPr/>
          <p:nvPr/>
        </p:nvGrpSpPr>
        <p:grpSpPr>
          <a:xfrm>
            <a:off x="8349808" y="944053"/>
            <a:ext cx="448807" cy="441216"/>
            <a:chOff x="6907593" y="755453"/>
            <a:chExt cx="336606" cy="330912"/>
          </a:xfrm>
        </p:grpSpPr>
        <p:sp>
          <p:nvSpPr>
            <p:cNvPr id="17441" name="TextBox 86">
              <a:extLst>
                <a:ext uri="{FF2B5EF4-FFF2-40B4-BE49-F238E27FC236}">
                  <a16:creationId xmlns:a16="http://schemas.microsoft.com/office/drawing/2014/main" id="{00AF13A8-AEBE-A2D0-0350-B7A6452A466A}"/>
                </a:ext>
              </a:extLst>
            </p:cNvPr>
            <p:cNvSpPr txBox="1">
              <a:spLocks noChangeArrowheads="1"/>
            </p:cNvSpPr>
            <p:nvPr/>
          </p:nvSpPr>
          <p:spPr bwMode="auto">
            <a:xfrm>
              <a:off x="6907593" y="755453"/>
              <a:ext cx="316433"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#112</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53" name="TextBox 64">
              <a:extLst>
                <a:ext uri="{FF2B5EF4-FFF2-40B4-BE49-F238E27FC236}">
                  <a16:creationId xmlns:a16="http://schemas.microsoft.com/office/drawing/2014/main" id="{68398172-EC8D-5C71-9A9B-F20456E8A9B1}"/>
                </a:ext>
              </a:extLst>
            </p:cNvPr>
            <p:cNvSpPr txBox="1">
              <a:spLocks noChangeArrowheads="1"/>
            </p:cNvSpPr>
            <p:nvPr/>
          </p:nvSpPr>
          <p:spPr bwMode="auto">
            <a:xfrm>
              <a:off x="6920553" y="909441"/>
              <a:ext cx="323646"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Jun.</a:t>
              </a:r>
            </a:p>
          </p:txBody>
        </p:sp>
      </p:grpSp>
      <p:grpSp>
        <p:nvGrpSpPr>
          <p:cNvPr id="17" name="Group 16">
            <a:extLst>
              <a:ext uri="{FF2B5EF4-FFF2-40B4-BE49-F238E27FC236}">
                <a16:creationId xmlns:a16="http://schemas.microsoft.com/office/drawing/2014/main" id="{9C09B5BA-9CA0-3246-1446-5E993967CCDA}"/>
              </a:ext>
            </a:extLst>
          </p:cNvPr>
          <p:cNvGrpSpPr/>
          <p:nvPr/>
        </p:nvGrpSpPr>
        <p:grpSpPr>
          <a:xfrm>
            <a:off x="2666021" y="944053"/>
            <a:ext cx="467772" cy="441216"/>
            <a:chOff x="2480315" y="755453"/>
            <a:chExt cx="350829" cy="330912"/>
          </a:xfrm>
        </p:grpSpPr>
        <p:sp>
          <p:nvSpPr>
            <p:cNvPr id="17434" name="TextBox 86">
              <a:extLst>
                <a:ext uri="{FF2B5EF4-FFF2-40B4-BE49-F238E27FC236}">
                  <a16:creationId xmlns:a16="http://schemas.microsoft.com/office/drawing/2014/main" id="{4D4D40CF-F5F4-931C-680D-53F544AE8703}"/>
                </a:ext>
              </a:extLst>
            </p:cNvPr>
            <p:cNvSpPr txBox="1">
              <a:spLocks noChangeArrowheads="1"/>
            </p:cNvSpPr>
            <p:nvPr/>
          </p:nvSpPr>
          <p:spPr bwMode="auto">
            <a:xfrm>
              <a:off x="2488262" y="755453"/>
              <a:ext cx="342882"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#105</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54" name="TextBox 65">
              <a:extLst>
                <a:ext uri="{FF2B5EF4-FFF2-40B4-BE49-F238E27FC236}">
                  <a16:creationId xmlns:a16="http://schemas.microsoft.com/office/drawing/2014/main" id="{18CD9CF9-FC30-2A87-862D-F40F70B1542F}"/>
                </a:ext>
              </a:extLst>
            </p:cNvPr>
            <p:cNvSpPr txBox="1">
              <a:spLocks noChangeArrowheads="1"/>
            </p:cNvSpPr>
            <p:nvPr/>
          </p:nvSpPr>
          <p:spPr bwMode="auto">
            <a:xfrm>
              <a:off x="2480315" y="909441"/>
              <a:ext cx="328455"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Sep.</a:t>
              </a:r>
            </a:p>
          </p:txBody>
        </p:sp>
      </p:grpSp>
      <p:grpSp>
        <p:nvGrpSpPr>
          <p:cNvPr id="17477" name="Group 17476">
            <a:extLst>
              <a:ext uri="{FF2B5EF4-FFF2-40B4-BE49-F238E27FC236}">
                <a16:creationId xmlns:a16="http://schemas.microsoft.com/office/drawing/2014/main" id="{FA1DC7AC-7706-EA7D-0E2A-1F7AC3F2258D}"/>
              </a:ext>
            </a:extLst>
          </p:cNvPr>
          <p:cNvGrpSpPr/>
          <p:nvPr/>
        </p:nvGrpSpPr>
        <p:grpSpPr>
          <a:xfrm>
            <a:off x="5918970" y="944053"/>
            <a:ext cx="461985" cy="441216"/>
            <a:chOff x="5121709" y="755453"/>
            <a:chExt cx="346489" cy="330912"/>
          </a:xfrm>
        </p:grpSpPr>
        <p:sp>
          <p:nvSpPr>
            <p:cNvPr id="17438" name="TextBox 86">
              <a:extLst>
                <a:ext uri="{FF2B5EF4-FFF2-40B4-BE49-F238E27FC236}">
                  <a16:creationId xmlns:a16="http://schemas.microsoft.com/office/drawing/2014/main" id="{11FB991E-569C-E793-E8D8-9E228FDDF8C0}"/>
                </a:ext>
              </a:extLst>
            </p:cNvPr>
            <p:cNvSpPr txBox="1">
              <a:spLocks noChangeArrowheads="1"/>
            </p:cNvSpPr>
            <p:nvPr/>
          </p:nvSpPr>
          <p:spPr bwMode="auto">
            <a:xfrm>
              <a:off x="5121709" y="755453"/>
              <a:ext cx="346489"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#109</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55" name="TextBox 66">
              <a:extLst>
                <a:ext uri="{FF2B5EF4-FFF2-40B4-BE49-F238E27FC236}">
                  <a16:creationId xmlns:a16="http://schemas.microsoft.com/office/drawing/2014/main" id="{4B4B0B0E-28A4-0105-E66C-8A8333E61136}"/>
                </a:ext>
              </a:extLst>
            </p:cNvPr>
            <p:cNvSpPr txBox="1">
              <a:spLocks noChangeArrowheads="1"/>
            </p:cNvSpPr>
            <p:nvPr/>
          </p:nvSpPr>
          <p:spPr bwMode="auto">
            <a:xfrm>
              <a:off x="5129853" y="909441"/>
              <a:ext cx="328455"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Sep.</a:t>
              </a:r>
            </a:p>
          </p:txBody>
        </p:sp>
      </p:grpSp>
      <p:grpSp>
        <p:nvGrpSpPr>
          <p:cNvPr id="12" name="Group 11">
            <a:extLst>
              <a:ext uri="{FF2B5EF4-FFF2-40B4-BE49-F238E27FC236}">
                <a16:creationId xmlns:a16="http://schemas.microsoft.com/office/drawing/2014/main" id="{5AC441D9-25AA-5353-8C62-E595297BE9B0}"/>
              </a:ext>
            </a:extLst>
          </p:cNvPr>
          <p:cNvGrpSpPr/>
          <p:nvPr/>
        </p:nvGrpSpPr>
        <p:grpSpPr>
          <a:xfrm>
            <a:off x="247799" y="944053"/>
            <a:ext cx="480472" cy="441216"/>
            <a:chOff x="321315" y="755453"/>
            <a:chExt cx="360354" cy="330912"/>
          </a:xfrm>
        </p:grpSpPr>
        <p:sp>
          <p:nvSpPr>
            <p:cNvPr id="17431" name="TextBox 86">
              <a:extLst>
                <a:ext uri="{FF2B5EF4-FFF2-40B4-BE49-F238E27FC236}">
                  <a16:creationId xmlns:a16="http://schemas.microsoft.com/office/drawing/2014/main" id="{4D677330-5A69-54E2-DED8-C11576419F88}"/>
                </a:ext>
              </a:extLst>
            </p:cNvPr>
            <p:cNvSpPr txBox="1">
              <a:spLocks noChangeArrowheads="1"/>
            </p:cNvSpPr>
            <p:nvPr/>
          </p:nvSpPr>
          <p:spPr bwMode="auto">
            <a:xfrm>
              <a:off x="338787" y="755453"/>
              <a:ext cx="342882"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rPr>
                <a:t>#102</a:t>
              </a:r>
              <a:endParaRPr kumimoji="0" lang="en-GB" altLang="en-US" sz="5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57" name="TextBox 69">
              <a:extLst>
                <a:ext uri="{FF2B5EF4-FFF2-40B4-BE49-F238E27FC236}">
                  <a16:creationId xmlns:a16="http://schemas.microsoft.com/office/drawing/2014/main" id="{5C00D17C-21B0-E262-9FB1-9FCEFFA608BE}"/>
                </a:ext>
              </a:extLst>
            </p:cNvPr>
            <p:cNvSpPr txBox="1">
              <a:spLocks noChangeArrowheads="1"/>
            </p:cNvSpPr>
            <p:nvPr/>
          </p:nvSpPr>
          <p:spPr bwMode="auto">
            <a:xfrm>
              <a:off x="321315" y="909441"/>
              <a:ext cx="336871"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Dec.</a:t>
              </a:r>
            </a:p>
          </p:txBody>
        </p:sp>
      </p:grpSp>
      <p:grpSp>
        <p:nvGrpSpPr>
          <p:cNvPr id="22" name="Group 21">
            <a:extLst>
              <a:ext uri="{FF2B5EF4-FFF2-40B4-BE49-F238E27FC236}">
                <a16:creationId xmlns:a16="http://schemas.microsoft.com/office/drawing/2014/main" id="{635396D1-395D-655F-8E73-A7129BF72176}"/>
              </a:ext>
            </a:extLst>
          </p:cNvPr>
          <p:cNvGrpSpPr/>
          <p:nvPr/>
        </p:nvGrpSpPr>
        <p:grpSpPr>
          <a:xfrm>
            <a:off x="3469274" y="944053"/>
            <a:ext cx="462769" cy="441216"/>
            <a:chOff x="3013715" y="755453"/>
            <a:chExt cx="347077" cy="330912"/>
          </a:xfrm>
        </p:grpSpPr>
        <p:sp>
          <p:nvSpPr>
            <p:cNvPr id="17435" name="TextBox 86">
              <a:extLst>
                <a:ext uri="{FF2B5EF4-FFF2-40B4-BE49-F238E27FC236}">
                  <a16:creationId xmlns:a16="http://schemas.microsoft.com/office/drawing/2014/main" id="{2ADC4CDE-F1A3-6E94-6512-728598388397}"/>
                </a:ext>
              </a:extLst>
            </p:cNvPr>
            <p:cNvSpPr txBox="1">
              <a:spLocks noChangeArrowheads="1"/>
            </p:cNvSpPr>
            <p:nvPr/>
          </p:nvSpPr>
          <p:spPr bwMode="auto">
            <a:xfrm>
              <a:off x="3014303" y="755453"/>
              <a:ext cx="346489"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#106</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58" name="TextBox 70">
              <a:extLst>
                <a:ext uri="{FF2B5EF4-FFF2-40B4-BE49-F238E27FC236}">
                  <a16:creationId xmlns:a16="http://schemas.microsoft.com/office/drawing/2014/main" id="{01CE645F-8CED-7913-53C8-9468C2B0173E}"/>
                </a:ext>
              </a:extLst>
            </p:cNvPr>
            <p:cNvSpPr txBox="1">
              <a:spLocks noChangeArrowheads="1"/>
            </p:cNvSpPr>
            <p:nvPr/>
          </p:nvSpPr>
          <p:spPr bwMode="auto">
            <a:xfrm>
              <a:off x="3013715" y="909441"/>
              <a:ext cx="336872"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Dec.</a:t>
              </a:r>
            </a:p>
          </p:txBody>
        </p:sp>
      </p:grpSp>
      <p:grpSp>
        <p:nvGrpSpPr>
          <p:cNvPr id="17481" name="Group 17480">
            <a:extLst>
              <a:ext uri="{FF2B5EF4-FFF2-40B4-BE49-F238E27FC236}">
                <a16:creationId xmlns:a16="http://schemas.microsoft.com/office/drawing/2014/main" id="{F75057D1-7761-0C3C-B95B-D7F0AFE0E076}"/>
              </a:ext>
            </a:extLst>
          </p:cNvPr>
          <p:cNvGrpSpPr/>
          <p:nvPr/>
        </p:nvGrpSpPr>
        <p:grpSpPr>
          <a:xfrm>
            <a:off x="6720388" y="944053"/>
            <a:ext cx="449162" cy="441216"/>
            <a:chOff x="5771203" y="755453"/>
            <a:chExt cx="336871" cy="330912"/>
          </a:xfrm>
        </p:grpSpPr>
        <p:sp>
          <p:nvSpPr>
            <p:cNvPr id="17439" name="TextBox 86">
              <a:extLst>
                <a:ext uri="{FF2B5EF4-FFF2-40B4-BE49-F238E27FC236}">
                  <a16:creationId xmlns:a16="http://schemas.microsoft.com/office/drawing/2014/main" id="{3428D37B-08D1-24DC-2032-8DD18AFD3462}"/>
                </a:ext>
              </a:extLst>
            </p:cNvPr>
            <p:cNvSpPr txBox="1">
              <a:spLocks noChangeArrowheads="1"/>
            </p:cNvSpPr>
            <p:nvPr/>
          </p:nvSpPr>
          <p:spPr bwMode="auto">
            <a:xfrm>
              <a:off x="5781023" y="755453"/>
              <a:ext cx="324849"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rPr>
                <a:t>#110</a:t>
              </a:r>
              <a:endParaRPr kumimoji="0" lang="en-GB" altLang="en-US" sz="533" b="0" i="0" u="none" strike="noStrike" kern="1200" cap="none" spc="0" normalizeH="0" baseline="0" noProof="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59" name="TextBox 71">
              <a:extLst>
                <a:ext uri="{FF2B5EF4-FFF2-40B4-BE49-F238E27FC236}">
                  <a16:creationId xmlns:a16="http://schemas.microsoft.com/office/drawing/2014/main" id="{B8CC51AC-4382-E7E2-EF4E-204594DAC3CE}"/>
                </a:ext>
              </a:extLst>
            </p:cNvPr>
            <p:cNvSpPr txBox="1">
              <a:spLocks noChangeArrowheads="1"/>
            </p:cNvSpPr>
            <p:nvPr/>
          </p:nvSpPr>
          <p:spPr bwMode="auto">
            <a:xfrm>
              <a:off x="5771203" y="909441"/>
              <a:ext cx="336871"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Dec.</a:t>
              </a:r>
            </a:p>
          </p:txBody>
        </p:sp>
      </p:grpSp>
      <p:sp>
        <p:nvSpPr>
          <p:cNvPr id="17472" name="Rectangle 12">
            <a:extLst>
              <a:ext uri="{FF2B5EF4-FFF2-40B4-BE49-F238E27FC236}">
                <a16:creationId xmlns:a16="http://schemas.microsoft.com/office/drawing/2014/main" id="{6B99021C-6BD6-077A-8701-E3EDEA137C7C}"/>
              </a:ext>
            </a:extLst>
          </p:cNvPr>
          <p:cNvSpPr>
            <a:spLocks noChangeArrowheads="1"/>
          </p:cNvSpPr>
          <p:nvPr/>
        </p:nvSpPr>
        <p:spPr bwMode="auto">
          <a:xfrm>
            <a:off x="792844" y="6508751"/>
            <a:ext cx="1159933"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467" b="0" i="0" u="none" strike="noStrike" kern="1200" cap="none" spc="0" normalizeH="0" baseline="0" noProof="0" dirty="0">
                <a:ln>
                  <a:noFill/>
                </a:ln>
                <a:solidFill>
                  <a:srgbClr val="C00000"/>
                </a:solidFill>
                <a:effectLst/>
                <a:uLnTx/>
                <a:uFillTx/>
                <a:latin typeface="Montserrat" panose="00000500000000000000" pitchFamily="2" charset="0"/>
                <a:ea typeface="MS PGothic" panose="020B0600070205080204" pitchFamily="34" charset="-128"/>
                <a:cs typeface="+mn-cs"/>
              </a:rPr>
              <a:t>Now</a:t>
            </a:r>
          </a:p>
        </p:txBody>
      </p:sp>
      <p:sp>
        <p:nvSpPr>
          <p:cNvPr id="17475" name="TextBox 67">
            <a:extLst>
              <a:ext uri="{FF2B5EF4-FFF2-40B4-BE49-F238E27FC236}">
                <a16:creationId xmlns:a16="http://schemas.microsoft.com/office/drawing/2014/main" id="{1F8F20E1-4E79-A367-379B-29EFCC3C6BD2}"/>
              </a:ext>
            </a:extLst>
          </p:cNvPr>
          <p:cNvSpPr txBox="1">
            <a:spLocks noChangeArrowheads="1"/>
          </p:cNvSpPr>
          <p:nvPr/>
        </p:nvSpPr>
        <p:spPr bwMode="auto">
          <a:xfrm>
            <a:off x="160027" y="808304"/>
            <a:ext cx="478016"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TSGs</a:t>
            </a:r>
          </a:p>
        </p:txBody>
      </p:sp>
      <p:sp>
        <p:nvSpPr>
          <p:cNvPr id="19" name="Chevron 60">
            <a:extLst>
              <a:ext uri="{FF2B5EF4-FFF2-40B4-BE49-F238E27FC236}">
                <a16:creationId xmlns:a16="http://schemas.microsoft.com/office/drawing/2014/main" id="{CB90EF0C-C64F-7152-CE75-085A8D07693F}"/>
              </a:ext>
            </a:extLst>
          </p:cNvPr>
          <p:cNvSpPr/>
          <p:nvPr/>
        </p:nvSpPr>
        <p:spPr bwMode="auto">
          <a:xfrm>
            <a:off x="99350" y="1501669"/>
            <a:ext cx="2077149" cy="295545"/>
          </a:xfrm>
          <a:custGeom>
            <a:avLst/>
            <a:gdLst>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111125 w 1578187"/>
              <a:gd name="connsiteY5" fmla="*/ 111125 h 222250"/>
              <a:gd name="connsiteX6" fmla="*/ 0 w 1578187"/>
              <a:gd name="connsiteY6" fmla="*/ 0 h 222250"/>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26818 w 1578187"/>
              <a:gd name="connsiteY5" fmla="*/ 98155 h 222250"/>
              <a:gd name="connsiteX6" fmla="*/ 0 w 1578187"/>
              <a:gd name="connsiteY6" fmla="*/ 0 h 222250"/>
              <a:gd name="connsiteX0" fmla="*/ 0 w 1506850"/>
              <a:gd name="connsiteY0" fmla="*/ 0 h 222250"/>
              <a:gd name="connsiteX1" fmla="*/ 1467062 w 1506850"/>
              <a:gd name="connsiteY1" fmla="*/ 0 h 222250"/>
              <a:gd name="connsiteX2" fmla="*/ 1506850 w 1506850"/>
              <a:gd name="connsiteY2" fmla="*/ 111125 h 222250"/>
              <a:gd name="connsiteX3" fmla="*/ 1467062 w 1506850"/>
              <a:gd name="connsiteY3" fmla="*/ 222250 h 222250"/>
              <a:gd name="connsiteX4" fmla="*/ 0 w 1506850"/>
              <a:gd name="connsiteY4" fmla="*/ 222250 h 222250"/>
              <a:gd name="connsiteX5" fmla="*/ 26818 w 1506850"/>
              <a:gd name="connsiteY5" fmla="*/ 98155 h 222250"/>
              <a:gd name="connsiteX6" fmla="*/ 0 w 1506850"/>
              <a:gd name="connsiteY6" fmla="*/ 0 h 222250"/>
              <a:gd name="connsiteX0" fmla="*/ 0 w 1597123"/>
              <a:gd name="connsiteY0" fmla="*/ 0 h 222250"/>
              <a:gd name="connsiteX1" fmla="*/ 1467062 w 1597123"/>
              <a:gd name="connsiteY1" fmla="*/ 0 h 222250"/>
              <a:gd name="connsiteX2" fmla="*/ 1597123 w 1597123"/>
              <a:gd name="connsiteY2" fmla="*/ 117917 h 222250"/>
              <a:gd name="connsiteX3" fmla="*/ 1467062 w 1597123"/>
              <a:gd name="connsiteY3" fmla="*/ 222250 h 222250"/>
              <a:gd name="connsiteX4" fmla="*/ 0 w 1597123"/>
              <a:gd name="connsiteY4" fmla="*/ 222250 h 222250"/>
              <a:gd name="connsiteX5" fmla="*/ 26818 w 1597123"/>
              <a:gd name="connsiteY5" fmla="*/ 98155 h 222250"/>
              <a:gd name="connsiteX6" fmla="*/ 0 w 1597123"/>
              <a:gd name="connsiteY6"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7123" h="222250">
                <a:moveTo>
                  <a:pt x="0" y="0"/>
                </a:moveTo>
                <a:lnTo>
                  <a:pt x="1467062" y="0"/>
                </a:lnTo>
                <a:lnTo>
                  <a:pt x="1597123" y="117917"/>
                </a:lnTo>
                <a:lnTo>
                  <a:pt x="1467062" y="222250"/>
                </a:lnTo>
                <a:lnTo>
                  <a:pt x="0" y="222250"/>
                </a:lnTo>
                <a:lnTo>
                  <a:pt x="26818" y="98155"/>
                </a:lnTo>
                <a:lnTo>
                  <a:pt x="0" y="0"/>
                </a:lnTo>
                <a:close/>
              </a:path>
            </a:pathLst>
          </a:custGeom>
          <a:ln>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SA1 5GA SID </a:t>
            </a:r>
            <a:r>
              <a:rPr kumimoji="0" lang="fr-FR" sz="1067"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definition</a:t>
            </a:r>
            <a:endPar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endParaRPr>
          </a:p>
        </p:txBody>
      </p:sp>
      <p:sp>
        <p:nvSpPr>
          <p:cNvPr id="27" name="Star: 5 Points 26">
            <a:extLst>
              <a:ext uri="{FF2B5EF4-FFF2-40B4-BE49-F238E27FC236}">
                <a16:creationId xmlns:a16="http://schemas.microsoft.com/office/drawing/2014/main" id="{F787BCF1-2498-28B4-199E-7A531CA4AEB8}"/>
              </a:ext>
            </a:extLst>
          </p:cNvPr>
          <p:cNvSpPr/>
          <p:nvPr/>
        </p:nvSpPr>
        <p:spPr bwMode="auto">
          <a:xfrm>
            <a:off x="4290149" y="4662746"/>
            <a:ext cx="452401" cy="429117"/>
          </a:xfrm>
          <a:prstGeom prst="star5">
            <a:avLst/>
          </a:prstGeom>
          <a:noFill/>
          <a:ln w="28575" cap="flat" cmpd="sng" algn="ctr">
            <a:solidFill>
              <a:srgbClr val="FF0000"/>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FF0000"/>
              </a:solidFill>
              <a:effectLst/>
              <a:uLnTx/>
              <a:uFillTx/>
              <a:latin typeface="Arial" charset="0"/>
              <a:ea typeface="华文细黑" panose="02010600040101010101" pitchFamily="2" charset="-122"/>
              <a:cs typeface="+mn-cs"/>
            </a:endParaRPr>
          </a:p>
        </p:txBody>
      </p:sp>
      <p:sp>
        <p:nvSpPr>
          <p:cNvPr id="30" name="TextBox 1">
            <a:extLst>
              <a:ext uri="{FF2B5EF4-FFF2-40B4-BE49-F238E27FC236}">
                <a16:creationId xmlns:a16="http://schemas.microsoft.com/office/drawing/2014/main" id="{944B49F7-1C1D-DBCA-2AE8-96E102063762}"/>
              </a:ext>
            </a:extLst>
          </p:cNvPr>
          <p:cNvSpPr txBox="1">
            <a:spLocks noChangeArrowheads="1"/>
          </p:cNvSpPr>
          <p:nvPr/>
        </p:nvSpPr>
        <p:spPr bwMode="auto">
          <a:xfrm>
            <a:off x="3872464" y="5013089"/>
            <a:ext cx="1439472" cy="235898"/>
          </a:xfrm>
          <a:prstGeom prst="rect">
            <a:avLst/>
          </a:prstGeom>
          <a:noFill/>
          <a:ln w="3175">
            <a:noFill/>
          </a:ln>
        </p:spPr>
        <p:style>
          <a:lnRef idx="2">
            <a:schemeClr val="accent6"/>
          </a:lnRef>
          <a:fillRef idx="1">
            <a:schemeClr val="lt1"/>
          </a:fillRef>
          <a:effectRef idx="0">
            <a:schemeClr val="accent6"/>
          </a:effectRef>
          <a:fontRef idx="minor">
            <a:schemeClr val="dk1"/>
          </a:fontRef>
        </p:style>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1"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Workshop 6G TSGs</a:t>
            </a:r>
            <a:endParaRPr kumimoji="0" lang="en-GB" altLang="en-US" sz="933"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endParaRPr>
          </a:p>
        </p:txBody>
      </p:sp>
      <p:sp>
        <p:nvSpPr>
          <p:cNvPr id="14" name="Chevron 60">
            <a:extLst>
              <a:ext uri="{FF2B5EF4-FFF2-40B4-BE49-F238E27FC236}">
                <a16:creationId xmlns:a16="http://schemas.microsoft.com/office/drawing/2014/main" id="{FDFC1886-9F10-D55D-DCEA-0E0CFBB851F9}"/>
              </a:ext>
            </a:extLst>
          </p:cNvPr>
          <p:cNvSpPr/>
          <p:nvPr/>
        </p:nvSpPr>
        <p:spPr bwMode="auto">
          <a:xfrm>
            <a:off x="4362035" y="1495803"/>
            <a:ext cx="975784"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100%</a:t>
            </a:r>
          </a:p>
        </p:txBody>
      </p:sp>
      <p:sp>
        <p:nvSpPr>
          <p:cNvPr id="15" name="Chevron 60">
            <a:extLst>
              <a:ext uri="{FF2B5EF4-FFF2-40B4-BE49-F238E27FC236}">
                <a16:creationId xmlns:a16="http://schemas.microsoft.com/office/drawing/2014/main" id="{66943435-635F-E8CA-EEF6-6A85AF11A3EC}"/>
              </a:ext>
            </a:extLst>
          </p:cNvPr>
          <p:cNvSpPr/>
          <p:nvPr/>
        </p:nvSpPr>
        <p:spPr bwMode="auto">
          <a:xfrm>
            <a:off x="2059104" y="1500600"/>
            <a:ext cx="2492577"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SA1 5GA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Studies</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Norm</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80%</a:t>
            </a:r>
          </a:p>
        </p:txBody>
      </p:sp>
      <p:sp>
        <p:nvSpPr>
          <p:cNvPr id="17479" name="Chevron 60">
            <a:extLst>
              <a:ext uri="{FF2B5EF4-FFF2-40B4-BE49-F238E27FC236}">
                <a16:creationId xmlns:a16="http://schemas.microsoft.com/office/drawing/2014/main" id="{E382B73F-88FF-5032-62B2-366A77A8E999}"/>
              </a:ext>
            </a:extLst>
          </p:cNvPr>
          <p:cNvSpPr/>
          <p:nvPr/>
        </p:nvSpPr>
        <p:spPr bwMode="auto">
          <a:xfrm>
            <a:off x="8391395" y="1894522"/>
            <a:ext cx="975784"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100%</a:t>
            </a:r>
          </a:p>
        </p:txBody>
      </p:sp>
      <p:sp>
        <p:nvSpPr>
          <p:cNvPr id="17480" name="Chevron 60">
            <a:extLst>
              <a:ext uri="{FF2B5EF4-FFF2-40B4-BE49-F238E27FC236}">
                <a16:creationId xmlns:a16="http://schemas.microsoft.com/office/drawing/2014/main" id="{C7198510-45BD-C822-BE2D-F03B2E32F4E6}"/>
              </a:ext>
            </a:extLst>
          </p:cNvPr>
          <p:cNvSpPr/>
          <p:nvPr/>
        </p:nvSpPr>
        <p:spPr bwMode="auto">
          <a:xfrm>
            <a:off x="5283203" y="1896878"/>
            <a:ext cx="3251196"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 2 (SA2, SA6, …) 5GA St.+</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Norm</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80%</a:t>
            </a:r>
          </a:p>
        </p:txBody>
      </p:sp>
      <p:sp>
        <p:nvSpPr>
          <p:cNvPr id="17484" name="Chevron 60">
            <a:extLst>
              <a:ext uri="{FF2B5EF4-FFF2-40B4-BE49-F238E27FC236}">
                <a16:creationId xmlns:a16="http://schemas.microsoft.com/office/drawing/2014/main" id="{8D60D298-7107-495C-44F4-2BBB0286BC85}"/>
              </a:ext>
            </a:extLst>
          </p:cNvPr>
          <p:cNvSpPr/>
          <p:nvPr/>
        </p:nvSpPr>
        <p:spPr bwMode="auto">
          <a:xfrm>
            <a:off x="8486210" y="3458163"/>
            <a:ext cx="2504653"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Stage 3 5GA St +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Norm</a:t>
            </a:r>
            <a:endPar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endParaRPr>
          </a:p>
        </p:txBody>
      </p:sp>
      <p:sp>
        <p:nvSpPr>
          <p:cNvPr id="17485" name="Chevron 60">
            <a:extLst>
              <a:ext uri="{FF2B5EF4-FFF2-40B4-BE49-F238E27FC236}">
                <a16:creationId xmlns:a16="http://schemas.microsoft.com/office/drawing/2014/main" id="{FB1E3A0C-0C94-56B1-9E8E-15BB970781E4}"/>
              </a:ext>
            </a:extLst>
          </p:cNvPr>
          <p:cNvSpPr/>
          <p:nvPr/>
        </p:nvSpPr>
        <p:spPr bwMode="auto">
          <a:xfrm>
            <a:off x="6150591" y="6432645"/>
            <a:ext cx="1661320" cy="263856"/>
          </a:xfrm>
          <a:custGeom>
            <a:avLst/>
            <a:gdLst>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111125 w 1578187"/>
              <a:gd name="connsiteY5" fmla="*/ 111125 h 222250"/>
              <a:gd name="connsiteX6" fmla="*/ 0 w 1578187"/>
              <a:gd name="connsiteY6" fmla="*/ 0 h 222250"/>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26818 w 1578187"/>
              <a:gd name="connsiteY5" fmla="*/ 98155 h 222250"/>
              <a:gd name="connsiteX6" fmla="*/ 0 w 1578187"/>
              <a:gd name="connsiteY6" fmla="*/ 0 h 222250"/>
              <a:gd name="connsiteX0" fmla="*/ 0 w 1506850"/>
              <a:gd name="connsiteY0" fmla="*/ 0 h 222250"/>
              <a:gd name="connsiteX1" fmla="*/ 1467062 w 1506850"/>
              <a:gd name="connsiteY1" fmla="*/ 0 h 222250"/>
              <a:gd name="connsiteX2" fmla="*/ 1506850 w 1506850"/>
              <a:gd name="connsiteY2" fmla="*/ 111125 h 222250"/>
              <a:gd name="connsiteX3" fmla="*/ 1467062 w 1506850"/>
              <a:gd name="connsiteY3" fmla="*/ 222250 h 222250"/>
              <a:gd name="connsiteX4" fmla="*/ 0 w 1506850"/>
              <a:gd name="connsiteY4" fmla="*/ 222250 h 222250"/>
              <a:gd name="connsiteX5" fmla="*/ 26818 w 1506850"/>
              <a:gd name="connsiteY5" fmla="*/ 98155 h 222250"/>
              <a:gd name="connsiteX6" fmla="*/ 0 w 1506850"/>
              <a:gd name="connsiteY6" fmla="*/ 0 h 222250"/>
              <a:gd name="connsiteX0" fmla="*/ 0 w 1625034"/>
              <a:gd name="connsiteY0" fmla="*/ 0 h 222250"/>
              <a:gd name="connsiteX1" fmla="*/ 1467062 w 1625034"/>
              <a:gd name="connsiteY1" fmla="*/ 0 h 222250"/>
              <a:gd name="connsiteX2" fmla="*/ 1625034 w 1625034"/>
              <a:gd name="connsiteY2" fmla="*/ 104677 h 222250"/>
              <a:gd name="connsiteX3" fmla="*/ 1467062 w 1625034"/>
              <a:gd name="connsiteY3" fmla="*/ 222250 h 222250"/>
              <a:gd name="connsiteX4" fmla="*/ 0 w 1625034"/>
              <a:gd name="connsiteY4" fmla="*/ 222250 h 222250"/>
              <a:gd name="connsiteX5" fmla="*/ 26818 w 1625034"/>
              <a:gd name="connsiteY5" fmla="*/ 98155 h 222250"/>
              <a:gd name="connsiteX6" fmla="*/ 0 w 1625034"/>
              <a:gd name="connsiteY6"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034" h="222250">
                <a:moveTo>
                  <a:pt x="0" y="0"/>
                </a:moveTo>
                <a:lnTo>
                  <a:pt x="1467062" y="0"/>
                </a:lnTo>
                <a:lnTo>
                  <a:pt x="1625034" y="104677"/>
                </a:lnTo>
                <a:lnTo>
                  <a:pt x="1467062" y="222250"/>
                </a:lnTo>
                <a:lnTo>
                  <a:pt x="0" y="222250"/>
                </a:lnTo>
                <a:lnTo>
                  <a:pt x="26818" y="98155"/>
                </a:lnTo>
                <a:lnTo>
                  <a:pt x="0" y="0"/>
                </a:lnTo>
                <a:close/>
              </a:path>
            </a:pathLst>
          </a:custGeom>
          <a:gradFill flip="none" rotWithShape="1">
            <a:lin ang="10800000" scaled="1"/>
            <a:tileRect/>
          </a:gradFill>
          <a:ln>
            <a:solidFill>
              <a:schemeClr val="tx1"/>
            </a:solid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Stage 3 6G SID </a:t>
            </a:r>
            <a:r>
              <a:rPr kumimoji="0" lang="fr-FR" sz="1067"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def</a:t>
            </a: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grpSp>
        <p:nvGrpSpPr>
          <p:cNvPr id="32" name="Group 31">
            <a:extLst>
              <a:ext uri="{FF2B5EF4-FFF2-40B4-BE49-F238E27FC236}">
                <a16:creationId xmlns:a16="http://schemas.microsoft.com/office/drawing/2014/main" id="{E261DFA2-5EBE-0760-005F-090827A42373}"/>
              </a:ext>
            </a:extLst>
          </p:cNvPr>
          <p:cNvGrpSpPr/>
          <p:nvPr/>
        </p:nvGrpSpPr>
        <p:grpSpPr>
          <a:xfrm>
            <a:off x="9158089" y="930507"/>
            <a:ext cx="437940" cy="441216"/>
            <a:chOff x="7375213" y="745293"/>
            <a:chExt cx="328455" cy="330912"/>
          </a:xfrm>
        </p:grpSpPr>
        <p:sp>
          <p:nvSpPr>
            <p:cNvPr id="17490" name="TextBox 86">
              <a:extLst>
                <a:ext uri="{FF2B5EF4-FFF2-40B4-BE49-F238E27FC236}">
                  <a16:creationId xmlns:a16="http://schemas.microsoft.com/office/drawing/2014/main" id="{35BB9D75-F8E4-FE51-0578-EE1CE5798D03}"/>
                </a:ext>
              </a:extLst>
            </p:cNvPr>
            <p:cNvSpPr txBox="1">
              <a:spLocks noChangeArrowheads="1"/>
            </p:cNvSpPr>
            <p:nvPr/>
          </p:nvSpPr>
          <p:spPr bwMode="auto">
            <a:xfrm>
              <a:off x="7382097" y="745293"/>
              <a:ext cx="316433"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rPr>
                <a:t>#113</a:t>
              </a:r>
              <a:endParaRPr kumimoji="0" lang="en-GB" altLang="en-US" sz="5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92" name="TextBox 66">
              <a:extLst>
                <a:ext uri="{FF2B5EF4-FFF2-40B4-BE49-F238E27FC236}">
                  <a16:creationId xmlns:a16="http://schemas.microsoft.com/office/drawing/2014/main" id="{52784947-6AA6-617B-CED1-6981515A19C7}"/>
                </a:ext>
              </a:extLst>
            </p:cNvPr>
            <p:cNvSpPr txBox="1">
              <a:spLocks noChangeArrowheads="1"/>
            </p:cNvSpPr>
            <p:nvPr/>
          </p:nvSpPr>
          <p:spPr bwMode="auto">
            <a:xfrm>
              <a:off x="7375213" y="899281"/>
              <a:ext cx="328455"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Sep.</a:t>
              </a:r>
            </a:p>
          </p:txBody>
        </p:sp>
      </p:grpSp>
      <p:grpSp>
        <p:nvGrpSpPr>
          <p:cNvPr id="36" name="Group 35">
            <a:extLst>
              <a:ext uri="{FF2B5EF4-FFF2-40B4-BE49-F238E27FC236}">
                <a16:creationId xmlns:a16="http://schemas.microsoft.com/office/drawing/2014/main" id="{15523F22-A626-40BA-8A66-0EF7EE745E28}"/>
              </a:ext>
            </a:extLst>
          </p:cNvPr>
          <p:cNvGrpSpPr/>
          <p:nvPr/>
        </p:nvGrpSpPr>
        <p:grpSpPr>
          <a:xfrm>
            <a:off x="9931704" y="930507"/>
            <a:ext cx="464285" cy="441216"/>
            <a:chOff x="8016563" y="745293"/>
            <a:chExt cx="348214" cy="330912"/>
          </a:xfrm>
        </p:grpSpPr>
        <p:sp>
          <p:nvSpPr>
            <p:cNvPr id="17491" name="TextBox 86">
              <a:extLst>
                <a:ext uri="{FF2B5EF4-FFF2-40B4-BE49-F238E27FC236}">
                  <a16:creationId xmlns:a16="http://schemas.microsoft.com/office/drawing/2014/main" id="{DADF5BC1-A476-EB24-2179-C4E5EBE78D55}"/>
                </a:ext>
              </a:extLst>
            </p:cNvPr>
            <p:cNvSpPr txBox="1">
              <a:spLocks noChangeArrowheads="1"/>
            </p:cNvSpPr>
            <p:nvPr/>
          </p:nvSpPr>
          <p:spPr bwMode="auto">
            <a:xfrm>
              <a:off x="8039928" y="745293"/>
              <a:ext cx="324849"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rPr>
                <a:t>#114</a:t>
              </a:r>
              <a:endParaRPr kumimoji="0" lang="en-GB" altLang="en-US" sz="5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93" name="TextBox 71">
              <a:extLst>
                <a:ext uri="{FF2B5EF4-FFF2-40B4-BE49-F238E27FC236}">
                  <a16:creationId xmlns:a16="http://schemas.microsoft.com/office/drawing/2014/main" id="{FF47688E-A86E-2353-7C06-DBC3A3720639}"/>
                </a:ext>
              </a:extLst>
            </p:cNvPr>
            <p:cNvSpPr txBox="1">
              <a:spLocks noChangeArrowheads="1"/>
            </p:cNvSpPr>
            <p:nvPr/>
          </p:nvSpPr>
          <p:spPr bwMode="auto">
            <a:xfrm>
              <a:off x="8016563" y="899281"/>
              <a:ext cx="336872" cy="17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Dec.</a:t>
              </a:r>
            </a:p>
          </p:txBody>
        </p:sp>
      </p:grpSp>
      <p:sp>
        <p:nvSpPr>
          <p:cNvPr id="17497" name="TextBox 86">
            <a:extLst>
              <a:ext uri="{FF2B5EF4-FFF2-40B4-BE49-F238E27FC236}">
                <a16:creationId xmlns:a16="http://schemas.microsoft.com/office/drawing/2014/main" id="{5357307E-DFB7-4014-E67F-B234B2ED5CB5}"/>
              </a:ext>
            </a:extLst>
          </p:cNvPr>
          <p:cNvSpPr txBox="1">
            <a:spLocks noChangeArrowheads="1"/>
          </p:cNvSpPr>
          <p:nvPr/>
        </p:nvSpPr>
        <p:spPr bwMode="auto">
          <a:xfrm>
            <a:off x="10748805" y="948569"/>
            <a:ext cx="421910"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rPr>
              <a:t>#115</a:t>
            </a:r>
            <a:endParaRPr kumimoji="0" lang="en-GB" altLang="en-US" sz="5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sp>
        <p:nvSpPr>
          <p:cNvPr id="17498" name="TextBox 60">
            <a:extLst>
              <a:ext uri="{FF2B5EF4-FFF2-40B4-BE49-F238E27FC236}">
                <a16:creationId xmlns:a16="http://schemas.microsoft.com/office/drawing/2014/main" id="{7AF265C0-820D-2759-0403-8611A7BA1C4E}"/>
              </a:ext>
            </a:extLst>
          </p:cNvPr>
          <p:cNvSpPr txBox="1">
            <a:spLocks noChangeArrowheads="1"/>
          </p:cNvSpPr>
          <p:nvPr/>
        </p:nvSpPr>
        <p:spPr bwMode="auto">
          <a:xfrm>
            <a:off x="10765026" y="1153887"/>
            <a:ext cx="442750"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Mar.</a:t>
            </a:r>
          </a:p>
        </p:txBody>
      </p:sp>
      <p:sp>
        <p:nvSpPr>
          <p:cNvPr id="17502" name="TextBox 60">
            <a:extLst>
              <a:ext uri="{FF2B5EF4-FFF2-40B4-BE49-F238E27FC236}">
                <a16:creationId xmlns:a16="http://schemas.microsoft.com/office/drawing/2014/main" id="{C355434E-FF94-C598-923E-8C580DCE396C}"/>
              </a:ext>
            </a:extLst>
          </p:cNvPr>
          <p:cNvSpPr txBox="1">
            <a:spLocks noChangeArrowheads="1"/>
          </p:cNvSpPr>
          <p:nvPr/>
        </p:nvSpPr>
        <p:spPr bwMode="auto">
          <a:xfrm>
            <a:off x="11551907" y="1131308"/>
            <a:ext cx="405880"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华文细黑" panose="02010600040101010101" pitchFamily="2" charset="-122"/>
                <a:cs typeface="+mn-cs"/>
              </a:rPr>
              <a:t>Jun</a:t>
            </a:r>
          </a:p>
        </p:txBody>
      </p:sp>
      <p:cxnSp>
        <p:nvCxnSpPr>
          <p:cNvPr id="9" name="Straight Connector 8">
            <a:extLst>
              <a:ext uri="{FF2B5EF4-FFF2-40B4-BE49-F238E27FC236}">
                <a16:creationId xmlns:a16="http://schemas.microsoft.com/office/drawing/2014/main" id="{62B9B160-85F8-B7F3-949C-6A80EDD7C45E}"/>
              </a:ext>
            </a:extLst>
          </p:cNvPr>
          <p:cNvCxnSpPr>
            <a:cxnSpLocks/>
          </p:cNvCxnSpPr>
          <p:nvPr/>
        </p:nvCxnSpPr>
        <p:spPr bwMode="auto">
          <a:xfrm>
            <a:off x="0" y="3829208"/>
            <a:ext cx="12192000" cy="0"/>
          </a:xfrm>
          <a:prstGeom prst="line">
            <a:avLst/>
          </a:prstGeom>
          <a:solidFill>
            <a:schemeClr val="accent1"/>
          </a:solidFill>
          <a:ln w="254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cxnSp>
      <p:sp>
        <p:nvSpPr>
          <p:cNvPr id="26" name="Star: 5 Points 25">
            <a:extLst>
              <a:ext uri="{FF2B5EF4-FFF2-40B4-BE49-F238E27FC236}">
                <a16:creationId xmlns:a16="http://schemas.microsoft.com/office/drawing/2014/main" id="{FDA1D504-5A4B-17F6-5478-9450A10EDA8D}"/>
              </a:ext>
            </a:extLst>
          </p:cNvPr>
          <p:cNvSpPr/>
          <p:nvPr/>
        </p:nvSpPr>
        <p:spPr bwMode="auto">
          <a:xfrm>
            <a:off x="1511325" y="3801339"/>
            <a:ext cx="452401" cy="429117"/>
          </a:xfrm>
          <a:prstGeom prst="star5">
            <a:avLst/>
          </a:prstGeom>
          <a:noFill/>
          <a:ln w="28575" cap="flat" cmpd="sng" algn="ctr">
            <a:solidFill>
              <a:srgbClr val="FF0000"/>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FF0000"/>
              </a:solidFill>
              <a:effectLst/>
              <a:uLnTx/>
              <a:uFillTx/>
              <a:latin typeface="Arial" charset="0"/>
              <a:ea typeface="华文细黑" panose="02010600040101010101" pitchFamily="2" charset="-122"/>
              <a:cs typeface="+mn-cs"/>
            </a:endParaRPr>
          </a:p>
        </p:txBody>
      </p:sp>
      <p:sp>
        <p:nvSpPr>
          <p:cNvPr id="28" name="TextBox 1">
            <a:extLst>
              <a:ext uri="{FF2B5EF4-FFF2-40B4-BE49-F238E27FC236}">
                <a16:creationId xmlns:a16="http://schemas.microsoft.com/office/drawing/2014/main" id="{350EBDED-2AAF-158F-80CB-DEAAEA111ACD}"/>
              </a:ext>
            </a:extLst>
          </p:cNvPr>
          <p:cNvSpPr txBox="1">
            <a:spLocks noChangeArrowheads="1"/>
          </p:cNvSpPr>
          <p:nvPr/>
        </p:nvSpPr>
        <p:spPr bwMode="auto">
          <a:xfrm>
            <a:off x="1077942" y="4189414"/>
            <a:ext cx="1532049" cy="379463"/>
          </a:xfrm>
          <a:prstGeom prst="rect">
            <a:avLst/>
          </a:prstGeom>
          <a:noFill/>
          <a:ln w="3175">
            <a:noFill/>
          </a:ln>
        </p:spPr>
        <p:style>
          <a:lnRef idx="2">
            <a:schemeClr val="accent6"/>
          </a:lnRef>
          <a:fillRef idx="1">
            <a:schemeClr val="lt1"/>
          </a:fillRef>
          <a:effectRef idx="0">
            <a:schemeClr val="accent6"/>
          </a:effectRef>
          <a:fontRef idx="minor">
            <a:schemeClr val="dk1"/>
          </a:fontRef>
        </p:style>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1"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Workshop IMT-2030 use cases</a:t>
            </a:r>
            <a:endParaRPr kumimoji="0" lang="en-GB" altLang="en-US" sz="933"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endParaRPr>
          </a:p>
        </p:txBody>
      </p:sp>
      <p:sp>
        <p:nvSpPr>
          <p:cNvPr id="38" name="Chevron 60">
            <a:extLst>
              <a:ext uri="{FF2B5EF4-FFF2-40B4-BE49-F238E27FC236}">
                <a16:creationId xmlns:a16="http://schemas.microsoft.com/office/drawing/2014/main" id="{45312065-6CBD-33B4-1D64-1C5F55E68AA2}"/>
              </a:ext>
            </a:extLst>
          </p:cNvPr>
          <p:cNvSpPr/>
          <p:nvPr/>
        </p:nvSpPr>
        <p:spPr bwMode="auto">
          <a:xfrm>
            <a:off x="6990080" y="2714631"/>
            <a:ext cx="3160888" cy="292732"/>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RAN1</a:t>
            </a:r>
          </a:p>
        </p:txBody>
      </p:sp>
      <p:sp>
        <p:nvSpPr>
          <p:cNvPr id="39" name="Chevron 60">
            <a:extLst>
              <a:ext uri="{FF2B5EF4-FFF2-40B4-BE49-F238E27FC236}">
                <a16:creationId xmlns:a16="http://schemas.microsoft.com/office/drawing/2014/main" id="{23AA6E87-D2AB-0497-606D-17BBDD9C183D}"/>
              </a:ext>
            </a:extLst>
          </p:cNvPr>
          <p:cNvSpPr/>
          <p:nvPr/>
        </p:nvSpPr>
        <p:spPr bwMode="auto">
          <a:xfrm>
            <a:off x="7712570" y="3097218"/>
            <a:ext cx="3278293" cy="262356"/>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RAN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Completion</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(RAN2/3/4core)</a:t>
            </a:r>
          </a:p>
        </p:txBody>
      </p:sp>
      <p:sp>
        <p:nvSpPr>
          <p:cNvPr id="41" name="TextBox 86">
            <a:extLst>
              <a:ext uri="{FF2B5EF4-FFF2-40B4-BE49-F238E27FC236}">
                <a16:creationId xmlns:a16="http://schemas.microsoft.com/office/drawing/2014/main" id="{E7CFFE9A-BA11-5507-66C4-463BFE813E92}"/>
              </a:ext>
            </a:extLst>
          </p:cNvPr>
          <p:cNvSpPr txBox="1">
            <a:spLocks noChangeArrowheads="1"/>
          </p:cNvSpPr>
          <p:nvPr/>
        </p:nvSpPr>
        <p:spPr bwMode="auto">
          <a:xfrm>
            <a:off x="11518559" y="944053"/>
            <a:ext cx="426720"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2"/>
              </a:buBlip>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buClr>
                <a:srgbClr val="C00000"/>
              </a:buClr>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rPr>
              <a:t>#116</a:t>
            </a:r>
            <a:endParaRPr kumimoji="0" lang="en-GB" altLang="en-US" sz="533" b="0" i="0" u="none" strike="noStrike" kern="1200" cap="none" spc="0" normalizeH="0" baseline="0" noProof="0" dirty="0">
              <a:ln>
                <a:noFill/>
              </a:ln>
              <a:solidFill>
                <a:prstClr val="black"/>
              </a:solidFill>
              <a:effectLst/>
              <a:uLnTx/>
              <a:uFillTx/>
              <a:latin typeface="Montserrat" panose="00000500000000000000" pitchFamily="2" charset="0"/>
              <a:ea typeface="MS PGothic" panose="020B0600070205080204" pitchFamily="34" charset="-128"/>
              <a:cs typeface="+mn-cs"/>
            </a:endParaRPr>
          </a:p>
        </p:txBody>
      </p:sp>
      <p:cxnSp>
        <p:nvCxnSpPr>
          <p:cNvPr id="46" name="Straight Connector 114">
            <a:extLst>
              <a:ext uri="{FF2B5EF4-FFF2-40B4-BE49-F238E27FC236}">
                <a16:creationId xmlns:a16="http://schemas.microsoft.com/office/drawing/2014/main" id="{651AFA73-F0D3-3C1E-F07B-8562524BC031}"/>
              </a:ext>
            </a:extLst>
          </p:cNvPr>
          <p:cNvCxnSpPr>
            <a:cxnSpLocks noChangeShapeType="1"/>
          </p:cNvCxnSpPr>
          <p:nvPr/>
        </p:nvCxnSpPr>
        <p:spPr bwMode="auto">
          <a:xfrm>
            <a:off x="2914825" y="1436095"/>
            <a:ext cx="0" cy="5242408"/>
          </a:xfrm>
          <a:prstGeom prst="line">
            <a:avLst/>
          </a:prstGeom>
          <a:noFill/>
          <a:ln w="9525" algn="ctr">
            <a:solidFill>
              <a:schemeClr val="accent4">
                <a:lumMod val="40000"/>
                <a:lumOff val="60000"/>
              </a:schemeClr>
            </a:solidFill>
            <a:prstDash val="dash"/>
            <a:round/>
            <a:headEnd/>
            <a:tailEnd/>
          </a:ln>
        </p:spPr>
      </p:cxnSp>
      <p:cxnSp>
        <p:nvCxnSpPr>
          <p:cNvPr id="48" name="Straight Connector 114">
            <a:extLst>
              <a:ext uri="{FF2B5EF4-FFF2-40B4-BE49-F238E27FC236}">
                <a16:creationId xmlns:a16="http://schemas.microsoft.com/office/drawing/2014/main" id="{2A413990-7B6F-5FC0-02A3-545705497B65}"/>
              </a:ext>
            </a:extLst>
          </p:cNvPr>
          <p:cNvCxnSpPr>
            <a:cxnSpLocks noChangeShapeType="1"/>
          </p:cNvCxnSpPr>
          <p:nvPr/>
        </p:nvCxnSpPr>
        <p:spPr bwMode="auto">
          <a:xfrm>
            <a:off x="4528785" y="1436095"/>
            <a:ext cx="0" cy="5242408"/>
          </a:xfrm>
          <a:prstGeom prst="line">
            <a:avLst/>
          </a:prstGeom>
          <a:noFill/>
          <a:ln w="9525" algn="ctr">
            <a:solidFill>
              <a:schemeClr val="accent4">
                <a:lumMod val="40000"/>
                <a:lumOff val="60000"/>
              </a:schemeClr>
            </a:solidFill>
            <a:prstDash val="dash"/>
            <a:round/>
            <a:headEnd/>
            <a:tailEnd/>
          </a:ln>
        </p:spPr>
      </p:cxnSp>
      <p:cxnSp>
        <p:nvCxnSpPr>
          <p:cNvPr id="49" name="Straight Connector 114">
            <a:extLst>
              <a:ext uri="{FF2B5EF4-FFF2-40B4-BE49-F238E27FC236}">
                <a16:creationId xmlns:a16="http://schemas.microsoft.com/office/drawing/2014/main" id="{E57E96D9-2BD0-D27A-86EA-0E49CF66F1B4}"/>
              </a:ext>
            </a:extLst>
          </p:cNvPr>
          <p:cNvCxnSpPr>
            <a:cxnSpLocks noChangeShapeType="1"/>
          </p:cNvCxnSpPr>
          <p:nvPr/>
        </p:nvCxnSpPr>
        <p:spPr bwMode="auto">
          <a:xfrm>
            <a:off x="5335765" y="1436095"/>
            <a:ext cx="0" cy="5242408"/>
          </a:xfrm>
          <a:prstGeom prst="line">
            <a:avLst/>
          </a:prstGeom>
          <a:noFill/>
          <a:ln w="9525" algn="ctr">
            <a:solidFill>
              <a:schemeClr val="accent4">
                <a:lumMod val="40000"/>
                <a:lumOff val="60000"/>
              </a:schemeClr>
            </a:solidFill>
            <a:prstDash val="dash"/>
            <a:round/>
            <a:headEnd/>
            <a:tailEnd/>
          </a:ln>
        </p:spPr>
      </p:cxnSp>
      <p:cxnSp>
        <p:nvCxnSpPr>
          <p:cNvPr id="50" name="Straight Connector 114">
            <a:extLst>
              <a:ext uri="{FF2B5EF4-FFF2-40B4-BE49-F238E27FC236}">
                <a16:creationId xmlns:a16="http://schemas.microsoft.com/office/drawing/2014/main" id="{0B518462-35CA-01DF-E3DA-79CF4D1A67DB}"/>
              </a:ext>
            </a:extLst>
          </p:cNvPr>
          <p:cNvCxnSpPr>
            <a:cxnSpLocks noChangeShapeType="1"/>
          </p:cNvCxnSpPr>
          <p:nvPr/>
        </p:nvCxnSpPr>
        <p:spPr bwMode="auto">
          <a:xfrm>
            <a:off x="6142745" y="1436095"/>
            <a:ext cx="0" cy="5242408"/>
          </a:xfrm>
          <a:prstGeom prst="line">
            <a:avLst/>
          </a:prstGeom>
          <a:noFill/>
          <a:ln w="9525" algn="ctr">
            <a:solidFill>
              <a:schemeClr val="accent4">
                <a:lumMod val="40000"/>
                <a:lumOff val="60000"/>
              </a:schemeClr>
            </a:solidFill>
            <a:prstDash val="dash"/>
            <a:round/>
            <a:headEnd/>
            <a:tailEnd/>
          </a:ln>
        </p:spPr>
      </p:cxnSp>
      <p:cxnSp>
        <p:nvCxnSpPr>
          <p:cNvPr id="51" name="Straight Connector 114">
            <a:extLst>
              <a:ext uri="{FF2B5EF4-FFF2-40B4-BE49-F238E27FC236}">
                <a16:creationId xmlns:a16="http://schemas.microsoft.com/office/drawing/2014/main" id="{A3B6C350-D29D-A509-A057-DD254318F84D}"/>
              </a:ext>
            </a:extLst>
          </p:cNvPr>
          <p:cNvCxnSpPr>
            <a:cxnSpLocks noChangeShapeType="1"/>
          </p:cNvCxnSpPr>
          <p:nvPr/>
        </p:nvCxnSpPr>
        <p:spPr bwMode="auto">
          <a:xfrm>
            <a:off x="7756705" y="1436095"/>
            <a:ext cx="0" cy="5242408"/>
          </a:xfrm>
          <a:prstGeom prst="line">
            <a:avLst/>
          </a:prstGeom>
          <a:noFill/>
          <a:ln w="9525" algn="ctr">
            <a:solidFill>
              <a:schemeClr val="accent4">
                <a:lumMod val="40000"/>
                <a:lumOff val="60000"/>
              </a:schemeClr>
            </a:solidFill>
            <a:prstDash val="dash"/>
            <a:round/>
            <a:headEnd/>
            <a:tailEnd/>
          </a:ln>
        </p:spPr>
      </p:cxnSp>
      <p:cxnSp>
        <p:nvCxnSpPr>
          <p:cNvPr id="52" name="Straight Connector 114">
            <a:extLst>
              <a:ext uri="{FF2B5EF4-FFF2-40B4-BE49-F238E27FC236}">
                <a16:creationId xmlns:a16="http://schemas.microsoft.com/office/drawing/2014/main" id="{66E04F16-36C6-027F-9585-CF454FC4A2D0}"/>
              </a:ext>
            </a:extLst>
          </p:cNvPr>
          <p:cNvCxnSpPr>
            <a:cxnSpLocks noChangeShapeType="1"/>
          </p:cNvCxnSpPr>
          <p:nvPr/>
        </p:nvCxnSpPr>
        <p:spPr bwMode="auto">
          <a:xfrm>
            <a:off x="8563685" y="1436095"/>
            <a:ext cx="0" cy="5242408"/>
          </a:xfrm>
          <a:prstGeom prst="line">
            <a:avLst/>
          </a:prstGeom>
          <a:noFill/>
          <a:ln w="9525" algn="ctr">
            <a:solidFill>
              <a:schemeClr val="accent4">
                <a:lumMod val="40000"/>
                <a:lumOff val="60000"/>
              </a:schemeClr>
            </a:solidFill>
            <a:prstDash val="dash"/>
            <a:round/>
            <a:headEnd/>
            <a:tailEnd/>
          </a:ln>
        </p:spPr>
      </p:cxnSp>
      <p:cxnSp>
        <p:nvCxnSpPr>
          <p:cNvPr id="53" name="Straight Connector 114">
            <a:extLst>
              <a:ext uri="{FF2B5EF4-FFF2-40B4-BE49-F238E27FC236}">
                <a16:creationId xmlns:a16="http://schemas.microsoft.com/office/drawing/2014/main" id="{DE683D18-B47F-D070-F845-F7E8B61125EA}"/>
              </a:ext>
            </a:extLst>
          </p:cNvPr>
          <p:cNvCxnSpPr>
            <a:cxnSpLocks noChangeShapeType="1"/>
          </p:cNvCxnSpPr>
          <p:nvPr/>
        </p:nvCxnSpPr>
        <p:spPr bwMode="auto">
          <a:xfrm>
            <a:off x="9370665" y="1436095"/>
            <a:ext cx="0" cy="5242408"/>
          </a:xfrm>
          <a:prstGeom prst="line">
            <a:avLst/>
          </a:prstGeom>
          <a:noFill/>
          <a:ln w="9525" algn="ctr">
            <a:solidFill>
              <a:schemeClr val="accent4">
                <a:lumMod val="40000"/>
                <a:lumOff val="60000"/>
              </a:schemeClr>
            </a:solidFill>
            <a:prstDash val="dash"/>
            <a:round/>
            <a:headEnd/>
            <a:tailEnd/>
          </a:ln>
        </p:spPr>
      </p:cxnSp>
      <p:cxnSp>
        <p:nvCxnSpPr>
          <p:cNvPr id="54" name="Straight Connector 114">
            <a:extLst>
              <a:ext uri="{FF2B5EF4-FFF2-40B4-BE49-F238E27FC236}">
                <a16:creationId xmlns:a16="http://schemas.microsoft.com/office/drawing/2014/main" id="{65ECC03C-392D-C70D-4A68-5DA2FD703EF7}"/>
              </a:ext>
            </a:extLst>
          </p:cNvPr>
          <p:cNvCxnSpPr>
            <a:cxnSpLocks noChangeShapeType="1"/>
          </p:cNvCxnSpPr>
          <p:nvPr/>
        </p:nvCxnSpPr>
        <p:spPr bwMode="auto">
          <a:xfrm>
            <a:off x="10984625" y="1436095"/>
            <a:ext cx="0" cy="5242408"/>
          </a:xfrm>
          <a:prstGeom prst="line">
            <a:avLst/>
          </a:prstGeom>
          <a:noFill/>
          <a:ln w="9525" algn="ctr">
            <a:solidFill>
              <a:schemeClr val="accent4">
                <a:lumMod val="40000"/>
                <a:lumOff val="60000"/>
              </a:schemeClr>
            </a:solidFill>
            <a:prstDash val="dash"/>
            <a:round/>
            <a:headEnd/>
            <a:tailEnd/>
          </a:ln>
        </p:spPr>
      </p:cxnSp>
      <p:cxnSp>
        <p:nvCxnSpPr>
          <p:cNvPr id="55" name="Straight Connector 114">
            <a:extLst>
              <a:ext uri="{FF2B5EF4-FFF2-40B4-BE49-F238E27FC236}">
                <a16:creationId xmlns:a16="http://schemas.microsoft.com/office/drawing/2014/main" id="{9C497097-315E-8A6D-769F-09FBCED69F51}"/>
              </a:ext>
            </a:extLst>
          </p:cNvPr>
          <p:cNvCxnSpPr>
            <a:cxnSpLocks noChangeShapeType="1"/>
          </p:cNvCxnSpPr>
          <p:nvPr/>
        </p:nvCxnSpPr>
        <p:spPr bwMode="auto">
          <a:xfrm>
            <a:off x="11791612" y="1436095"/>
            <a:ext cx="0" cy="5242408"/>
          </a:xfrm>
          <a:prstGeom prst="line">
            <a:avLst/>
          </a:prstGeom>
          <a:noFill/>
          <a:ln w="9525" algn="ctr">
            <a:solidFill>
              <a:schemeClr val="accent4">
                <a:lumMod val="40000"/>
                <a:lumOff val="60000"/>
              </a:schemeClr>
            </a:solidFill>
            <a:prstDash val="dash"/>
            <a:round/>
            <a:headEnd/>
            <a:tailEnd/>
          </a:ln>
        </p:spPr>
      </p:cxnSp>
      <p:cxnSp>
        <p:nvCxnSpPr>
          <p:cNvPr id="57" name="Straight Connector 114">
            <a:extLst>
              <a:ext uri="{FF2B5EF4-FFF2-40B4-BE49-F238E27FC236}">
                <a16:creationId xmlns:a16="http://schemas.microsoft.com/office/drawing/2014/main" id="{71746959-D045-E5B5-AFE7-E047AC2F1E3F}"/>
              </a:ext>
            </a:extLst>
          </p:cNvPr>
          <p:cNvCxnSpPr>
            <a:cxnSpLocks noChangeShapeType="1"/>
          </p:cNvCxnSpPr>
          <p:nvPr/>
        </p:nvCxnSpPr>
        <p:spPr bwMode="auto">
          <a:xfrm>
            <a:off x="6949725" y="1436095"/>
            <a:ext cx="0" cy="5197252"/>
          </a:xfrm>
          <a:prstGeom prst="line">
            <a:avLst/>
          </a:prstGeom>
          <a:noFill/>
          <a:ln w="28575" algn="ctr">
            <a:solidFill>
              <a:schemeClr val="accent4">
                <a:lumMod val="40000"/>
                <a:lumOff val="60000"/>
              </a:schemeClr>
            </a:solidFill>
            <a:round/>
            <a:headEnd/>
            <a:tailEnd/>
          </a:ln>
        </p:spPr>
      </p:cxnSp>
      <p:cxnSp>
        <p:nvCxnSpPr>
          <p:cNvPr id="59" name="Straight Connector 114">
            <a:extLst>
              <a:ext uri="{FF2B5EF4-FFF2-40B4-BE49-F238E27FC236}">
                <a16:creationId xmlns:a16="http://schemas.microsoft.com/office/drawing/2014/main" id="{2C79B9F4-97F9-05EA-B005-992434CCBE58}"/>
              </a:ext>
            </a:extLst>
          </p:cNvPr>
          <p:cNvCxnSpPr>
            <a:cxnSpLocks noChangeShapeType="1"/>
          </p:cNvCxnSpPr>
          <p:nvPr/>
        </p:nvCxnSpPr>
        <p:spPr bwMode="auto">
          <a:xfrm>
            <a:off x="10177645" y="1436095"/>
            <a:ext cx="0" cy="5197252"/>
          </a:xfrm>
          <a:prstGeom prst="line">
            <a:avLst/>
          </a:prstGeom>
          <a:noFill/>
          <a:ln w="28575" algn="ctr">
            <a:solidFill>
              <a:schemeClr val="accent4">
                <a:lumMod val="40000"/>
                <a:lumOff val="60000"/>
              </a:schemeClr>
            </a:solidFill>
            <a:round/>
            <a:headEnd/>
            <a:tailEnd/>
          </a:ln>
        </p:spPr>
      </p:cxnSp>
      <p:cxnSp>
        <p:nvCxnSpPr>
          <p:cNvPr id="60" name="Straight Connector 114">
            <a:extLst>
              <a:ext uri="{FF2B5EF4-FFF2-40B4-BE49-F238E27FC236}">
                <a16:creationId xmlns:a16="http://schemas.microsoft.com/office/drawing/2014/main" id="{F15672DF-A3AB-3988-49FA-718AB9547C1F}"/>
              </a:ext>
            </a:extLst>
          </p:cNvPr>
          <p:cNvCxnSpPr>
            <a:cxnSpLocks noChangeShapeType="1"/>
          </p:cNvCxnSpPr>
          <p:nvPr/>
        </p:nvCxnSpPr>
        <p:spPr bwMode="auto">
          <a:xfrm>
            <a:off x="3721805" y="1436095"/>
            <a:ext cx="0" cy="5197252"/>
          </a:xfrm>
          <a:prstGeom prst="line">
            <a:avLst/>
          </a:prstGeom>
          <a:noFill/>
          <a:ln w="28575" algn="ctr">
            <a:solidFill>
              <a:schemeClr val="accent4">
                <a:lumMod val="40000"/>
                <a:lumOff val="60000"/>
              </a:schemeClr>
            </a:solidFill>
            <a:round/>
            <a:headEnd/>
            <a:tailEnd/>
          </a:ln>
        </p:spPr>
      </p:cxnSp>
      <p:sp>
        <p:nvSpPr>
          <p:cNvPr id="61" name="Chevron 60">
            <a:extLst>
              <a:ext uri="{FF2B5EF4-FFF2-40B4-BE49-F238E27FC236}">
                <a16:creationId xmlns:a16="http://schemas.microsoft.com/office/drawing/2014/main" id="{949047CD-F01D-8426-6AF0-4CD1206C7FB8}"/>
              </a:ext>
            </a:extLst>
          </p:cNvPr>
          <p:cNvSpPr/>
          <p:nvPr/>
        </p:nvSpPr>
        <p:spPr bwMode="auto">
          <a:xfrm>
            <a:off x="2713857" y="3910611"/>
            <a:ext cx="5070961"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SA1 6G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Study</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ies</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63" name="Chevron 60">
            <a:extLst>
              <a:ext uri="{FF2B5EF4-FFF2-40B4-BE49-F238E27FC236}">
                <a16:creationId xmlns:a16="http://schemas.microsoft.com/office/drawing/2014/main" id="{5AB410C4-DC1B-63D4-AFC3-C2F711FCDC67}"/>
              </a:ext>
            </a:extLst>
          </p:cNvPr>
          <p:cNvSpPr/>
          <p:nvPr/>
        </p:nvSpPr>
        <p:spPr bwMode="auto">
          <a:xfrm>
            <a:off x="6809465" y="2301081"/>
            <a:ext cx="1002447" cy="295545"/>
          </a:xfrm>
          <a:custGeom>
            <a:avLst/>
            <a:gdLst>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111125 w 1578187"/>
              <a:gd name="connsiteY5" fmla="*/ 111125 h 222250"/>
              <a:gd name="connsiteX6" fmla="*/ 0 w 1578187"/>
              <a:gd name="connsiteY6" fmla="*/ 0 h 222250"/>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26818 w 1578187"/>
              <a:gd name="connsiteY5" fmla="*/ 98155 h 222250"/>
              <a:gd name="connsiteX6" fmla="*/ 0 w 1578187"/>
              <a:gd name="connsiteY6" fmla="*/ 0 h 222250"/>
              <a:gd name="connsiteX0" fmla="*/ 0 w 1506850"/>
              <a:gd name="connsiteY0" fmla="*/ 0 h 222250"/>
              <a:gd name="connsiteX1" fmla="*/ 1467062 w 1506850"/>
              <a:gd name="connsiteY1" fmla="*/ 0 h 222250"/>
              <a:gd name="connsiteX2" fmla="*/ 1506850 w 1506850"/>
              <a:gd name="connsiteY2" fmla="*/ 111125 h 222250"/>
              <a:gd name="connsiteX3" fmla="*/ 1467062 w 1506850"/>
              <a:gd name="connsiteY3" fmla="*/ 222250 h 222250"/>
              <a:gd name="connsiteX4" fmla="*/ 0 w 1506850"/>
              <a:gd name="connsiteY4" fmla="*/ 222250 h 222250"/>
              <a:gd name="connsiteX5" fmla="*/ 26818 w 1506850"/>
              <a:gd name="connsiteY5" fmla="*/ 98155 h 222250"/>
              <a:gd name="connsiteX6" fmla="*/ 0 w 1506850"/>
              <a:gd name="connsiteY6" fmla="*/ 0 h 222250"/>
              <a:gd name="connsiteX0" fmla="*/ 0 w 1689500"/>
              <a:gd name="connsiteY0" fmla="*/ 0 h 222250"/>
              <a:gd name="connsiteX1" fmla="*/ 1467062 w 1689500"/>
              <a:gd name="connsiteY1" fmla="*/ 0 h 222250"/>
              <a:gd name="connsiteX2" fmla="*/ 1689500 w 1689500"/>
              <a:gd name="connsiteY2" fmla="*/ 111126 h 222250"/>
              <a:gd name="connsiteX3" fmla="*/ 1467062 w 1689500"/>
              <a:gd name="connsiteY3" fmla="*/ 222250 h 222250"/>
              <a:gd name="connsiteX4" fmla="*/ 0 w 1689500"/>
              <a:gd name="connsiteY4" fmla="*/ 222250 h 222250"/>
              <a:gd name="connsiteX5" fmla="*/ 26818 w 1689500"/>
              <a:gd name="connsiteY5" fmla="*/ 98155 h 222250"/>
              <a:gd name="connsiteX6" fmla="*/ 0 w 1689500"/>
              <a:gd name="connsiteY6"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9500" h="222250">
                <a:moveTo>
                  <a:pt x="0" y="0"/>
                </a:moveTo>
                <a:lnTo>
                  <a:pt x="1467062" y="0"/>
                </a:lnTo>
                <a:lnTo>
                  <a:pt x="1689500" y="111126"/>
                </a:lnTo>
                <a:lnTo>
                  <a:pt x="1467062" y="222250"/>
                </a:lnTo>
                <a:lnTo>
                  <a:pt x="0" y="222250"/>
                </a:lnTo>
                <a:lnTo>
                  <a:pt x="26818" y="98155"/>
                </a:lnTo>
                <a:lnTo>
                  <a:pt x="0" y="0"/>
                </a:lnTo>
                <a:close/>
              </a:path>
            </a:pathLst>
          </a:custGeom>
          <a:ln>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RAN4 C.def.</a:t>
            </a:r>
          </a:p>
        </p:txBody>
      </p:sp>
      <p:sp>
        <p:nvSpPr>
          <p:cNvPr id="9248" name="Chevron 60">
            <a:extLst>
              <a:ext uri="{FF2B5EF4-FFF2-40B4-BE49-F238E27FC236}">
                <a16:creationId xmlns:a16="http://schemas.microsoft.com/office/drawing/2014/main" id="{F94E59AC-70F6-5A8F-3EB3-2B4249484BEC}"/>
              </a:ext>
            </a:extLst>
          </p:cNvPr>
          <p:cNvSpPr/>
          <p:nvPr/>
        </p:nvSpPr>
        <p:spPr bwMode="auto">
          <a:xfrm>
            <a:off x="10873458" y="3079613"/>
            <a:ext cx="945161" cy="279960"/>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933"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RAN4 Perf</a:t>
            </a:r>
          </a:p>
        </p:txBody>
      </p:sp>
      <p:sp>
        <p:nvSpPr>
          <p:cNvPr id="62" name="Chevron 60">
            <a:extLst>
              <a:ext uri="{FF2B5EF4-FFF2-40B4-BE49-F238E27FC236}">
                <a16:creationId xmlns:a16="http://schemas.microsoft.com/office/drawing/2014/main" id="{0801A27C-E3C7-61B4-5E0A-B7DBCAE7D26C}"/>
              </a:ext>
            </a:extLst>
          </p:cNvPr>
          <p:cNvSpPr/>
          <p:nvPr/>
        </p:nvSpPr>
        <p:spPr bwMode="auto">
          <a:xfrm>
            <a:off x="5359971" y="2300920"/>
            <a:ext cx="1612047" cy="295545"/>
          </a:xfrm>
          <a:custGeom>
            <a:avLst/>
            <a:gdLst>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111125 w 1578187"/>
              <a:gd name="connsiteY5" fmla="*/ 111125 h 222250"/>
              <a:gd name="connsiteX6" fmla="*/ 0 w 1578187"/>
              <a:gd name="connsiteY6" fmla="*/ 0 h 222250"/>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26818 w 1578187"/>
              <a:gd name="connsiteY5" fmla="*/ 98155 h 222250"/>
              <a:gd name="connsiteX6" fmla="*/ 0 w 1578187"/>
              <a:gd name="connsiteY6" fmla="*/ 0 h 222250"/>
              <a:gd name="connsiteX0" fmla="*/ 0 w 1506850"/>
              <a:gd name="connsiteY0" fmla="*/ 0 h 222250"/>
              <a:gd name="connsiteX1" fmla="*/ 1467062 w 1506850"/>
              <a:gd name="connsiteY1" fmla="*/ 0 h 222250"/>
              <a:gd name="connsiteX2" fmla="*/ 1506850 w 1506850"/>
              <a:gd name="connsiteY2" fmla="*/ 111125 h 222250"/>
              <a:gd name="connsiteX3" fmla="*/ 1467062 w 1506850"/>
              <a:gd name="connsiteY3" fmla="*/ 222250 h 222250"/>
              <a:gd name="connsiteX4" fmla="*/ 0 w 1506850"/>
              <a:gd name="connsiteY4" fmla="*/ 222250 h 222250"/>
              <a:gd name="connsiteX5" fmla="*/ 26818 w 1506850"/>
              <a:gd name="connsiteY5" fmla="*/ 98155 h 222250"/>
              <a:gd name="connsiteX6" fmla="*/ 0 w 1506850"/>
              <a:gd name="connsiteY6" fmla="*/ 0 h 222250"/>
              <a:gd name="connsiteX0" fmla="*/ 0 w 1601837"/>
              <a:gd name="connsiteY0" fmla="*/ 0 h 222250"/>
              <a:gd name="connsiteX1" fmla="*/ 1467062 w 1601837"/>
              <a:gd name="connsiteY1" fmla="*/ 0 h 222250"/>
              <a:gd name="connsiteX2" fmla="*/ 1601837 w 1601837"/>
              <a:gd name="connsiteY2" fmla="*/ 111126 h 222250"/>
              <a:gd name="connsiteX3" fmla="*/ 1467062 w 1601837"/>
              <a:gd name="connsiteY3" fmla="*/ 222250 h 222250"/>
              <a:gd name="connsiteX4" fmla="*/ 0 w 1601837"/>
              <a:gd name="connsiteY4" fmla="*/ 222250 h 222250"/>
              <a:gd name="connsiteX5" fmla="*/ 26818 w 1601837"/>
              <a:gd name="connsiteY5" fmla="*/ 98155 h 222250"/>
              <a:gd name="connsiteX6" fmla="*/ 0 w 1601837"/>
              <a:gd name="connsiteY6"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1837" h="222250">
                <a:moveTo>
                  <a:pt x="0" y="0"/>
                </a:moveTo>
                <a:lnTo>
                  <a:pt x="1467062" y="0"/>
                </a:lnTo>
                <a:lnTo>
                  <a:pt x="1601837" y="111126"/>
                </a:lnTo>
                <a:lnTo>
                  <a:pt x="1467062" y="222250"/>
                </a:lnTo>
                <a:lnTo>
                  <a:pt x="0" y="222250"/>
                </a:lnTo>
                <a:lnTo>
                  <a:pt x="26818" y="98155"/>
                </a:lnTo>
                <a:lnTo>
                  <a:pt x="0" y="0"/>
                </a:lnTo>
                <a:close/>
              </a:path>
            </a:pathLst>
          </a:custGeom>
          <a:ln>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RP Content </a:t>
            </a:r>
            <a:r>
              <a:rPr kumimoji="0" lang="fr-FR" sz="1067"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def</a:t>
            </a: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5" name="Chevron 60">
            <a:extLst>
              <a:ext uri="{FF2B5EF4-FFF2-40B4-BE49-F238E27FC236}">
                <a16:creationId xmlns:a16="http://schemas.microsoft.com/office/drawing/2014/main" id="{9772A3F5-EE99-B673-A6CB-BF15F057A1FD}"/>
              </a:ext>
            </a:extLst>
          </p:cNvPr>
          <p:cNvSpPr/>
          <p:nvPr/>
        </p:nvSpPr>
        <p:spPr bwMode="auto">
          <a:xfrm>
            <a:off x="1833317" y="3919496"/>
            <a:ext cx="1110828" cy="292381"/>
          </a:xfrm>
          <a:custGeom>
            <a:avLst/>
            <a:gdLst>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111125 w 1578187"/>
              <a:gd name="connsiteY5" fmla="*/ 111125 h 222250"/>
              <a:gd name="connsiteX6" fmla="*/ 0 w 1578187"/>
              <a:gd name="connsiteY6" fmla="*/ 0 h 222250"/>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26818 w 1578187"/>
              <a:gd name="connsiteY5" fmla="*/ 98155 h 222250"/>
              <a:gd name="connsiteX6" fmla="*/ 0 w 1578187"/>
              <a:gd name="connsiteY6" fmla="*/ 0 h 222250"/>
              <a:gd name="connsiteX0" fmla="*/ 0 w 1506850"/>
              <a:gd name="connsiteY0" fmla="*/ 0 h 222250"/>
              <a:gd name="connsiteX1" fmla="*/ 1467062 w 1506850"/>
              <a:gd name="connsiteY1" fmla="*/ 0 h 222250"/>
              <a:gd name="connsiteX2" fmla="*/ 1506850 w 1506850"/>
              <a:gd name="connsiteY2" fmla="*/ 111125 h 222250"/>
              <a:gd name="connsiteX3" fmla="*/ 1467062 w 1506850"/>
              <a:gd name="connsiteY3" fmla="*/ 222250 h 222250"/>
              <a:gd name="connsiteX4" fmla="*/ 0 w 1506850"/>
              <a:gd name="connsiteY4" fmla="*/ 222250 h 222250"/>
              <a:gd name="connsiteX5" fmla="*/ 26818 w 1506850"/>
              <a:gd name="connsiteY5" fmla="*/ 98155 h 222250"/>
              <a:gd name="connsiteX6" fmla="*/ 0 w 1506850"/>
              <a:gd name="connsiteY6" fmla="*/ 0 h 222250"/>
              <a:gd name="connsiteX0" fmla="*/ 0 w 1592394"/>
              <a:gd name="connsiteY0" fmla="*/ 0 h 222250"/>
              <a:gd name="connsiteX1" fmla="*/ 1467062 w 1592394"/>
              <a:gd name="connsiteY1" fmla="*/ 0 h 222250"/>
              <a:gd name="connsiteX2" fmla="*/ 1592394 w 1592394"/>
              <a:gd name="connsiteY2" fmla="*/ 124393 h 222250"/>
              <a:gd name="connsiteX3" fmla="*/ 1467062 w 1592394"/>
              <a:gd name="connsiteY3" fmla="*/ 222250 h 222250"/>
              <a:gd name="connsiteX4" fmla="*/ 0 w 1592394"/>
              <a:gd name="connsiteY4" fmla="*/ 222250 h 222250"/>
              <a:gd name="connsiteX5" fmla="*/ 26818 w 1592394"/>
              <a:gd name="connsiteY5" fmla="*/ 98155 h 222250"/>
              <a:gd name="connsiteX6" fmla="*/ 0 w 1592394"/>
              <a:gd name="connsiteY6" fmla="*/ 0 h 222250"/>
              <a:gd name="connsiteX0" fmla="*/ 0 w 1770114"/>
              <a:gd name="connsiteY0" fmla="*/ 0 h 222250"/>
              <a:gd name="connsiteX1" fmla="*/ 1467062 w 1770114"/>
              <a:gd name="connsiteY1" fmla="*/ 0 h 222250"/>
              <a:gd name="connsiteX2" fmla="*/ 1770114 w 1770114"/>
              <a:gd name="connsiteY2" fmla="*/ 124393 h 222250"/>
              <a:gd name="connsiteX3" fmla="*/ 1467062 w 1770114"/>
              <a:gd name="connsiteY3" fmla="*/ 222250 h 222250"/>
              <a:gd name="connsiteX4" fmla="*/ 0 w 1770114"/>
              <a:gd name="connsiteY4" fmla="*/ 222250 h 222250"/>
              <a:gd name="connsiteX5" fmla="*/ 26818 w 1770114"/>
              <a:gd name="connsiteY5" fmla="*/ 98155 h 222250"/>
              <a:gd name="connsiteX6" fmla="*/ 0 w 1770114"/>
              <a:gd name="connsiteY6"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114" h="222250">
                <a:moveTo>
                  <a:pt x="0" y="0"/>
                </a:moveTo>
                <a:lnTo>
                  <a:pt x="1467062" y="0"/>
                </a:lnTo>
                <a:lnTo>
                  <a:pt x="1770114" y="124393"/>
                </a:lnTo>
                <a:lnTo>
                  <a:pt x="1467062" y="222250"/>
                </a:lnTo>
                <a:lnTo>
                  <a:pt x="0" y="222250"/>
                </a:lnTo>
                <a:lnTo>
                  <a:pt x="26818" y="98155"/>
                </a:lnTo>
                <a:lnTo>
                  <a:pt x="0" y="0"/>
                </a:lnTo>
                <a:close/>
              </a:path>
            </a:pathLst>
          </a:custGeom>
          <a:gradFill flip="none" rotWithShape="1">
            <a:lin ang="10800000" scaled="1"/>
            <a:tileRect/>
          </a:gradFill>
          <a:ln>
            <a:solidFill>
              <a:schemeClr val="tx1"/>
            </a:solid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SA1 6G SID </a:t>
            </a:r>
            <a:r>
              <a:rPr kumimoji="0" lang="fr-FR" sz="1067"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def</a:t>
            </a: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25" name="Chevron 60">
            <a:extLst>
              <a:ext uri="{FF2B5EF4-FFF2-40B4-BE49-F238E27FC236}">
                <a16:creationId xmlns:a16="http://schemas.microsoft.com/office/drawing/2014/main" id="{5985ECF7-20BF-200E-8F19-EA178CFE7DB5}"/>
              </a:ext>
            </a:extLst>
          </p:cNvPr>
          <p:cNvSpPr/>
          <p:nvPr/>
        </p:nvSpPr>
        <p:spPr bwMode="auto">
          <a:xfrm>
            <a:off x="2844800" y="4280747"/>
            <a:ext cx="921173" cy="388339"/>
          </a:xfrm>
          <a:custGeom>
            <a:avLst/>
            <a:gdLst>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111125 w 1578187"/>
              <a:gd name="connsiteY5" fmla="*/ 111125 h 222250"/>
              <a:gd name="connsiteX6" fmla="*/ 0 w 1578187"/>
              <a:gd name="connsiteY6" fmla="*/ 0 h 222250"/>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26818 w 1578187"/>
              <a:gd name="connsiteY5" fmla="*/ 98155 h 222250"/>
              <a:gd name="connsiteX6" fmla="*/ 0 w 1578187"/>
              <a:gd name="connsiteY6" fmla="*/ 0 h 222250"/>
              <a:gd name="connsiteX0" fmla="*/ 0 w 1506850"/>
              <a:gd name="connsiteY0" fmla="*/ 0 h 222250"/>
              <a:gd name="connsiteX1" fmla="*/ 1467062 w 1506850"/>
              <a:gd name="connsiteY1" fmla="*/ 0 h 222250"/>
              <a:gd name="connsiteX2" fmla="*/ 1506850 w 1506850"/>
              <a:gd name="connsiteY2" fmla="*/ 111125 h 222250"/>
              <a:gd name="connsiteX3" fmla="*/ 1467062 w 1506850"/>
              <a:gd name="connsiteY3" fmla="*/ 222250 h 222250"/>
              <a:gd name="connsiteX4" fmla="*/ 0 w 1506850"/>
              <a:gd name="connsiteY4" fmla="*/ 222250 h 222250"/>
              <a:gd name="connsiteX5" fmla="*/ 26818 w 1506850"/>
              <a:gd name="connsiteY5" fmla="*/ 98155 h 222250"/>
              <a:gd name="connsiteX6" fmla="*/ 0 w 1506850"/>
              <a:gd name="connsiteY6" fmla="*/ 0 h 222250"/>
              <a:gd name="connsiteX0" fmla="*/ 0 w 1582192"/>
              <a:gd name="connsiteY0" fmla="*/ 0 h 222250"/>
              <a:gd name="connsiteX1" fmla="*/ 1467062 w 1582192"/>
              <a:gd name="connsiteY1" fmla="*/ 0 h 222250"/>
              <a:gd name="connsiteX2" fmla="*/ 1582192 w 1582192"/>
              <a:gd name="connsiteY2" fmla="*/ 104333 h 222250"/>
              <a:gd name="connsiteX3" fmla="*/ 1467062 w 1582192"/>
              <a:gd name="connsiteY3" fmla="*/ 222250 h 222250"/>
              <a:gd name="connsiteX4" fmla="*/ 0 w 1582192"/>
              <a:gd name="connsiteY4" fmla="*/ 222250 h 222250"/>
              <a:gd name="connsiteX5" fmla="*/ 26818 w 1582192"/>
              <a:gd name="connsiteY5" fmla="*/ 98155 h 222250"/>
              <a:gd name="connsiteX6" fmla="*/ 0 w 1582192"/>
              <a:gd name="connsiteY6" fmla="*/ 0 h 222250"/>
              <a:gd name="connsiteX0" fmla="*/ 0 w 1944424"/>
              <a:gd name="connsiteY0" fmla="*/ 0 h 222250"/>
              <a:gd name="connsiteX1" fmla="*/ 1467062 w 1944424"/>
              <a:gd name="connsiteY1" fmla="*/ 0 h 222250"/>
              <a:gd name="connsiteX2" fmla="*/ 1944424 w 1944424"/>
              <a:gd name="connsiteY2" fmla="*/ 109889 h 222250"/>
              <a:gd name="connsiteX3" fmla="*/ 1467062 w 1944424"/>
              <a:gd name="connsiteY3" fmla="*/ 222250 h 222250"/>
              <a:gd name="connsiteX4" fmla="*/ 0 w 1944424"/>
              <a:gd name="connsiteY4" fmla="*/ 222250 h 222250"/>
              <a:gd name="connsiteX5" fmla="*/ 26818 w 1944424"/>
              <a:gd name="connsiteY5" fmla="*/ 98155 h 222250"/>
              <a:gd name="connsiteX6" fmla="*/ 0 w 1944424"/>
              <a:gd name="connsiteY6"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4424" h="222250">
                <a:moveTo>
                  <a:pt x="0" y="0"/>
                </a:moveTo>
                <a:lnTo>
                  <a:pt x="1467062" y="0"/>
                </a:lnTo>
                <a:lnTo>
                  <a:pt x="1944424" y="109889"/>
                </a:lnTo>
                <a:lnTo>
                  <a:pt x="1467062" y="222250"/>
                </a:lnTo>
                <a:lnTo>
                  <a:pt x="0" y="222250"/>
                </a:lnTo>
                <a:lnTo>
                  <a:pt x="26818" y="98155"/>
                </a:lnTo>
                <a:lnTo>
                  <a:pt x="0" y="0"/>
                </a:lnTo>
                <a:close/>
              </a:path>
            </a:pathLst>
          </a:custGeom>
          <a:ln>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RP IMT-2030 disc.</a:t>
            </a:r>
          </a:p>
        </p:txBody>
      </p:sp>
      <p:sp>
        <p:nvSpPr>
          <p:cNvPr id="9249" name="Chevron 60">
            <a:extLst>
              <a:ext uri="{FF2B5EF4-FFF2-40B4-BE49-F238E27FC236}">
                <a16:creationId xmlns:a16="http://schemas.microsoft.com/office/drawing/2014/main" id="{B36A3B24-2876-59C8-CCA5-6562DEF88E9F}"/>
              </a:ext>
            </a:extLst>
          </p:cNvPr>
          <p:cNvSpPr/>
          <p:nvPr/>
        </p:nvSpPr>
        <p:spPr bwMode="auto">
          <a:xfrm>
            <a:off x="3648570" y="4326115"/>
            <a:ext cx="1697849" cy="324343"/>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RP ITU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Study</a:t>
            </a:r>
            <a:endPar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endParaRPr>
          </a:p>
        </p:txBody>
      </p:sp>
      <p:sp>
        <p:nvSpPr>
          <p:cNvPr id="9250" name="Chevron 60">
            <a:extLst>
              <a:ext uri="{FF2B5EF4-FFF2-40B4-BE49-F238E27FC236}">
                <a16:creationId xmlns:a16="http://schemas.microsoft.com/office/drawing/2014/main" id="{5CA2ED88-17A5-C7DC-9D89-4691B65C00C1}"/>
              </a:ext>
            </a:extLst>
          </p:cNvPr>
          <p:cNvSpPr/>
          <p:nvPr/>
        </p:nvSpPr>
        <p:spPr bwMode="auto">
          <a:xfrm>
            <a:off x="4632962" y="4769629"/>
            <a:ext cx="3991751" cy="292732"/>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RP 6G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Study</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ies</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9251" name="Chevron 60">
            <a:extLst>
              <a:ext uri="{FF2B5EF4-FFF2-40B4-BE49-F238E27FC236}">
                <a16:creationId xmlns:a16="http://schemas.microsoft.com/office/drawing/2014/main" id="{3ACF84FC-3DCF-7BAF-3948-80C3F1974504}"/>
              </a:ext>
            </a:extLst>
          </p:cNvPr>
          <p:cNvSpPr/>
          <p:nvPr/>
        </p:nvSpPr>
        <p:spPr bwMode="auto">
          <a:xfrm>
            <a:off x="6105032" y="5633430"/>
            <a:ext cx="4908413" cy="292732"/>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RAN1 6G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Study</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ies</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9252" name="Chevron 60">
            <a:extLst>
              <a:ext uri="{FF2B5EF4-FFF2-40B4-BE49-F238E27FC236}">
                <a16:creationId xmlns:a16="http://schemas.microsoft.com/office/drawing/2014/main" id="{D2D7662F-972A-BEB4-88DD-8603D72E89DE}"/>
              </a:ext>
            </a:extLst>
          </p:cNvPr>
          <p:cNvSpPr/>
          <p:nvPr/>
        </p:nvSpPr>
        <p:spPr bwMode="auto">
          <a:xfrm>
            <a:off x="5210953" y="5217926"/>
            <a:ext cx="5048391"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SA2 6G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Study</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ies</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9253" name="Chevron 60">
            <a:extLst>
              <a:ext uri="{FF2B5EF4-FFF2-40B4-BE49-F238E27FC236}">
                <a16:creationId xmlns:a16="http://schemas.microsoft.com/office/drawing/2014/main" id="{EDB78B5A-985D-0D72-3F44-7FD392550BB6}"/>
              </a:ext>
            </a:extLst>
          </p:cNvPr>
          <p:cNvSpPr/>
          <p:nvPr/>
        </p:nvSpPr>
        <p:spPr bwMode="auto">
          <a:xfrm>
            <a:off x="7721600" y="6420839"/>
            <a:ext cx="3612445"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Stage 3 6G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Study</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ies</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18" name="Title 1">
            <a:extLst>
              <a:ext uri="{FF2B5EF4-FFF2-40B4-BE49-F238E27FC236}">
                <a16:creationId xmlns:a16="http://schemas.microsoft.com/office/drawing/2014/main" id="{5290C507-3484-6A34-73D1-2C0E61E8F4E2}"/>
              </a:ext>
            </a:extLst>
          </p:cNvPr>
          <p:cNvSpPr txBox="1">
            <a:spLocks/>
          </p:cNvSpPr>
          <p:nvPr/>
        </p:nvSpPr>
        <p:spPr bwMode="auto">
          <a:xfrm>
            <a:off x="1410268" y="3045283"/>
            <a:ext cx="3037645" cy="518248"/>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lIns="121907" tIns="60953" rIns="121907" bIns="60953" anchor="ctr">
            <a:scene3d>
              <a:camera prst="orthographicFront"/>
              <a:lightRig rig="soft" dir="t">
                <a:rot lat="0" lon="0" rev="15600000"/>
              </a:lightRig>
            </a:scene3d>
            <a:sp3d extrusionH="57150" prstMaterial="softEdge">
              <a:bevelT w="25400" h="38100"/>
            </a:sp3d>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0" cap="none" spc="0" normalizeH="0" baseline="0" noProof="0" dirty="0">
                <a:ln>
                  <a:noFill/>
                </a:ln>
                <a:solidFill>
                  <a:prstClr val="black"/>
                </a:solidFill>
                <a:effectLst/>
                <a:uLnTx/>
                <a:uFillTx/>
                <a:latin typeface="Montserrat" panose="00000500000000000000" pitchFamily="50" charset="0"/>
                <a:ea typeface="ＭＳ Ｐゴシック" charset="0"/>
                <a:cs typeface="ＭＳ Ｐゴシック" charset="0"/>
              </a:rPr>
              <a:t>Rel-20 - 5GA part</a:t>
            </a:r>
            <a:endParaRPr kumimoji="0" lang="en-US" sz="2133" b="1" i="0" u="none" strike="noStrike" kern="0" cap="none" spc="0" normalizeH="0" baseline="0" noProof="0" dirty="0">
              <a:ln>
                <a:noFill/>
              </a:ln>
              <a:solidFill>
                <a:prstClr val="black"/>
              </a:solidFill>
              <a:effectLst/>
              <a:uLnTx/>
              <a:uFillTx/>
              <a:latin typeface="Montserrat" panose="00000500000000000000" pitchFamily="50" charset="0"/>
              <a:ea typeface="ＭＳ Ｐゴシック" charset="0"/>
              <a:cs typeface="ＭＳ Ｐゴシック" charset="0"/>
            </a:endParaRPr>
          </a:p>
        </p:txBody>
      </p:sp>
      <p:sp>
        <p:nvSpPr>
          <p:cNvPr id="9255" name="Title 1">
            <a:extLst>
              <a:ext uri="{FF2B5EF4-FFF2-40B4-BE49-F238E27FC236}">
                <a16:creationId xmlns:a16="http://schemas.microsoft.com/office/drawing/2014/main" id="{2AC0A55B-9075-2801-E70D-1CD4078A7F2A}"/>
              </a:ext>
            </a:extLst>
          </p:cNvPr>
          <p:cNvSpPr txBox="1">
            <a:spLocks/>
          </p:cNvSpPr>
          <p:nvPr/>
        </p:nvSpPr>
        <p:spPr bwMode="auto">
          <a:xfrm>
            <a:off x="1410269" y="6122467"/>
            <a:ext cx="2812988" cy="518248"/>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lIns="121907" tIns="60953" rIns="121907" bIns="60953" anchor="ctr">
            <a:scene3d>
              <a:camera prst="orthographicFront"/>
              <a:lightRig rig="soft" dir="t">
                <a:rot lat="0" lon="0" rev="15600000"/>
              </a:lightRig>
            </a:scene3d>
            <a:sp3d extrusionH="57150" prstMaterial="softEdge">
              <a:bevelT w="25400" h="38100"/>
            </a:sp3d>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0" cap="none" spc="0" normalizeH="0" baseline="0" noProof="0" dirty="0">
                <a:ln>
                  <a:noFill/>
                </a:ln>
                <a:solidFill>
                  <a:prstClr val="black"/>
                </a:solidFill>
                <a:effectLst/>
                <a:uLnTx/>
                <a:uFillTx/>
                <a:latin typeface="Montserrat" panose="00000500000000000000" pitchFamily="50" charset="0"/>
                <a:ea typeface="ＭＳ Ｐゴシック" charset="0"/>
                <a:cs typeface="ＭＳ Ｐゴシック" charset="0"/>
              </a:rPr>
              <a:t>Rel-20 - 6G part</a:t>
            </a:r>
            <a:endParaRPr kumimoji="0" lang="en-US" sz="2133" b="1" i="0" u="none" strike="noStrike" kern="0" cap="none" spc="0" normalizeH="0" baseline="0" noProof="0" dirty="0">
              <a:ln>
                <a:noFill/>
              </a:ln>
              <a:solidFill>
                <a:prstClr val="black"/>
              </a:solidFill>
              <a:effectLst/>
              <a:uLnTx/>
              <a:uFillTx/>
              <a:latin typeface="Montserrat" panose="00000500000000000000" pitchFamily="50" charset="0"/>
              <a:ea typeface="ＭＳ Ｐゴシック" charset="0"/>
              <a:cs typeface="ＭＳ Ｐゴシック" charset="0"/>
            </a:endParaRPr>
          </a:p>
        </p:txBody>
      </p:sp>
      <p:cxnSp>
        <p:nvCxnSpPr>
          <p:cNvPr id="9258" name="Straight Connector 9257">
            <a:extLst>
              <a:ext uri="{FF2B5EF4-FFF2-40B4-BE49-F238E27FC236}">
                <a16:creationId xmlns:a16="http://schemas.microsoft.com/office/drawing/2014/main" id="{B3D2C5F5-C828-910F-2389-D3361E4D9E0A}"/>
              </a:ext>
            </a:extLst>
          </p:cNvPr>
          <p:cNvCxnSpPr>
            <a:cxnSpLocks/>
          </p:cNvCxnSpPr>
          <p:nvPr/>
        </p:nvCxnSpPr>
        <p:spPr bwMode="auto">
          <a:xfrm>
            <a:off x="3737611" y="748757"/>
            <a:ext cx="3112477"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sp>
        <p:nvSpPr>
          <p:cNvPr id="9259" name="TextBox 9258">
            <a:extLst>
              <a:ext uri="{FF2B5EF4-FFF2-40B4-BE49-F238E27FC236}">
                <a16:creationId xmlns:a16="http://schemas.microsoft.com/office/drawing/2014/main" id="{F81E3299-24A4-DF10-CECA-31D007D89477}"/>
              </a:ext>
            </a:extLst>
          </p:cNvPr>
          <p:cNvSpPr txBox="1"/>
          <p:nvPr/>
        </p:nvSpPr>
        <p:spPr>
          <a:xfrm>
            <a:off x="4934373" y="585775"/>
            <a:ext cx="731290"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2025</a:t>
            </a:r>
          </a:p>
        </p:txBody>
      </p:sp>
      <p:cxnSp>
        <p:nvCxnSpPr>
          <p:cNvPr id="9260" name="Straight Connector 9259">
            <a:extLst>
              <a:ext uri="{FF2B5EF4-FFF2-40B4-BE49-F238E27FC236}">
                <a16:creationId xmlns:a16="http://schemas.microsoft.com/office/drawing/2014/main" id="{0C7B2277-0162-5EBE-D8FF-C790B09D2D58}"/>
              </a:ext>
            </a:extLst>
          </p:cNvPr>
          <p:cNvCxnSpPr>
            <a:cxnSpLocks/>
          </p:cNvCxnSpPr>
          <p:nvPr/>
        </p:nvCxnSpPr>
        <p:spPr bwMode="auto">
          <a:xfrm>
            <a:off x="6939135" y="753280"/>
            <a:ext cx="3112477"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sp>
        <p:nvSpPr>
          <p:cNvPr id="9261" name="TextBox 9260">
            <a:extLst>
              <a:ext uri="{FF2B5EF4-FFF2-40B4-BE49-F238E27FC236}">
                <a16:creationId xmlns:a16="http://schemas.microsoft.com/office/drawing/2014/main" id="{4FC19360-BDB4-2F9F-BCF6-7F93FDEE6550}"/>
              </a:ext>
            </a:extLst>
          </p:cNvPr>
          <p:cNvSpPr txBox="1"/>
          <p:nvPr/>
        </p:nvSpPr>
        <p:spPr>
          <a:xfrm>
            <a:off x="8135898" y="590298"/>
            <a:ext cx="740908"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2026</a:t>
            </a:r>
          </a:p>
        </p:txBody>
      </p:sp>
      <p:cxnSp>
        <p:nvCxnSpPr>
          <p:cNvPr id="9262" name="Straight Connector 9261">
            <a:extLst>
              <a:ext uri="{FF2B5EF4-FFF2-40B4-BE49-F238E27FC236}">
                <a16:creationId xmlns:a16="http://schemas.microsoft.com/office/drawing/2014/main" id="{5BA0E2EC-7BB4-F154-F288-F7C6185809BE}"/>
              </a:ext>
            </a:extLst>
          </p:cNvPr>
          <p:cNvCxnSpPr>
            <a:cxnSpLocks/>
          </p:cNvCxnSpPr>
          <p:nvPr/>
        </p:nvCxnSpPr>
        <p:spPr bwMode="auto">
          <a:xfrm>
            <a:off x="10131627" y="739739"/>
            <a:ext cx="1988124" cy="0"/>
          </a:xfrm>
          <a:prstGeom prst="line">
            <a:avLst/>
          </a:prstGeom>
          <a:ln>
            <a:solidFill>
              <a:schemeClr val="accent4">
                <a:lumMod val="40000"/>
                <a:lumOff val="60000"/>
              </a:schemeClr>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sp>
        <p:nvSpPr>
          <p:cNvPr id="9263" name="TextBox 9262">
            <a:extLst>
              <a:ext uri="{FF2B5EF4-FFF2-40B4-BE49-F238E27FC236}">
                <a16:creationId xmlns:a16="http://schemas.microsoft.com/office/drawing/2014/main" id="{4B4B98A0-23F0-642A-193B-29EEB7C93F6F}"/>
              </a:ext>
            </a:extLst>
          </p:cNvPr>
          <p:cNvSpPr txBox="1"/>
          <p:nvPr/>
        </p:nvSpPr>
        <p:spPr>
          <a:xfrm>
            <a:off x="10885865" y="594819"/>
            <a:ext cx="736099" cy="369332"/>
          </a:xfrm>
          <a:prstGeom prst="rect">
            <a:avLst/>
          </a:prstGeom>
          <a:solidFill>
            <a:schemeClr val="accent4">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ontserrat" panose="00000500000000000000" pitchFamily="50" charset="0"/>
                <a:ea typeface="+mn-ea"/>
                <a:cs typeface="+mn-cs"/>
              </a:rPr>
              <a:t>2027</a:t>
            </a:r>
          </a:p>
        </p:txBody>
      </p:sp>
      <p:sp>
        <p:nvSpPr>
          <p:cNvPr id="9265" name="Thought Bubble: Cloud 9264">
            <a:extLst>
              <a:ext uri="{FF2B5EF4-FFF2-40B4-BE49-F238E27FC236}">
                <a16:creationId xmlns:a16="http://schemas.microsoft.com/office/drawing/2014/main" id="{AF2A54D2-8579-81B9-4303-4D6D537198DD}"/>
              </a:ext>
            </a:extLst>
          </p:cNvPr>
          <p:cNvSpPr/>
          <p:nvPr/>
        </p:nvSpPr>
        <p:spPr bwMode="auto">
          <a:xfrm>
            <a:off x="4271717" y="5772642"/>
            <a:ext cx="1597183" cy="585261"/>
          </a:xfrm>
          <a:prstGeom prst="cloudCallout">
            <a:avLst>
              <a:gd name="adj1" fmla="val -1577"/>
              <a:gd name="adj2" fmla="val 30526"/>
            </a:avLst>
          </a:prstGeom>
          <a:solidFill>
            <a:srgbClr val="C9C9C9"/>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endParaRPr>
          </a:p>
        </p:txBody>
      </p:sp>
      <p:sp>
        <p:nvSpPr>
          <p:cNvPr id="21" name="Chevron 60">
            <a:extLst>
              <a:ext uri="{FF2B5EF4-FFF2-40B4-BE49-F238E27FC236}">
                <a16:creationId xmlns:a16="http://schemas.microsoft.com/office/drawing/2014/main" id="{32B622FC-0D4E-F8E6-3A5E-D4F5FF2BBFCD}"/>
              </a:ext>
            </a:extLst>
          </p:cNvPr>
          <p:cNvSpPr/>
          <p:nvPr/>
        </p:nvSpPr>
        <p:spPr bwMode="auto">
          <a:xfrm>
            <a:off x="3829191" y="5201788"/>
            <a:ext cx="1562383" cy="375597"/>
          </a:xfrm>
          <a:custGeom>
            <a:avLst/>
            <a:gdLst>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111125 w 1578187"/>
              <a:gd name="connsiteY5" fmla="*/ 111125 h 222250"/>
              <a:gd name="connsiteX6" fmla="*/ 0 w 1578187"/>
              <a:gd name="connsiteY6" fmla="*/ 0 h 222250"/>
              <a:gd name="connsiteX0" fmla="*/ 0 w 1578187"/>
              <a:gd name="connsiteY0" fmla="*/ 0 h 222250"/>
              <a:gd name="connsiteX1" fmla="*/ 1467062 w 1578187"/>
              <a:gd name="connsiteY1" fmla="*/ 0 h 222250"/>
              <a:gd name="connsiteX2" fmla="*/ 1578187 w 1578187"/>
              <a:gd name="connsiteY2" fmla="*/ 111125 h 222250"/>
              <a:gd name="connsiteX3" fmla="*/ 1467062 w 1578187"/>
              <a:gd name="connsiteY3" fmla="*/ 222250 h 222250"/>
              <a:gd name="connsiteX4" fmla="*/ 0 w 1578187"/>
              <a:gd name="connsiteY4" fmla="*/ 222250 h 222250"/>
              <a:gd name="connsiteX5" fmla="*/ 26818 w 1578187"/>
              <a:gd name="connsiteY5" fmla="*/ 98155 h 222250"/>
              <a:gd name="connsiteX6" fmla="*/ 0 w 1578187"/>
              <a:gd name="connsiteY6" fmla="*/ 0 h 222250"/>
              <a:gd name="connsiteX0" fmla="*/ 0 w 1506850"/>
              <a:gd name="connsiteY0" fmla="*/ 0 h 222250"/>
              <a:gd name="connsiteX1" fmla="*/ 1467062 w 1506850"/>
              <a:gd name="connsiteY1" fmla="*/ 0 h 222250"/>
              <a:gd name="connsiteX2" fmla="*/ 1506850 w 1506850"/>
              <a:gd name="connsiteY2" fmla="*/ 111125 h 222250"/>
              <a:gd name="connsiteX3" fmla="*/ 1467062 w 1506850"/>
              <a:gd name="connsiteY3" fmla="*/ 222250 h 222250"/>
              <a:gd name="connsiteX4" fmla="*/ 0 w 1506850"/>
              <a:gd name="connsiteY4" fmla="*/ 222250 h 222250"/>
              <a:gd name="connsiteX5" fmla="*/ 26818 w 1506850"/>
              <a:gd name="connsiteY5" fmla="*/ 98155 h 222250"/>
              <a:gd name="connsiteX6" fmla="*/ 0 w 1506850"/>
              <a:gd name="connsiteY6" fmla="*/ 0 h 222250"/>
              <a:gd name="connsiteX0" fmla="*/ 0 w 1609167"/>
              <a:gd name="connsiteY0" fmla="*/ 0 h 222250"/>
              <a:gd name="connsiteX1" fmla="*/ 1467062 w 1609167"/>
              <a:gd name="connsiteY1" fmla="*/ 0 h 222250"/>
              <a:gd name="connsiteX2" fmla="*/ 1609167 w 1609167"/>
              <a:gd name="connsiteY2" fmla="*/ 118533 h 222250"/>
              <a:gd name="connsiteX3" fmla="*/ 1467062 w 1609167"/>
              <a:gd name="connsiteY3" fmla="*/ 222250 h 222250"/>
              <a:gd name="connsiteX4" fmla="*/ 0 w 1609167"/>
              <a:gd name="connsiteY4" fmla="*/ 222250 h 222250"/>
              <a:gd name="connsiteX5" fmla="*/ 26818 w 1609167"/>
              <a:gd name="connsiteY5" fmla="*/ 98155 h 222250"/>
              <a:gd name="connsiteX6" fmla="*/ 0 w 1609167"/>
              <a:gd name="connsiteY6"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9167" h="222250">
                <a:moveTo>
                  <a:pt x="0" y="0"/>
                </a:moveTo>
                <a:lnTo>
                  <a:pt x="1467062" y="0"/>
                </a:lnTo>
                <a:lnTo>
                  <a:pt x="1609167" y="118533"/>
                </a:lnTo>
                <a:lnTo>
                  <a:pt x="1467062" y="222250"/>
                </a:lnTo>
                <a:lnTo>
                  <a:pt x="0" y="222250"/>
                </a:lnTo>
                <a:lnTo>
                  <a:pt x="26818" y="98155"/>
                </a:lnTo>
                <a:lnTo>
                  <a:pt x="0" y="0"/>
                </a:lnTo>
                <a:close/>
              </a:path>
            </a:pathLst>
          </a:custGeom>
          <a:gradFill flip="none" rotWithShape="1">
            <a:lin ang="10800000" scaled="1"/>
            <a:tileRect/>
          </a:gradFill>
          <a:ln>
            <a:solidFill>
              <a:schemeClr val="tx1"/>
            </a:solid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SA2 &amp; RAN </a:t>
            </a:r>
            <a:r>
              <a:rPr kumimoji="0" lang="fr-FR" sz="1067"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WGs</a:t>
            </a: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6G SID </a:t>
            </a:r>
            <a:r>
              <a:rPr kumimoji="0" lang="fr-FR" sz="1067"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def</a:t>
            </a: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9276" name="TextBox 9275">
            <a:extLst>
              <a:ext uri="{FF2B5EF4-FFF2-40B4-BE49-F238E27FC236}">
                <a16:creationId xmlns:a16="http://schemas.microsoft.com/office/drawing/2014/main" id="{9E629B9B-1D33-4DD0-424D-CB4E78B9D692}"/>
              </a:ext>
            </a:extLst>
          </p:cNvPr>
          <p:cNvSpPr txBox="1"/>
          <p:nvPr/>
        </p:nvSpPr>
        <p:spPr>
          <a:xfrm>
            <a:off x="4253652" y="5818966"/>
            <a:ext cx="1598507" cy="46166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SA3/4/5/6 SID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def</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and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compl</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TBD</a:t>
            </a:r>
          </a:p>
        </p:txBody>
      </p:sp>
      <p:sp>
        <p:nvSpPr>
          <p:cNvPr id="17483" name="Chevron 58">
            <a:extLst>
              <a:ext uri="{FF2B5EF4-FFF2-40B4-BE49-F238E27FC236}">
                <a16:creationId xmlns:a16="http://schemas.microsoft.com/office/drawing/2014/main" id="{26C68756-CB67-71B5-669C-291289081C71}"/>
              </a:ext>
            </a:extLst>
          </p:cNvPr>
          <p:cNvSpPr/>
          <p:nvPr/>
        </p:nvSpPr>
        <p:spPr bwMode="auto">
          <a:xfrm>
            <a:off x="10701868" y="3440854"/>
            <a:ext cx="1137920" cy="325121"/>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933"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5GA ASN.1 &amp; Open APIs </a:t>
            </a:r>
          </a:p>
        </p:txBody>
      </p:sp>
      <p:sp>
        <p:nvSpPr>
          <p:cNvPr id="9277" name="Chevron 60">
            <a:extLst>
              <a:ext uri="{FF2B5EF4-FFF2-40B4-BE49-F238E27FC236}">
                <a16:creationId xmlns:a16="http://schemas.microsoft.com/office/drawing/2014/main" id="{68C7BE15-DE8E-30D2-86AF-788B32BA535D}"/>
              </a:ext>
            </a:extLst>
          </p:cNvPr>
          <p:cNvSpPr/>
          <p:nvPr/>
        </p:nvSpPr>
        <p:spPr bwMode="auto">
          <a:xfrm>
            <a:off x="6972018" y="6045333"/>
            <a:ext cx="4858743" cy="292732"/>
          </a:xfrm>
          <a:prstGeom prst="chevron">
            <a:avLst/>
          </a:prstGeom>
          <a:gradFill>
            <a:gsLst>
              <a:gs pos="12000">
                <a:schemeClr val="accent3">
                  <a:lumMod val="40000"/>
                  <a:lumOff val="60000"/>
                </a:schemeClr>
              </a:gs>
              <a:gs pos="60000">
                <a:srgbClr val="92D050"/>
              </a:gs>
              <a:gs pos="83000">
                <a:srgbClr val="92D050"/>
              </a:gs>
              <a:gs pos="100000">
                <a:srgbClr val="92D050"/>
              </a:gs>
            </a:gsLst>
            <a:lin ang="3600000" scaled="0"/>
          </a:gradFill>
          <a:ln w="9525" cap="flat" cmpd="sng" algn="ctr">
            <a:noFill/>
            <a:prstDash val="solid"/>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RAN2/3/4 6G </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Study</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r>
              <a:rPr kumimoji="0" lang="fr-FR" sz="1200"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ies</a:t>
            </a: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a:t>
            </a:r>
          </a:p>
        </p:txBody>
      </p:sp>
      <p:sp>
        <p:nvSpPr>
          <p:cNvPr id="7" name="Thought Bubble: Cloud 6">
            <a:extLst>
              <a:ext uri="{FF2B5EF4-FFF2-40B4-BE49-F238E27FC236}">
                <a16:creationId xmlns:a16="http://schemas.microsoft.com/office/drawing/2014/main" id="{424EF5C1-A38A-7FD8-E531-F96907E8D9A9}"/>
              </a:ext>
            </a:extLst>
          </p:cNvPr>
          <p:cNvSpPr/>
          <p:nvPr/>
        </p:nvSpPr>
        <p:spPr bwMode="auto">
          <a:xfrm>
            <a:off x="4172373" y="1914599"/>
            <a:ext cx="1204331" cy="334151"/>
          </a:xfrm>
          <a:prstGeom prst="cloudCallout">
            <a:avLst>
              <a:gd name="adj1" fmla="val -1577"/>
              <a:gd name="adj2" fmla="val 30526"/>
            </a:avLst>
          </a:prstGeom>
          <a:solidFill>
            <a:srgbClr val="C9C9C9"/>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endParaRPr>
          </a:p>
        </p:txBody>
      </p:sp>
      <p:sp>
        <p:nvSpPr>
          <p:cNvPr id="11" name="TextBox 10">
            <a:extLst>
              <a:ext uri="{FF2B5EF4-FFF2-40B4-BE49-F238E27FC236}">
                <a16:creationId xmlns:a16="http://schemas.microsoft.com/office/drawing/2014/main" id="{FE24CF68-8B37-DF46-AA49-F300DC5F28F4}"/>
              </a:ext>
            </a:extLst>
          </p:cNvPr>
          <p:cNvSpPr txBox="1"/>
          <p:nvPr/>
        </p:nvSpPr>
        <p:spPr>
          <a:xfrm>
            <a:off x="4027877" y="1903981"/>
            <a:ext cx="1413367" cy="25654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St.2 SID </a:t>
            </a:r>
            <a:r>
              <a:rPr kumimoji="0" lang="fr-FR" sz="1067"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def</a:t>
            </a: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TBD</a:t>
            </a:r>
          </a:p>
        </p:txBody>
      </p:sp>
      <p:sp>
        <p:nvSpPr>
          <p:cNvPr id="29" name="Thought Bubble: Cloud 28">
            <a:extLst>
              <a:ext uri="{FF2B5EF4-FFF2-40B4-BE49-F238E27FC236}">
                <a16:creationId xmlns:a16="http://schemas.microsoft.com/office/drawing/2014/main" id="{84BA872D-4877-CA1D-CFE0-1E1600F55F6C}"/>
              </a:ext>
            </a:extLst>
          </p:cNvPr>
          <p:cNvSpPr/>
          <p:nvPr/>
        </p:nvSpPr>
        <p:spPr bwMode="auto">
          <a:xfrm>
            <a:off x="7084907" y="3427306"/>
            <a:ext cx="1204331" cy="334151"/>
          </a:xfrm>
          <a:prstGeom prst="cloudCallout">
            <a:avLst>
              <a:gd name="adj1" fmla="val -1577"/>
              <a:gd name="adj2" fmla="val 30526"/>
            </a:avLst>
          </a:prstGeom>
          <a:solidFill>
            <a:srgbClr val="C9C9C9"/>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endParaRPr>
          </a:p>
        </p:txBody>
      </p:sp>
      <p:sp>
        <p:nvSpPr>
          <p:cNvPr id="31" name="TextBox 30">
            <a:extLst>
              <a:ext uri="{FF2B5EF4-FFF2-40B4-BE49-F238E27FC236}">
                <a16:creationId xmlns:a16="http://schemas.microsoft.com/office/drawing/2014/main" id="{94C8F3AC-BBE8-BF02-3EB6-F73417D8036D}"/>
              </a:ext>
            </a:extLst>
          </p:cNvPr>
          <p:cNvSpPr txBox="1"/>
          <p:nvPr/>
        </p:nvSpPr>
        <p:spPr>
          <a:xfrm>
            <a:off x="6940410" y="3416688"/>
            <a:ext cx="1413367" cy="25654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St.3 SID </a:t>
            </a:r>
            <a:r>
              <a:rPr kumimoji="0" lang="fr-FR" sz="1067" b="0" i="0" u="none" strike="noStrike" kern="1200" cap="none" spc="0" normalizeH="0" baseline="0" noProof="0" dirty="0" err="1">
                <a:ln>
                  <a:noFill/>
                </a:ln>
                <a:solidFill>
                  <a:prstClr val="black"/>
                </a:solidFill>
                <a:effectLst/>
                <a:uLnTx/>
                <a:uFillTx/>
                <a:latin typeface="Montserrat" panose="00000500000000000000" pitchFamily="50" charset="0"/>
                <a:ea typeface="ＭＳ Ｐゴシック" charset="-128"/>
                <a:cs typeface="Arial" pitchFamily="34" charset="0"/>
              </a:rPr>
              <a:t>def</a:t>
            </a: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 TBD</a:t>
            </a:r>
          </a:p>
        </p:txBody>
      </p:sp>
      <p:sp>
        <p:nvSpPr>
          <p:cNvPr id="17473" name="Title 1">
            <a:extLst>
              <a:ext uri="{FF2B5EF4-FFF2-40B4-BE49-F238E27FC236}">
                <a16:creationId xmlns:a16="http://schemas.microsoft.com/office/drawing/2014/main" id="{C3AF14EE-D00F-FF88-D0EF-DCB82A375C54}"/>
              </a:ext>
            </a:extLst>
          </p:cNvPr>
          <p:cNvSpPr txBox="1">
            <a:spLocks/>
          </p:cNvSpPr>
          <p:nvPr/>
        </p:nvSpPr>
        <p:spPr bwMode="auto">
          <a:xfrm>
            <a:off x="1140795" y="0"/>
            <a:ext cx="9522691" cy="518248"/>
          </a:xfrm>
          <a:prstGeom prst="rect">
            <a:avLst/>
          </a:prstGeom>
          <a:noFill/>
          <a:ln>
            <a:noFill/>
          </a:ln>
        </p:spPr>
        <p:txBody>
          <a:bodyPr lIns="121907" tIns="60953" rIns="121907" bIns="60953" anchor="ctr">
            <a:scene3d>
              <a:camera prst="orthographicFront"/>
              <a:lightRig rig="soft" dir="t">
                <a:rot lat="0" lon="0" rev="15600000"/>
              </a:lightRig>
            </a:scene3d>
            <a:sp3d extrusionH="57150" prstMaterial="softEdge">
              <a:bevelT w="25400" h="38100"/>
            </a:sp3d>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200" b="0" i="0" u="none" strike="noStrike" kern="0" cap="none" spc="0" normalizeH="0" baseline="0" noProof="0" dirty="0">
                <a:ln>
                  <a:noFill/>
                </a:ln>
                <a:solidFill>
                  <a:prstClr val="black"/>
                </a:solidFill>
                <a:effectLst/>
                <a:uLnTx/>
                <a:uFillTx/>
                <a:latin typeface="Montserrat" panose="00000500000000000000" pitchFamily="50" charset="0"/>
                <a:ea typeface="ＭＳ Ｐゴシック" charset="0"/>
                <a:cs typeface="ＭＳ Ｐゴシック" charset="0"/>
              </a:rPr>
              <a:t>Release 20 timeline</a:t>
            </a:r>
            <a:endParaRPr kumimoji="0" lang="en-US" sz="2667" b="0" i="0" u="none" strike="noStrike" kern="0" cap="none" spc="0" normalizeH="0" baseline="0" noProof="0" dirty="0">
              <a:ln>
                <a:noFill/>
              </a:ln>
              <a:solidFill>
                <a:prstClr val="black"/>
              </a:solidFill>
              <a:effectLst/>
              <a:uLnTx/>
              <a:uFillTx/>
              <a:latin typeface="Montserrat" panose="00000500000000000000" pitchFamily="50" charset="0"/>
              <a:ea typeface="ＭＳ Ｐゴシック" charset="0"/>
              <a:cs typeface="ＭＳ Ｐゴシック" charset="0"/>
            </a:endParaRPr>
          </a:p>
        </p:txBody>
      </p:sp>
      <p:sp>
        <p:nvSpPr>
          <p:cNvPr id="3" name="Chevron 60">
            <a:extLst>
              <a:ext uri="{FF2B5EF4-FFF2-40B4-BE49-F238E27FC236}">
                <a16:creationId xmlns:a16="http://schemas.microsoft.com/office/drawing/2014/main" id="{BFC11874-F820-8555-F3DD-56E344F97992}"/>
              </a:ext>
            </a:extLst>
          </p:cNvPr>
          <p:cNvSpPr/>
          <p:nvPr/>
        </p:nvSpPr>
        <p:spPr bwMode="auto">
          <a:xfrm>
            <a:off x="10165740" y="5199908"/>
            <a:ext cx="734273" cy="296333"/>
          </a:xfrm>
          <a:prstGeom prst="chevron">
            <a:avLst/>
          </a:prstGeom>
          <a:gradFill>
            <a:gsLst>
              <a:gs pos="1770">
                <a:schemeClr val="bg1"/>
              </a:gs>
              <a:gs pos="22000">
                <a:schemeClr val="accent5">
                  <a:lumMod val="60000"/>
                  <a:lumOff val="40000"/>
                </a:schemeClr>
              </a:gs>
              <a:gs pos="100000">
                <a:schemeClr val="accent5">
                  <a:lumMod val="75000"/>
                </a:schemeClr>
              </a:gs>
            </a:gsLst>
            <a:lin ang="1800000" scaled="0"/>
          </a:gradFill>
          <a:ln w="9525" cap="flat" cmpd="sng" algn="ctr">
            <a:solidFill>
              <a:schemeClr val="tx1"/>
            </a:solidFill>
            <a:prstDash val="dash"/>
            <a:round/>
            <a:headEnd type="none" w="med" len="med"/>
            <a:tailEnd type="none" w="med" len="med"/>
          </a:ln>
          <a:effectLst/>
        </p:spPr>
        <p:txBody>
          <a:bodyPr lIns="0" rIns="0"/>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or </a:t>
            </a:r>
          </a:p>
        </p:txBody>
      </p:sp>
      <p:sp>
        <p:nvSpPr>
          <p:cNvPr id="10" name="Thought Bubble: Cloud 9">
            <a:extLst>
              <a:ext uri="{FF2B5EF4-FFF2-40B4-BE49-F238E27FC236}">
                <a16:creationId xmlns:a16="http://schemas.microsoft.com/office/drawing/2014/main" id="{42539E43-96F0-9559-F463-14054C88F1A1}"/>
              </a:ext>
            </a:extLst>
          </p:cNvPr>
          <p:cNvSpPr/>
          <p:nvPr/>
        </p:nvSpPr>
        <p:spPr bwMode="auto">
          <a:xfrm>
            <a:off x="10709145" y="6414650"/>
            <a:ext cx="1204331" cy="334151"/>
          </a:xfrm>
          <a:prstGeom prst="cloudCallout">
            <a:avLst>
              <a:gd name="adj1" fmla="val -1577"/>
              <a:gd name="adj2" fmla="val 30526"/>
            </a:avLst>
          </a:prstGeom>
          <a:solidFill>
            <a:srgbClr val="88C5D5"/>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endParaRPr>
          </a:p>
        </p:txBody>
      </p:sp>
      <p:sp>
        <p:nvSpPr>
          <p:cNvPr id="24" name="TextBox 23">
            <a:extLst>
              <a:ext uri="{FF2B5EF4-FFF2-40B4-BE49-F238E27FC236}">
                <a16:creationId xmlns:a16="http://schemas.microsoft.com/office/drawing/2014/main" id="{D1A40ADE-56D9-03FA-B64E-D3B3C09433EC}"/>
              </a:ext>
            </a:extLst>
          </p:cNvPr>
          <p:cNvSpPr txBox="1"/>
          <p:nvPr/>
        </p:nvSpPr>
        <p:spPr>
          <a:xfrm>
            <a:off x="10591945" y="6449525"/>
            <a:ext cx="1413367" cy="25654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67" b="0" i="0" u="none" strike="noStrike" kern="1200" cap="none" spc="0" normalizeH="0" baseline="0" noProof="0" dirty="0">
                <a:ln>
                  <a:noFill/>
                </a:ln>
                <a:solidFill>
                  <a:prstClr val="black"/>
                </a:solidFill>
                <a:effectLst/>
                <a:uLnTx/>
                <a:uFillTx/>
                <a:latin typeface="Montserrat" panose="00000500000000000000" pitchFamily="50" charset="0"/>
                <a:ea typeface="ＭＳ Ｐゴシック" charset="-128"/>
                <a:cs typeface="Arial" pitchFamily="34" charset="0"/>
              </a:rPr>
              <a:t>TBD</a:t>
            </a:r>
          </a:p>
        </p:txBody>
      </p:sp>
    </p:spTree>
    <p:extLst>
      <p:ext uri="{BB962C8B-B14F-4D97-AF65-F5344CB8AC3E}">
        <p14:creationId xmlns:p14="http://schemas.microsoft.com/office/powerpoint/2010/main" val="330427231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4">
            <a:extLst>
              <a:ext uri="{FF2B5EF4-FFF2-40B4-BE49-F238E27FC236}">
                <a16:creationId xmlns:a16="http://schemas.microsoft.com/office/drawing/2014/main" id="{D046AD5A-C5DE-5A5F-4E0F-317CF2B94D62}"/>
              </a:ext>
            </a:extLst>
          </p:cNvPr>
          <p:cNvSpPr>
            <a:spLocks noChangeAspect="1"/>
          </p:cNvSpPr>
          <p:nvPr/>
        </p:nvSpPr>
        <p:spPr>
          <a:xfrm>
            <a:off x="3308981" y="2427244"/>
            <a:ext cx="8349457" cy="1251187"/>
          </a:xfrm>
          <a:custGeom>
            <a:avLst/>
            <a:gdLst>
              <a:gd name="connsiteX0" fmla="*/ 654073 w 5484314"/>
              <a:gd name="connsiteY0" fmla="*/ -209 h 1333881"/>
              <a:gd name="connsiteX1" fmla="*/ 5393141 w 5484314"/>
              <a:gd name="connsiteY1" fmla="*/ -209 h 1333881"/>
              <a:gd name="connsiteX2" fmla="*/ 5484134 w 5484314"/>
              <a:gd name="connsiteY2" fmla="*/ 90726 h 1333881"/>
              <a:gd name="connsiteX3" fmla="*/ 5474866 w 5484314"/>
              <a:gd name="connsiteY3" fmla="*/ 130760 h 1333881"/>
              <a:gd name="connsiteX4" fmla="*/ 4911462 w 5484314"/>
              <a:gd name="connsiteY4" fmla="*/ 1282713 h 1333881"/>
              <a:gd name="connsiteX5" fmla="*/ 4829738 w 5484314"/>
              <a:gd name="connsiteY5" fmla="*/ 1333672 h 1333881"/>
              <a:gd name="connsiteX6" fmla="*/ 90764 w 5484314"/>
              <a:gd name="connsiteY6" fmla="*/ 1333672 h 1333881"/>
              <a:gd name="connsiteX7" fmla="*/ -181 w 5484314"/>
              <a:gd name="connsiteY7" fmla="*/ 1242689 h 1333881"/>
              <a:gd name="connsiteX8" fmla="*/ 9040 w 5484314"/>
              <a:gd name="connsiteY8" fmla="*/ 1202799 h 1333881"/>
              <a:gd name="connsiteX9" fmla="*/ 572348 w 5484314"/>
              <a:gd name="connsiteY9" fmla="*/ 50845 h 1333881"/>
              <a:gd name="connsiteX10" fmla="*/ 654073 w 5484314"/>
              <a:gd name="connsiteY10" fmla="*/ -209 h 13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84314" h="1333881">
                <a:moveTo>
                  <a:pt x="654073" y="-209"/>
                </a:moveTo>
                <a:lnTo>
                  <a:pt x="5393141" y="-209"/>
                </a:lnTo>
                <a:cubicBezTo>
                  <a:pt x="5443377" y="-228"/>
                  <a:pt x="5484115" y="40492"/>
                  <a:pt x="5484134" y="90726"/>
                </a:cubicBezTo>
                <a:cubicBezTo>
                  <a:pt x="5484143" y="104604"/>
                  <a:pt x="5480971" y="118301"/>
                  <a:pt x="5474866" y="130760"/>
                </a:cubicBezTo>
                <a:lnTo>
                  <a:pt x="4911462" y="1282713"/>
                </a:lnTo>
                <a:cubicBezTo>
                  <a:pt x="4896184" y="1313908"/>
                  <a:pt x="4864475" y="1333682"/>
                  <a:pt x="4829738" y="1333672"/>
                </a:cubicBezTo>
                <a:lnTo>
                  <a:pt x="90764" y="1333672"/>
                </a:lnTo>
                <a:cubicBezTo>
                  <a:pt x="40529" y="1333663"/>
                  <a:pt x="-190" y="1292934"/>
                  <a:pt x="-181" y="1242689"/>
                </a:cubicBezTo>
                <a:cubicBezTo>
                  <a:pt x="-181" y="1228869"/>
                  <a:pt x="2972" y="1215219"/>
                  <a:pt x="9040" y="1202799"/>
                </a:cubicBezTo>
                <a:lnTo>
                  <a:pt x="572348" y="50845"/>
                </a:lnTo>
                <a:cubicBezTo>
                  <a:pt x="587617" y="19622"/>
                  <a:pt x="619326" y="-180"/>
                  <a:pt x="654073" y="-209"/>
                </a:cubicBezTo>
                <a:close/>
              </a:path>
            </a:pathLst>
          </a:custGeom>
          <a:gradFill>
            <a:gsLst>
              <a:gs pos="100000">
                <a:schemeClr val="accent4">
                  <a:lumMod val="40000"/>
                  <a:lumOff val="60000"/>
                  <a:alpha val="50000"/>
                </a:schemeClr>
              </a:gs>
              <a:gs pos="37000">
                <a:schemeClr val="accent4">
                  <a:alpha val="50000"/>
                </a:schemeClr>
              </a:gs>
            </a:gsLst>
            <a:lin ang="8100000" scaled="1"/>
          </a:gradFill>
          <a:ln>
            <a:noFill/>
          </a:ln>
          <a:effectLst>
            <a:outerShdw blurRad="533400" dist="203200" dir="7440000" sx="96000" sy="96000" algn="t" rotWithShape="0">
              <a:schemeClr val="tx2">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grpSp>
        <p:nvGrpSpPr>
          <p:cNvPr id="33" name="Group 32">
            <a:extLst>
              <a:ext uri="{FF2B5EF4-FFF2-40B4-BE49-F238E27FC236}">
                <a16:creationId xmlns:a16="http://schemas.microsoft.com/office/drawing/2014/main" id="{AD2FFF48-5D17-765F-5838-42B93D3FE976}"/>
              </a:ext>
            </a:extLst>
          </p:cNvPr>
          <p:cNvGrpSpPr/>
          <p:nvPr/>
        </p:nvGrpSpPr>
        <p:grpSpPr>
          <a:xfrm>
            <a:off x="6831159" y="4834414"/>
            <a:ext cx="4333937" cy="248653"/>
            <a:chOff x="9024938" y="3626896"/>
            <a:chExt cx="2808730" cy="248653"/>
          </a:xfrm>
        </p:grpSpPr>
        <p:cxnSp>
          <p:nvCxnSpPr>
            <p:cNvPr id="71" name="Straight Arrow Connector 70">
              <a:extLst>
                <a:ext uri="{FF2B5EF4-FFF2-40B4-BE49-F238E27FC236}">
                  <a16:creationId xmlns:a16="http://schemas.microsoft.com/office/drawing/2014/main" id="{F9DC1381-E9B8-7C80-A572-A1BBA0173802}"/>
                </a:ext>
              </a:extLst>
            </p:cNvPr>
            <p:cNvCxnSpPr>
              <a:cxnSpLocks/>
            </p:cNvCxnSpPr>
            <p:nvPr/>
          </p:nvCxnSpPr>
          <p:spPr>
            <a:xfrm>
              <a:off x="9024938" y="3626896"/>
              <a:ext cx="2808730" cy="0"/>
            </a:xfrm>
            <a:prstGeom prst="straightConnector1">
              <a:avLst/>
            </a:prstGeom>
            <a:ln w="12700" cap="rnd">
              <a:solidFill>
                <a:schemeClr val="accent1"/>
              </a:solidFill>
              <a:round/>
              <a:headEnd type="none" w="med" len="sm"/>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B1F549D6-381F-352B-4C5E-9F3929BE95E9}"/>
                </a:ext>
              </a:extLst>
            </p:cNvPr>
            <p:cNvSpPr txBox="1"/>
            <p:nvPr/>
          </p:nvSpPr>
          <p:spPr>
            <a:xfrm>
              <a:off x="9183177" y="3698256"/>
              <a:ext cx="2262804" cy="177293"/>
            </a:xfrm>
            <a:prstGeom prst="rect">
              <a:avLst/>
            </a:prstGeom>
          </p:spPr>
          <p:txBody>
            <a:bodyPr wrap="square" lIns="0" tIns="0" rIns="0" bIns="0" rtlCol="0">
              <a:sp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2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Continued 5G evolution in the 6G era</a:t>
              </a:r>
            </a:p>
          </p:txBody>
        </p:sp>
      </p:grpSp>
      <p:grpSp>
        <p:nvGrpSpPr>
          <p:cNvPr id="4" name="Group 3">
            <a:extLst>
              <a:ext uri="{FF2B5EF4-FFF2-40B4-BE49-F238E27FC236}">
                <a16:creationId xmlns:a16="http://schemas.microsoft.com/office/drawing/2014/main" id="{68F06310-09C2-C96B-3B3B-01DDEE95BC5C}"/>
              </a:ext>
            </a:extLst>
          </p:cNvPr>
          <p:cNvGrpSpPr/>
          <p:nvPr/>
        </p:nvGrpSpPr>
        <p:grpSpPr>
          <a:xfrm>
            <a:off x="-692978" y="4127170"/>
            <a:ext cx="7976427" cy="1251187"/>
            <a:chOff x="3572912" y="2996066"/>
            <a:chExt cx="7271238" cy="1251187"/>
          </a:xfrm>
        </p:grpSpPr>
        <p:grpSp>
          <p:nvGrpSpPr>
            <p:cNvPr id="73" name="Group 72">
              <a:extLst>
                <a:ext uri="{FF2B5EF4-FFF2-40B4-BE49-F238E27FC236}">
                  <a16:creationId xmlns:a16="http://schemas.microsoft.com/office/drawing/2014/main" id="{37BA41A6-14DA-7C2A-225D-927DAFE056C0}"/>
                </a:ext>
              </a:extLst>
            </p:cNvPr>
            <p:cNvGrpSpPr/>
            <p:nvPr/>
          </p:nvGrpSpPr>
          <p:grpSpPr>
            <a:xfrm>
              <a:off x="3572912" y="2996066"/>
              <a:ext cx="7271238" cy="1251187"/>
              <a:chOff x="3572912" y="2996066"/>
              <a:chExt cx="7271238" cy="1251187"/>
            </a:xfrm>
          </p:grpSpPr>
          <p:sp>
            <p:nvSpPr>
              <p:cNvPr id="74" name="Graphic 4">
                <a:extLst>
                  <a:ext uri="{FF2B5EF4-FFF2-40B4-BE49-F238E27FC236}">
                    <a16:creationId xmlns:a16="http://schemas.microsoft.com/office/drawing/2014/main" id="{409B3B83-5378-CF5C-5BEA-7137A0F7CD59}"/>
                  </a:ext>
                </a:extLst>
              </p:cNvPr>
              <p:cNvSpPr>
                <a:spLocks noChangeAspect="1"/>
              </p:cNvSpPr>
              <p:nvPr/>
            </p:nvSpPr>
            <p:spPr>
              <a:xfrm>
                <a:off x="3572912" y="2996066"/>
                <a:ext cx="7271238" cy="1251187"/>
              </a:xfrm>
              <a:custGeom>
                <a:avLst/>
                <a:gdLst>
                  <a:gd name="connsiteX0" fmla="*/ 654073 w 5484314"/>
                  <a:gd name="connsiteY0" fmla="*/ -209 h 1333881"/>
                  <a:gd name="connsiteX1" fmla="*/ 5393141 w 5484314"/>
                  <a:gd name="connsiteY1" fmla="*/ -209 h 1333881"/>
                  <a:gd name="connsiteX2" fmla="*/ 5484134 w 5484314"/>
                  <a:gd name="connsiteY2" fmla="*/ 90726 h 1333881"/>
                  <a:gd name="connsiteX3" fmla="*/ 5474866 w 5484314"/>
                  <a:gd name="connsiteY3" fmla="*/ 130760 h 1333881"/>
                  <a:gd name="connsiteX4" fmla="*/ 4911462 w 5484314"/>
                  <a:gd name="connsiteY4" fmla="*/ 1282713 h 1333881"/>
                  <a:gd name="connsiteX5" fmla="*/ 4829738 w 5484314"/>
                  <a:gd name="connsiteY5" fmla="*/ 1333672 h 1333881"/>
                  <a:gd name="connsiteX6" fmla="*/ 90764 w 5484314"/>
                  <a:gd name="connsiteY6" fmla="*/ 1333672 h 1333881"/>
                  <a:gd name="connsiteX7" fmla="*/ -181 w 5484314"/>
                  <a:gd name="connsiteY7" fmla="*/ 1242689 h 1333881"/>
                  <a:gd name="connsiteX8" fmla="*/ 9040 w 5484314"/>
                  <a:gd name="connsiteY8" fmla="*/ 1202799 h 1333881"/>
                  <a:gd name="connsiteX9" fmla="*/ 572348 w 5484314"/>
                  <a:gd name="connsiteY9" fmla="*/ 50845 h 1333881"/>
                  <a:gd name="connsiteX10" fmla="*/ 654073 w 5484314"/>
                  <a:gd name="connsiteY10" fmla="*/ -209 h 13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84314" h="1333881">
                    <a:moveTo>
                      <a:pt x="654073" y="-209"/>
                    </a:moveTo>
                    <a:lnTo>
                      <a:pt x="5393141" y="-209"/>
                    </a:lnTo>
                    <a:cubicBezTo>
                      <a:pt x="5443377" y="-228"/>
                      <a:pt x="5484115" y="40492"/>
                      <a:pt x="5484134" y="90726"/>
                    </a:cubicBezTo>
                    <a:cubicBezTo>
                      <a:pt x="5484143" y="104604"/>
                      <a:pt x="5480971" y="118301"/>
                      <a:pt x="5474866" y="130760"/>
                    </a:cubicBezTo>
                    <a:lnTo>
                      <a:pt x="4911462" y="1282713"/>
                    </a:lnTo>
                    <a:cubicBezTo>
                      <a:pt x="4896184" y="1313908"/>
                      <a:pt x="4864475" y="1333682"/>
                      <a:pt x="4829738" y="1333672"/>
                    </a:cubicBezTo>
                    <a:lnTo>
                      <a:pt x="90764" y="1333672"/>
                    </a:lnTo>
                    <a:cubicBezTo>
                      <a:pt x="40529" y="1333663"/>
                      <a:pt x="-190" y="1292934"/>
                      <a:pt x="-181" y="1242689"/>
                    </a:cubicBezTo>
                    <a:cubicBezTo>
                      <a:pt x="-181" y="1228869"/>
                      <a:pt x="2972" y="1215219"/>
                      <a:pt x="9040" y="1202799"/>
                    </a:cubicBezTo>
                    <a:lnTo>
                      <a:pt x="572348" y="50845"/>
                    </a:lnTo>
                    <a:cubicBezTo>
                      <a:pt x="587617" y="19622"/>
                      <a:pt x="619326" y="-180"/>
                      <a:pt x="654073" y="-209"/>
                    </a:cubicBezTo>
                    <a:close/>
                  </a:path>
                </a:pathLst>
              </a:custGeom>
              <a:gradFill>
                <a:gsLst>
                  <a:gs pos="100000">
                    <a:schemeClr val="accent5">
                      <a:lumMod val="75000"/>
                      <a:alpha val="50000"/>
                    </a:schemeClr>
                  </a:gs>
                  <a:gs pos="37000">
                    <a:schemeClr val="accent5">
                      <a:alpha val="50000"/>
                    </a:schemeClr>
                  </a:gs>
                </a:gsLst>
                <a:lin ang="8100000" scaled="1"/>
              </a:gradFill>
              <a:ln>
                <a:noFill/>
              </a:ln>
              <a:effectLst>
                <a:outerShdw blurRad="533400" dist="203200" dir="7440000" sx="96000" sy="96000" algn="t" rotWithShape="0">
                  <a:schemeClr val="tx2">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75" name="TextBox 74">
                <a:extLst>
                  <a:ext uri="{FF2B5EF4-FFF2-40B4-BE49-F238E27FC236}">
                    <a16:creationId xmlns:a16="http://schemas.microsoft.com/office/drawing/2014/main" id="{FEC22A86-DC74-8904-7947-AB0D28C0C4AE}"/>
                  </a:ext>
                </a:extLst>
              </p:cNvPr>
              <p:cNvSpPr txBox="1"/>
              <p:nvPr/>
            </p:nvSpPr>
            <p:spPr>
              <a:xfrm>
                <a:off x="8895406" y="3530081"/>
                <a:ext cx="1325248" cy="67710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rPr>
                  <a:t>5G Advanced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2</a:t>
                </a:r>
                <a:r>
                  <a:rPr kumimoji="0" lang="en-US" sz="1050" b="0" i="0" u="none" strike="noStrike" kern="1200" cap="none" spc="0" normalizeH="0" baseline="30000" noProof="0">
                    <a:ln>
                      <a:noFill/>
                    </a:ln>
                    <a:solidFill>
                      <a:srgbClr val="F7F8FA"/>
                    </a:solidFill>
                    <a:effectLst/>
                    <a:uLnTx/>
                    <a:uFillTx/>
                    <a:latin typeface="Microsoft Sans Serif"/>
                    <a:ea typeface="+mn-ea"/>
                    <a:cs typeface="Microsoft Sans Serif" panose="020B0604020202020204" pitchFamily="34" charset="0"/>
                  </a:rPr>
                  <a:t>nd</a:t>
                </a:r>
                <a:r>
                  <a:rPr kumimoji="0" lang="en-US" sz="105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wave of 5G </a:t>
                </a:r>
                <a:br>
                  <a:rPr kumimoji="0" lang="en-US" sz="105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br>
                <a:r>
                  <a:rPr kumimoji="0" lang="en-US" sz="105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innovations</a:t>
                </a:r>
                <a:endParaRPr kumimoji="0" lang="en-US" sz="1050" b="0" i="0" u="none" strike="noStrike" kern="1200" cap="none" spc="0" normalizeH="0" baseline="0" noProof="0">
                  <a:ln>
                    <a:noFill/>
                  </a:ln>
                  <a:solidFill>
                    <a:srgbClr val="F7F8FA"/>
                  </a:solidFill>
                  <a:effectLst/>
                  <a:uLnTx/>
                  <a:uFillTx/>
                  <a:latin typeface="Microsoft Sans Serif"/>
                  <a:ea typeface="+mn-ea"/>
                  <a:cs typeface="+mn-cs"/>
                </a:endParaRPr>
              </a:p>
            </p:txBody>
          </p:sp>
        </p:grpSp>
        <p:grpSp>
          <p:nvGrpSpPr>
            <p:cNvPr id="120" name="Group 119">
              <a:extLst>
                <a:ext uri="{FF2B5EF4-FFF2-40B4-BE49-F238E27FC236}">
                  <a16:creationId xmlns:a16="http://schemas.microsoft.com/office/drawing/2014/main" id="{94AB3D77-E200-29AA-580B-B4FCB76C1C64}"/>
                </a:ext>
              </a:extLst>
            </p:cNvPr>
            <p:cNvGrpSpPr/>
            <p:nvPr/>
          </p:nvGrpSpPr>
          <p:grpSpPr>
            <a:xfrm>
              <a:off x="3849562" y="3929148"/>
              <a:ext cx="2900747" cy="229264"/>
              <a:chOff x="3849562" y="3929148"/>
              <a:chExt cx="2900747" cy="229264"/>
            </a:xfrm>
          </p:grpSpPr>
          <p:sp>
            <p:nvSpPr>
              <p:cNvPr id="122" name="Rectangle: Rounded Corners 29">
                <a:extLst>
                  <a:ext uri="{FF2B5EF4-FFF2-40B4-BE49-F238E27FC236}">
                    <a16:creationId xmlns:a16="http://schemas.microsoft.com/office/drawing/2014/main" id="{1980F5A9-E3F1-8C12-07D9-0B9BB48C35CC}"/>
                  </a:ext>
                </a:extLst>
              </p:cNvPr>
              <p:cNvSpPr/>
              <p:nvPr/>
            </p:nvSpPr>
            <p:spPr>
              <a:xfrm>
                <a:off x="3849562" y="3929148"/>
                <a:ext cx="2900747" cy="229264"/>
              </a:xfrm>
              <a:prstGeom prst="roundRect">
                <a:avLst>
                  <a:gd name="adj" fmla="val 50000"/>
                </a:avLst>
              </a:prstGeom>
              <a:solidFill>
                <a:schemeClr val="accent2">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endParaRPr>
              </a:p>
            </p:txBody>
          </p:sp>
          <p:sp>
            <p:nvSpPr>
              <p:cNvPr id="123" name="Rectangle 122">
                <a:extLst>
                  <a:ext uri="{FF2B5EF4-FFF2-40B4-BE49-F238E27FC236}">
                    <a16:creationId xmlns:a16="http://schemas.microsoft.com/office/drawing/2014/main" id="{A8049BC2-CFAE-EB36-9B43-4AF5D1FA4E3F}"/>
                  </a:ext>
                </a:extLst>
              </p:cNvPr>
              <p:cNvSpPr/>
              <p:nvPr/>
            </p:nvSpPr>
            <p:spPr>
              <a:xfrm>
                <a:off x="4648389" y="3950289"/>
                <a:ext cx="627166" cy="161583"/>
              </a:xfrm>
              <a:prstGeom prst="rect">
                <a:avLst/>
              </a:prstGeom>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7F8FA"/>
                    </a:solidFill>
                    <a:effectLst/>
                    <a:uLnTx/>
                    <a:uFillTx/>
                    <a:latin typeface="Microsoft Sans Serif"/>
                    <a:ea typeface="+mn-ea"/>
                    <a:cs typeface="+mn-cs"/>
                  </a:rPr>
                  <a:t>Rel-18</a:t>
                </a:r>
              </a:p>
            </p:txBody>
          </p:sp>
          <p:sp>
            <p:nvSpPr>
              <p:cNvPr id="124" name="Isosceles Triangle 31">
                <a:extLst>
                  <a:ext uri="{FF2B5EF4-FFF2-40B4-BE49-F238E27FC236}">
                    <a16:creationId xmlns:a16="http://schemas.microsoft.com/office/drawing/2014/main" id="{84D980A9-260A-B840-8BBC-1228A872AB9A}"/>
                  </a:ext>
                </a:extLst>
              </p:cNvPr>
              <p:cNvSpPr/>
              <p:nvPr/>
            </p:nvSpPr>
            <p:spPr>
              <a:xfrm rot="5400000">
                <a:off x="6585728" y="4018985"/>
                <a:ext cx="113439" cy="3614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grpSp>
        <p:grpSp>
          <p:nvGrpSpPr>
            <p:cNvPr id="125" name="Group 124">
              <a:extLst>
                <a:ext uri="{FF2B5EF4-FFF2-40B4-BE49-F238E27FC236}">
                  <a16:creationId xmlns:a16="http://schemas.microsoft.com/office/drawing/2014/main" id="{3D671019-1F9D-2851-DEBA-6434A0072F13}"/>
                </a:ext>
              </a:extLst>
            </p:cNvPr>
            <p:cNvGrpSpPr/>
            <p:nvPr/>
          </p:nvGrpSpPr>
          <p:grpSpPr>
            <a:xfrm>
              <a:off x="6147580" y="3517018"/>
              <a:ext cx="2500959" cy="229264"/>
              <a:chOff x="6151154" y="3517018"/>
              <a:chExt cx="2500959" cy="229264"/>
            </a:xfrm>
          </p:grpSpPr>
          <p:sp>
            <p:nvSpPr>
              <p:cNvPr id="126" name="Rectangle: Rounded Corners 21">
                <a:extLst>
                  <a:ext uri="{FF2B5EF4-FFF2-40B4-BE49-F238E27FC236}">
                    <a16:creationId xmlns:a16="http://schemas.microsoft.com/office/drawing/2014/main" id="{D6BBB272-9625-99E5-0EF1-7F31B054A702}"/>
                  </a:ext>
                </a:extLst>
              </p:cNvPr>
              <p:cNvSpPr/>
              <p:nvPr/>
            </p:nvSpPr>
            <p:spPr>
              <a:xfrm>
                <a:off x="6151154" y="3517018"/>
                <a:ext cx="2500959" cy="229264"/>
              </a:xfrm>
              <a:prstGeom prst="roundRect">
                <a:avLst>
                  <a:gd name="adj" fmla="val 50000"/>
                </a:avLst>
              </a:prstGeom>
              <a:solidFill>
                <a:schemeClr val="accent2"/>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endParaRPr>
              </a:p>
            </p:txBody>
          </p:sp>
          <p:sp>
            <p:nvSpPr>
              <p:cNvPr id="127" name="Rectangle 126">
                <a:extLst>
                  <a:ext uri="{FF2B5EF4-FFF2-40B4-BE49-F238E27FC236}">
                    <a16:creationId xmlns:a16="http://schemas.microsoft.com/office/drawing/2014/main" id="{283FD108-03F7-0A1E-EB84-3F0D2C696E48}"/>
                  </a:ext>
                </a:extLst>
              </p:cNvPr>
              <p:cNvSpPr/>
              <p:nvPr/>
            </p:nvSpPr>
            <p:spPr>
              <a:xfrm>
                <a:off x="6392112" y="3547245"/>
                <a:ext cx="663866" cy="137511"/>
              </a:xfrm>
              <a:prstGeom prst="rect">
                <a:avLst/>
              </a:prstGeom>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7F8FA"/>
                    </a:solidFill>
                    <a:effectLst/>
                    <a:uLnTx/>
                    <a:uFillTx/>
                    <a:latin typeface="Microsoft Sans Serif"/>
                    <a:ea typeface="+mn-ea"/>
                    <a:cs typeface="+mn-cs"/>
                  </a:rPr>
                  <a:t>Rel-19</a:t>
                </a:r>
                <a:endParaRPr kumimoji="0" lang="en-US" sz="1000" b="0" i="0" u="none" strike="noStrike" kern="1200" cap="none" spc="0" normalizeH="0" baseline="30000" noProof="0">
                  <a:ln>
                    <a:noFill/>
                  </a:ln>
                  <a:solidFill>
                    <a:srgbClr val="F7F8FA"/>
                  </a:solidFill>
                  <a:effectLst/>
                  <a:uLnTx/>
                  <a:uFillTx/>
                  <a:latin typeface="Microsoft Sans Serif"/>
                  <a:ea typeface="+mn-ea"/>
                  <a:cs typeface="+mn-cs"/>
                </a:endParaRPr>
              </a:p>
            </p:txBody>
          </p:sp>
          <p:sp>
            <p:nvSpPr>
              <p:cNvPr id="1024" name="Isosceles Triangle 90">
                <a:extLst>
                  <a:ext uri="{FF2B5EF4-FFF2-40B4-BE49-F238E27FC236}">
                    <a16:creationId xmlns:a16="http://schemas.microsoft.com/office/drawing/2014/main" id="{BD8EEFBC-5694-6480-A050-A990C94655DA}"/>
                  </a:ext>
                </a:extLst>
              </p:cNvPr>
              <p:cNvSpPr/>
              <p:nvPr/>
            </p:nvSpPr>
            <p:spPr>
              <a:xfrm rot="5400000">
                <a:off x="8499065" y="3604277"/>
                <a:ext cx="113439" cy="3614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grpSp>
        <p:grpSp>
          <p:nvGrpSpPr>
            <p:cNvPr id="1025" name="Group 1024">
              <a:extLst>
                <a:ext uri="{FF2B5EF4-FFF2-40B4-BE49-F238E27FC236}">
                  <a16:creationId xmlns:a16="http://schemas.microsoft.com/office/drawing/2014/main" id="{54E92CDD-C081-A792-7D9C-58FA802283DC}"/>
                </a:ext>
              </a:extLst>
            </p:cNvPr>
            <p:cNvGrpSpPr/>
            <p:nvPr/>
          </p:nvGrpSpPr>
          <p:grpSpPr>
            <a:xfrm>
              <a:off x="8054046" y="3104152"/>
              <a:ext cx="2470181" cy="229264"/>
              <a:chOff x="7777116" y="3104152"/>
              <a:chExt cx="2754401" cy="229264"/>
            </a:xfrm>
          </p:grpSpPr>
          <p:sp>
            <p:nvSpPr>
              <p:cNvPr id="1027" name="Rectangle: Rounded Corners 25">
                <a:extLst>
                  <a:ext uri="{FF2B5EF4-FFF2-40B4-BE49-F238E27FC236}">
                    <a16:creationId xmlns:a16="http://schemas.microsoft.com/office/drawing/2014/main" id="{A69C9A00-C463-16AD-6EB2-36E552318543}"/>
                  </a:ext>
                </a:extLst>
              </p:cNvPr>
              <p:cNvSpPr/>
              <p:nvPr/>
            </p:nvSpPr>
            <p:spPr>
              <a:xfrm>
                <a:off x="7777116" y="3104152"/>
                <a:ext cx="2754401" cy="229264"/>
              </a:xfrm>
              <a:prstGeom prst="roundRect">
                <a:avLst>
                  <a:gd name="adj" fmla="val 50000"/>
                </a:avLst>
              </a:prstGeom>
              <a:solidFill>
                <a:schemeClr val="accent1"/>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endParaRPr>
              </a:p>
            </p:txBody>
          </p:sp>
          <p:sp>
            <p:nvSpPr>
              <p:cNvPr id="1028" name="Rectangle 1027">
                <a:extLst>
                  <a:ext uri="{FF2B5EF4-FFF2-40B4-BE49-F238E27FC236}">
                    <a16:creationId xmlns:a16="http://schemas.microsoft.com/office/drawing/2014/main" id="{B484C0F2-C03A-3554-12B0-DF827DE3E5F8}"/>
                  </a:ext>
                </a:extLst>
              </p:cNvPr>
              <p:cNvSpPr/>
              <p:nvPr/>
            </p:nvSpPr>
            <p:spPr>
              <a:xfrm>
                <a:off x="7981219" y="3134535"/>
                <a:ext cx="1206473" cy="137511"/>
              </a:xfrm>
              <a:prstGeom prst="rect">
                <a:avLst/>
              </a:prstGeom>
            </p:spPr>
            <p:txBody>
              <a:bodyPr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7F8FA"/>
                    </a:solidFill>
                    <a:effectLst/>
                    <a:uLnTx/>
                    <a:uFillTx/>
                    <a:latin typeface="Microsoft Sans Serif"/>
                    <a:ea typeface="+mn-ea"/>
                    <a:cs typeface="+mn-cs"/>
                  </a:rPr>
                  <a:t>Rel-20</a:t>
                </a:r>
              </a:p>
            </p:txBody>
          </p:sp>
          <p:sp>
            <p:nvSpPr>
              <p:cNvPr id="1029" name="Isosceles Triangle 91">
                <a:extLst>
                  <a:ext uri="{FF2B5EF4-FFF2-40B4-BE49-F238E27FC236}">
                    <a16:creationId xmlns:a16="http://schemas.microsoft.com/office/drawing/2014/main" id="{0838076A-8DB2-E3D9-8562-5FED74C84886}"/>
                  </a:ext>
                </a:extLst>
              </p:cNvPr>
              <p:cNvSpPr/>
              <p:nvPr/>
            </p:nvSpPr>
            <p:spPr>
              <a:xfrm rot="5400000">
                <a:off x="10336124" y="3198679"/>
                <a:ext cx="113439" cy="3614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grpSp>
      </p:grpSp>
      <p:grpSp>
        <p:nvGrpSpPr>
          <p:cNvPr id="1030" name="Group 1029">
            <a:extLst>
              <a:ext uri="{FF2B5EF4-FFF2-40B4-BE49-F238E27FC236}">
                <a16:creationId xmlns:a16="http://schemas.microsoft.com/office/drawing/2014/main" id="{30377D6F-1E9C-BB85-C7BB-D04FF3D8129A}"/>
              </a:ext>
            </a:extLst>
          </p:cNvPr>
          <p:cNvGrpSpPr/>
          <p:nvPr/>
        </p:nvGrpSpPr>
        <p:grpSpPr>
          <a:xfrm>
            <a:off x="8692703" y="2521797"/>
            <a:ext cx="2728062" cy="246846"/>
            <a:chOff x="8142651" y="1503827"/>
            <a:chExt cx="2728062" cy="246846"/>
          </a:xfrm>
        </p:grpSpPr>
        <p:sp>
          <p:nvSpPr>
            <p:cNvPr id="1031" name="Rectangle: Rounded Corners 100">
              <a:extLst>
                <a:ext uri="{FF2B5EF4-FFF2-40B4-BE49-F238E27FC236}">
                  <a16:creationId xmlns:a16="http://schemas.microsoft.com/office/drawing/2014/main" id="{71305858-AB16-C99A-2E79-38FF887F994E}"/>
                </a:ext>
              </a:extLst>
            </p:cNvPr>
            <p:cNvSpPr/>
            <p:nvPr/>
          </p:nvSpPr>
          <p:spPr>
            <a:xfrm>
              <a:off x="8142651" y="1515816"/>
              <a:ext cx="2728062" cy="234857"/>
            </a:xfrm>
            <a:prstGeom prst="roundRect">
              <a:avLst>
                <a:gd name="adj" fmla="val 50000"/>
              </a:avLst>
            </a:prstGeom>
            <a:solidFill>
              <a:schemeClr val="accent3">
                <a:lumMod val="75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96000"/>
                </a:lnSpc>
                <a:spcBef>
                  <a:spcPts val="0"/>
                </a:spcBef>
                <a:spcAft>
                  <a:spcPts val="0"/>
                </a:spcAft>
                <a:buClrTx/>
                <a:buSzTx/>
                <a:buFontTx/>
                <a:buNone/>
                <a:tabLst/>
                <a:defRPr/>
              </a:pPr>
              <a:endParaRPr kumimoji="0" lang="en-US" sz="1799"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sym typeface="Lato Regular"/>
              </a:endParaRPr>
            </a:p>
          </p:txBody>
        </p:sp>
        <p:sp>
          <p:nvSpPr>
            <p:cNvPr id="1032" name="Isosceles Triangle 109">
              <a:extLst>
                <a:ext uri="{FF2B5EF4-FFF2-40B4-BE49-F238E27FC236}">
                  <a16:creationId xmlns:a16="http://schemas.microsoft.com/office/drawing/2014/main" id="{F6F05F93-A50E-E495-2835-EFA46B1DAD92}"/>
                </a:ext>
              </a:extLst>
            </p:cNvPr>
            <p:cNvSpPr/>
            <p:nvPr/>
          </p:nvSpPr>
          <p:spPr>
            <a:xfrm rot="5400000">
              <a:off x="10643441" y="1618481"/>
              <a:ext cx="113439" cy="3614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21" name="Rectangle 20">
              <a:extLst>
                <a:ext uri="{FF2B5EF4-FFF2-40B4-BE49-F238E27FC236}">
                  <a16:creationId xmlns:a16="http://schemas.microsoft.com/office/drawing/2014/main" id="{CAB83BA9-7851-B795-3DB8-A21386F09F0B}"/>
                </a:ext>
              </a:extLst>
            </p:cNvPr>
            <p:cNvSpPr/>
            <p:nvPr/>
          </p:nvSpPr>
          <p:spPr>
            <a:xfrm>
              <a:off x="8587958" y="1503827"/>
              <a:ext cx="1197907" cy="240066"/>
            </a:xfrm>
            <a:prstGeom prst="rect">
              <a:avLst/>
            </a:prstGeom>
          </p:spPr>
          <p:txBody>
            <a:bodyPr wrap="square">
              <a:spAutoFit/>
            </a:bodyPr>
            <a:lstStyle/>
            <a:p>
              <a:pPr marL="0" marR="0" lvl="2" indent="0" algn="l"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F7F8FA"/>
                  </a:solidFill>
                  <a:effectLst/>
                  <a:uLnTx/>
                  <a:uFillTx/>
                  <a:latin typeface="Microsoft Sans Serif"/>
                  <a:ea typeface="+mn-ea"/>
                  <a:cs typeface="Lato Regular"/>
                  <a:sym typeface="Lato Regular"/>
                </a:rPr>
                <a:t>Rel-22+</a:t>
              </a:r>
            </a:p>
          </p:txBody>
        </p:sp>
      </p:grpSp>
      <p:sp>
        <p:nvSpPr>
          <p:cNvPr id="1038" name="Rectangle 1037">
            <a:extLst>
              <a:ext uri="{FF2B5EF4-FFF2-40B4-BE49-F238E27FC236}">
                <a16:creationId xmlns:a16="http://schemas.microsoft.com/office/drawing/2014/main" id="{3B9C0DA8-7988-290B-F8A8-55683BD02252}"/>
              </a:ext>
            </a:extLst>
          </p:cNvPr>
          <p:cNvSpPr/>
          <p:nvPr/>
        </p:nvSpPr>
        <p:spPr>
          <a:xfrm>
            <a:off x="6678988" y="1925387"/>
            <a:ext cx="2273589" cy="247440"/>
          </a:xfrm>
          <a:prstGeom prst="rect">
            <a:avLst/>
          </a:prstGeom>
        </p:spPr>
        <p:txBody>
          <a:bodyPr wrap="square">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39A3B5"/>
              </a:solidFill>
              <a:effectLst/>
              <a:uLnTx/>
              <a:uFillTx/>
              <a:latin typeface="Microsoft Sans Serif"/>
              <a:ea typeface="+mn-ea"/>
              <a:cs typeface="Lato Regular"/>
              <a:sym typeface="Lato Regular"/>
            </a:endParaRPr>
          </a:p>
        </p:txBody>
      </p:sp>
      <p:grpSp>
        <p:nvGrpSpPr>
          <p:cNvPr id="1044" name="Group 1043">
            <a:extLst>
              <a:ext uri="{FF2B5EF4-FFF2-40B4-BE49-F238E27FC236}">
                <a16:creationId xmlns:a16="http://schemas.microsoft.com/office/drawing/2014/main" id="{EAE1A744-11C3-0A64-E9A2-037E10A57479}"/>
              </a:ext>
            </a:extLst>
          </p:cNvPr>
          <p:cNvGrpSpPr>
            <a:grpSpLocks noChangeAspect="1"/>
          </p:cNvGrpSpPr>
          <p:nvPr/>
        </p:nvGrpSpPr>
        <p:grpSpPr>
          <a:xfrm>
            <a:off x="4576346" y="2009410"/>
            <a:ext cx="998943" cy="822960"/>
            <a:chOff x="10439400" y="1993900"/>
            <a:chExt cx="2146061" cy="1767993"/>
          </a:xfrm>
        </p:grpSpPr>
        <p:pic>
          <p:nvPicPr>
            <p:cNvPr id="1045" name="Picture 1044">
              <a:extLst>
                <a:ext uri="{FF2B5EF4-FFF2-40B4-BE49-F238E27FC236}">
                  <a16:creationId xmlns:a16="http://schemas.microsoft.com/office/drawing/2014/main" id="{880FAD13-1713-3D69-F8EA-919AEFCA220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439400" y="1993900"/>
              <a:ext cx="1767993" cy="1767993"/>
            </a:xfrm>
            <a:prstGeom prst="rect">
              <a:avLst/>
            </a:prstGeom>
          </p:spPr>
        </p:pic>
        <p:sp>
          <p:nvSpPr>
            <p:cNvPr id="1046" name="Oval 1045">
              <a:extLst>
                <a:ext uri="{FF2B5EF4-FFF2-40B4-BE49-F238E27FC236}">
                  <a16:creationId xmlns:a16="http://schemas.microsoft.com/office/drawing/2014/main" id="{9F7A4C69-F347-C2C1-A564-D5184E5A3773}"/>
                </a:ext>
              </a:extLst>
            </p:cNvPr>
            <p:cNvSpPr/>
            <p:nvPr/>
          </p:nvSpPr>
          <p:spPr bwMode="gray">
            <a:xfrm>
              <a:off x="10948063" y="2057388"/>
              <a:ext cx="1637398" cy="1637387"/>
            </a:xfrm>
            <a:prstGeom prst="ellipse">
              <a:avLst/>
            </a:prstGeom>
            <a:gradFill>
              <a:gsLst>
                <a:gs pos="0">
                  <a:schemeClr val="bg1"/>
                </a:gs>
                <a:gs pos="100000">
                  <a:srgbClr val="F4F7FA"/>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0" i="0" u="none" strike="noStrike" kern="1200" cap="none" spc="0" normalizeH="0" baseline="0" noProof="0" err="1">
                <a:ln>
                  <a:noFill/>
                </a:ln>
                <a:solidFill>
                  <a:prstClr val="white"/>
                </a:solidFill>
                <a:effectLst/>
                <a:uLnTx/>
                <a:uFillTx/>
                <a:latin typeface="Microsoft Sans Serif"/>
                <a:ea typeface="+mn-ea"/>
                <a:cs typeface="+mn-cs"/>
              </a:endParaRPr>
            </a:p>
          </p:txBody>
        </p:sp>
        <p:pic>
          <p:nvPicPr>
            <p:cNvPr id="1047" name="Picture 1046">
              <a:extLst>
                <a:ext uri="{FF2B5EF4-FFF2-40B4-BE49-F238E27FC236}">
                  <a16:creationId xmlns:a16="http://schemas.microsoft.com/office/drawing/2014/main" id="{FAAF990C-B502-6A5D-EEA4-6F010B0D32B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75795" y="1993900"/>
              <a:ext cx="1767994" cy="1767993"/>
            </a:xfrm>
            <a:prstGeom prst="rect">
              <a:avLst/>
            </a:prstGeom>
          </p:spPr>
        </p:pic>
        <p:sp>
          <p:nvSpPr>
            <p:cNvPr id="1048" name="Oval 1047">
              <a:extLst>
                <a:ext uri="{FF2B5EF4-FFF2-40B4-BE49-F238E27FC236}">
                  <a16:creationId xmlns:a16="http://schemas.microsoft.com/office/drawing/2014/main" id="{45D7565D-BA6B-039E-7563-E69811B058ED}"/>
                </a:ext>
              </a:extLst>
            </p:cNvPr>
            <p:cNvSpPr/>
            <p:nvPr/>
          </p:nvSpPr>
          <p:spPr bwMode="gray">
            <a:xfrm>
              <a:off x="11003836" y="2113165"/>
              <a:ext cx="1525837" cy="1525830"/>
            </a:xfrm>
            <a:prstGeom prst="ellipse">
              <a:avLst/>
            </a:prstGeom>
            <a:solidFill>
              <a:schemeClr val="accent3"/>
            </a:solidFill>
            <a:ln>
              <a:noFill/>
            </a:ln>
            <a:effectLst>
              <a:outerShdw blurRad="317500" dist="317500" dir="10800000" sx="85000" sy="85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a:ln>
                  <a:noFill/>
                </a:ln>
                <a:solidFill>
                  <a:srgbClr val="4A5A74"/>
                </a:solidFill>
                <a:effectLst>
                  <a:innerShdw blurRad="63500" dist="50800" dir="13500000">
                    <a:srgbClr val="314FD5">
                      <a:lumMod val="50000"/>
                      <a:alpha val="15000"/>
                    </a:srgbClr>
                  </a:innerShdw>
                </a:effectLst>
                <a:uLnTx/>
                <a:uFillTx/>
                <a:latin typeface="Microsoft Sans Serif"/>
                <a:ea typeface="+mn-ea"/>
                <a:cs typeface="+mn-cs"/>
              </a:endParaRPr>
            </a:p>
          </p:txBody>
        </p:sp>
        <p:grpSp>
          <p:nvGrpSpPr>
            <p:cNvPr id="1049" name="Group 1048">
              <a:extLst>
                <a:ext uri="{FF2B5EF4-FFF2-40B4-BE49-F238E27FC236}">
                  <a16:creationId xmlns:a16="http://schemas.microsoft.com/office/drawing/2014/main" id="{D869EF0D-1271-9A2E-7AD7-F6B4D5414C1D}"/>
                </a:ext>
              </a:extLst>
            </p:cNvPr>
            <p:cNvGrpSpPr/>
            <p:nvPr/>
          </p:nvGrpSpPr>
          <p:grpSpPr>
            <a:xfrm>
              <a:off x="11336139" y="2630772"/>
              <a:ext cx="897606" cy="499176"/>
              <a:chOff x="8480025" y="550512"/>
              <a:chExt cx="897606" cy="499176"/>
            </a:xfrm>
            <a:solidFill>
              <a:schemeClr val="tx2"/>
            </a:solidFill>
          </p:grpSpPr>
          <p:sp>
            <p:nvSpPr>
              <p:cNvPr id="1050" name="Freeform: Shape 96">
                <a:extLst>
                  <a:ext uri="{FF2B5EF4-FFF2-40B4-BE49-F238E27FC236}">
                    <a16:creationId xmlns:a16="http://schemas.microsoft.com/office/drawing/2014/main" id="{0A8AF25C-D023-F513-17AC-3C26C5C2BB58}"/>
                  </a:ext>
                </a:extLst>
              </p:cNvPr>
              <p:cNvSpPr/>
              <p:nvPr/>
            </p:nvSpPr>
            <p:spPr>
              <a:xfrm>
                <a:off x="8886169" y="550512"/>
                <a:ext cx="491462" cy="499176"/>
              </a:xfrm>
              <a:custGeom>
                <a:avLst/>
                <a:gdLst/>
                <a:ahLst/>
                <a:cxnLst/>
                <a:rect l="l" t="t" r="r" b="b"/>
                <a:pathLst>
                  <a:path w="491462" h="499176">
                    <a:moveTo>
                      <a:pt x="255076" y="0"/>
                    </a:moveTo>
                    <a:cubicBezTo>
                      <a:pt x="309253" y="412"/>
                      <a:pt x="357459" y="13633"/>
                      <a:pt x="399695" y="39663"/>
                    </a:cubicBezTo>
                    <a:cubicBezTo>
                      <a:pt x="441931" y="65693"/>
                      <a:pt x="472120" y="102060"/>
                      <a:pt x="490262" y="148766"/>
                    </a:cubicBezTo>
                    <a:cubicBezTo>
                      <a:pt x="491490" y="151325"/>
                      <a:pt x="491776" y="154098"/>
                      <a:pt x="491120" y="157086"/>
                    </a:cubicBezTo>
                    <a:cubicBezTo>
                      <a:pt x="490463" y="160073"/>
                      <a:pt x="487664" y="162332"/>
                      <a:pt x="482723" y="163861"/>
                    </a:cubicBezTo>
                    <a:lnTo>
                      <a:pt x="414898" y="181015"/>
                    </a:lnTo>
                    <a:cubicBezTo>
                      <a:pt x="409903" y="181816"/>
                      <a:pt x="406362" y="181072"/>
                      <a:pt x="404277" y="178785"/>
                    </a:cubicBezTo>
                    <a:cubicBezTo>
                      <a:pt x="402192" y="176498"/>
                      <a:pt x="400706" y="174039"/>
                      <a:pt x="399820" y="171409"/>
                    </a:cubicBezTo>
                    <a:cubicBezTo>
                      <a:pt x="386457" y="145292"/>
                      <a:pt x="367735" y="124450"/>
                      <a:pt x="343654" y="108883"/>
                    </a:cubicBezTo>
                    <a:cubicBezTo>
                      <a:pt x="319573" y="93316"/>
                      <a:pt x="290047" y="85339"/>
                      <a:pt x="255076" y="84953"/>
                    </a:cubicBezTo>
                    <a:cubicBezTo>
                      <a:pt x="208529" y="86082"/>
                      <a:pt x="170599" y="102179"/>
                      <a:pt x="141288" y="133241"/>
                    </a:cubicBezTo>
                    <a:cubicBezTo>
                      <a:pt x="111976" y="164304"/>
                      <a:pt x="96856" y="203557"/>
                      <a:pt x="95927" y="251001"/>
                    </a:cubicBezTo>
                    <a:cubicBezTo>
                      <a:pt x="96784" y="299236"/>
                      <a:pt x="111876" y="338491"/>
                      <a:pt x="141202" y="368764"/>
                    </a:cubicBezTo>
                    <a:cubicBezTo>
                      <a:pt x="170528" y="399037"/>
                      <a:pt x="208943" y="414647"/>
                      <a:pt x="256448" y="415595"/>
                    </a:cubicBezTo>
                    <a:cubicBezTo>
                      <a:pt x="289718" y="415151"/>
                      <a:pt x="318701" y="406599"/>
                      <a:pt x="343397" y="389939"/>
                    </a:cubicBezTo>
                    <a:cubicBezTo>
                      <a:pt x="368093" y="373278"/>
                      <a:pt x="386443" y="351169"/>
                      <a:pt x="398448" y="323612"/>
                    </a:cubicBezTo>
                    <a:lnTo>
                      <a:pt x="266738" y="323612"/>
                    </a:lnTo>
                    <a:cubicBezTo>
                      <a:pt x="262508" y="323483"/>
                      <a:pt x="258963" y="322027"/>
                      <a:pt x="256105" y="319245"/>
                    </a:cubicBezTo>
                    <a:cubicBezTo>
                      <a:pt x="253247" y="316462"/>
                      <a:pt x="251760" y="313122"/>
                      <a:pt x="251646" y="309226"/>
                    </a:cubicBezTo>
                    <a:lnTo>
                      <a:pt x="251646" y="264026"/>
                    </a:lnTo>
                    <a:cubicBezTo>
                      <a:pt x="251760" y="259827"/>
                      <a:pt x="253247" y="256400"/>
                      <a:pt x="256105" y="253743"/>
                    </a:cubicBezTo>
                    <a:cubicBezTo>
                      <a:pt x="258963" y="251087"/>
                      <a:pt x="262508" y="249717"/>
                      <a:pt x="266738" y="249631"/>
                    </a:cubicBezTo>
                    <a:lnTo>
                      <a:pt x="473132" y="249631"/>
                    </a:lnTo>
                    <a:cubicBezTo>
                      <a:pt x="477356" y="249717"/>
                      <a:pt x="480896" y="251087"/>
                      <a:pt x="483751" y="253743"/>
                    </a:cubicBezTo>
                    <a:cubicBezTo>
                      <a:pt x="486606" y="256400"/>
                      <a:pt x="488090" y="259827"/>
                      <a:pt x="488204" y="264026"/>
                    </a:cubicBezTo>
                    <a:lnTo>
                      <a:pt x="488204" y="474493"/>
                    </a:lnTo>
                    <a:cubicBezTo>
                      <a:pt x="488090" y="478720"/>
                      <a:pt x="486606" y="482263"/>
                      <a:pt x="483751" y="485119"/>
                    </a:cubicBezTo>
                    <a:cubicBezTo>
                      <a:pt x="480896" y="487976"/>
                      <a:pt x="477356" y="489461"/>
                      <a:pt x="473132" y="489575"/>
                    </a:cubicBezTo>
                    <a:lnTo>
                      <a:pt x="419009" y="489575"/>
                    </a:lnTo>
                    <a:cubicBezTo>
                      <a:pt x="414784" y="489461"/>
                      <a:pt x="411244" y="487976"/>
                      <a:pt x="408390" y="485119"/>
                    </a:cubicBezTo>
                    <a:cubicBezTo>
                      <a:pt x="405535" y="482263"/>
                      <a:pt x="404051" y="478720"/>
                      <a:pt x="403937" y="474493"/>
                    </a:cubicBezTo>
                    <a:lnTo>
                      <a:pt x="403937" y="425186"/>
                    </a:lnTo>
                    <a:cubicBezTo>
                      <a:pt x="388701" y="446852"/>
                      <a:pt x="368064" y="464493"/>
                      <a:pt x="342025" y="478110"/>
                    </a:cubicBezTo>
                    <a:cubicBezTo>
                      <a:pt x="315986" y="491726"/>
                      <a:pt x="283344" y="498748"/>
                      <a:pt x="244100" y="499176"/>
                    </a:cubicBezTo>
                    <a:cubicBezTo>
                      <a:pt x="197031" y="498711"/>
                      <a:pt x="155204" y="487609"/>
                      <a:pt x="118619" y="465869"/>
                    </a:cubicBezTo>
                    <a:cubicBezTo>
                      <a:pt x="82034" y="444129"/>
                      <a:pt x="53223" y="414541"/>
                      <a:pt x="32187" y="377106"/>
                    </a:cubicBezTo>
                    <a:cubicBezTo>
                      <a:pt x="11152" y="339672"/>
                      <a:pt x="422" y="297180"/>
                      <a:pt x="0" y="249631"/>
                    </a:cubicBezTo>
                    <a:cubicBezTo>
                      <a:pt x="495" y="202051"/>
                      <a:pt x="11918" y="159537"/>
                      <a:pt x="34271" y="122090"/>
                    </a:cubicBezTo>
                    <a:cubicBezTo>
                      <a:pt x="56624" y="84644"/>
                      <a:pt x="86942" y="55050"/>
                      <a:pt x="125225" y="33308"/>
                    </a:cubicBezTo>
                    <a:cubicBezTo>
                      <a:pt x="163508" y="11567"/>
                      <a:pt x="206792" y="464"/>
                      <a:pt x="25507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39A3B5"/>
                  </a:solidFill>
                  <a:effectLst/>
                  <a:uLnTx/>
                  <a:uFillTx/>
                  <a:latin typeface="Microsoft Sans Serif"/>
                  <a:ea typeface="+mn-ea"/>
                  <a:cs typeface="Microsoft Sans Serif" panose="020B0604020202020204" pitchFamily="34" charset="0"/>
                </a:endParaRPr>
              </a:p>
            </p:txBody>
          </p:sp>
          <p:sp>
            <p:nvSpPr>
              <p:cNvPr id="1051" name="Freeform: Shape 102">
                <a:extLst>
                  <a:ext uri="{FF2B5EF4-FFF2-40B4-BE49-F238E27FC236}">
                    <a16:creationId xmlns:a16="http://schemas.microsoft.com/office/drawing/2014/main" id="{01196D2D-9CAA-072B-83F6-AFFC25C73516}"/>
                  </a:ext>
                </a:extLst>
              </p:cNvPr>
              <p:cNvSpPr/>
              <p:nvPr/>
            </p:nvSpPr>
            <p:spPr>
              <a:xfrm>
                <a:off x="8480025" y="560109"/>
                <a:ext cx="372990" cy="489579"/>
              </a:xfrm>
              <a:custGeom>
                <a:avLst/>
                <a:gdLst/>
                <a:ahLst/>
                <a:cxnLst/>
                <a:rect l="l" t="t" r="r" b="b"/>
                <a:pathLst>
                  <a:path w="372990" h="489580">
                    <a:moveTo>
                      <a:pt x="196786" y="5"/>
                    </a:moveTo>
                    <a:lnTo>
                      <a:pt x="266770" y="5"/>
                    </a:lnTo>
                    <a:cubicBezTo>
                      <a:pt x="273002" y="476"/>
                      <a:pt x="276832" y="3304"/>
                      <a:pt x="278261" y="8488"/>
                    </a:cubicBezTo>
                    <a:cubicBezTo>
                      <a:pt x="279690" y="13672"/>
                      <a:pt x="278376" y="18385"/>
                      <a:pt x="274317" y="22627"/>
                    </a:cubicBezTo>
                    <a:cubicBezTo>
                      <a:pt x="268608" y="28234"/>
                      <a:pt x="255326" y="41700"/>
                      <a:pt x="234472" y="63025"/>
                    </a:cubicBezTo>
                    <a:cubicBezTo>
                      <a:pt x="213617" y="84350"/>
                      <a:pt x="192000" y="107315"/>
                      <a:pt x="169621" y="131919"/>
                    </a:cubicBezTo>
                    <a:cubicBezTo>
                      <a:pt x="147242" y="156523"/>
                      <a:pt x="130911" y="176548"/>
                      <a:pt x="120627" y="191993"/>
                    </a:cubicBezTo>
                    <a:cubicBezTo>
                      <a:pt x="133935" y="182404"/>
                      <a:pt x="147972" y="175212"/>
                      <a:pt x="162738" y="170417"/>
                    </a:cubicBezTo>
                    <a:cubicBezTo>
                      <a:pt x="177503" y="165623"/>
                      <a:pt x="193427" y="163225"/>
                      <a:pt x="210508" y="163225"/>
                    </a:cubicBezTo>
                    <a:cubicBezTo>
                      <a:pt x="240802" y="163474"/>
                      <a:pt x="268155" y="170207"/>
                      <a:pt x="292568" y="183424"/>
                    </a:cubicBezTo>
                    <a:cubicBezTo>
                      <a:pt x="316982" y="196641"/>
                      <a:pt x="336403" y="214851"/>
                      <a:pt x="350833" y="238055"/>
                    </a:cubicBezTo>
                    <a:cubicBezTo>
                      <a:pt x="365262" y="261258"/>
                      <a:pt x="372648" y="287964"/>
                      <a:pt x="372990" y="318171"/>
                    </a:cubicBezTo>
                    <a:cubicBezTo>
                      <a:pt x="372712" y="350096"/>
                      <a:pt x="364742" y="378936"/>
                      <a:pt x="349080" y="404693"/>
                    </a:cubicBezTo>
                    <a:cubicBezTo>
                      <a:pt x="333419" y="430450"/>
                      <a:pt x="311737" y="450946"/>
                      <a:pt x="284033" y="466182"/>
                    </a:cubicBezTo>
                    <a:cubicBezTo>
                      <a:pt x="256329" y="481418"/>
                      <a:pt x="224273" y="489218"/>
                      <a:pt x="187867" y="489580"/>
                    </a:cubicBezTo>
                    <a:cubicBezTo>
                      <a:pt x="131721" y="488471"/>
                      <a:pt x="86605" y="470995"/>
                      <a:pt x="52518" y="437153"/>
                    </a:cubicBezTo>
                    <a:cubicBezTo>
                      <a:pt x="18432" y="403311"/>
                      <a:pt x="926" y="359763"/>
                      <a:pt x="0" y="306507"/>
                    </a:cubicBezTo>
                    <a:cubicBezTo>
                      <a:pt x="791" y="264613"/>
                      <a:pt x="10478" y="225404"/>
                      <a:pt x="29063" y="188879"/>
                    </a:cubicBezTo>
                    <a:cubicBezTo>
                      <a:pt x="47648" y="152354"/>
                      <a:pt x="70388" y="118841"/>
                      <a:pt x="97282" y="88340"/>
                    </a:cubicBezTo>
                    <a:cubicBezTo>
                      <a:pt x="124177" y="57840"/>
                      <a:pt x="150484" y="30680"/>
                      <a:pt x="176203" y="6859"/>
                    </a:cubicBezTo>
                    <a:cubicBezTo>
                      <a:pt x="178904" y="4174"/>
                      <a:pt x="181906" y="2346"/>
                      <a:pt x="185208" y="1375"/>
                    </a:cubicBezTo>
                    <a:cubicBezTo>
                      <a:pt x="188510" y="405"/>
                      <a:pt x="192369" y="-52"/>
                      <a:pt x="196786" y="5"/>
                    </a:cubicBezTo>
                    <a:close/>
                    <a:moveTo>
                      <a:pt x="187867" y="231034"/>
                    </a:moveTo>
                    <a:cubicBezTo>
                      <a:pt x="160265" y="231763"/>
                      <a:pt x="137938" y="240768"/>
                      <a:pt x="120885" y="258050"/>
                    </a:cubicBezTo>
                    <a:cubicBezTo>
                      <a:pt x="103832" y="275331"/>
                      <a:pt x="95055" y="296516"/>
                      <a:pt x="94555" y="321602"/>
                    </a:cubicBezTo>
                    <a:cubicBezTo>
                      <a:pt x="95055" y="346717"/>
                      <a:pt x="103832" y="368015"/>
                      <a:pt x="120885" y="385497"/>
                    </a:cubicBezTo>
                    <a:cubicBezTo>
                      <a:pt x="137938" y="402979"/>
                      <a:pt x="160265" y="412099"/>
                      <a:pt x="187867" y="412857"/>
                    </a:cubicBezTo>
                    <a:cubicBezTo>
                      <a:pt x="215140" y="412099"/>
                      <a:pt x="237267" y="402979"/>
                      <a:pt x="254248" y="385497"/>
                    </a:cubicBezTo>
                    <a:cubicBezTo>
                      <a:pt x="271230" y="368015"/>
                      <a:pt x="279978" y="346717"/>
                      <a:pt x="280493" y="321602"/>
                    </a:cubicBezTo>
                    <a:cubicBezTo>
                      <a:pt x="280107" y="296516"/>
                      <a:pt x="271616" y="275331"/>
                      <a:pt x="255020" y="258050"/>
                    </a:cubicBezTo>
                    <a:cubicBezTo>
                      <a:pt x="238425" y="240768"/>
                      <a:pt x="216040" y="231763"/>
                      <a:pt x="187867" y="2310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39A3B5"/>
                  </a:solidFill>
                  <a:effectLst/>
                  <a:uLnTx/>
                  <a:uFillTx/>
                  <a:latin typeface="Microsoft Sans Serif"/>
                  <a:ea typeface="+mn-ea"/>
                  <a:cs typeface="Microsoft Sans Serif" panose="020B0604020202020204" pitchFamily="34" charset="0"/>
                </a:endParaRPr>
              </a:p>
            </p:txBody>
          </p:sp>
        </p:grpSp>
      </p:grpSp>
      <p:grpSp>
        <p:nvGrpSpPr>
          <p:cNvPr id="8" name="Group 7">
            <a:extLst>
              <a:ext uri="{FF2B5EF4-FFF2-40B4-BE49-F238E27FC236}">
                <a16:creationId xmlns:a16="http://schemas.microsoft.com/office/drawing/2014/main" id="{96E951AD-DBE3-F097-1E00-06835C3F288E}"/>
              </a:ext>
            </a:extLst>
          </p:cNvPr>
          <p:cNvGrpSpPr/>
          <p:nvPr/>
        </p:nvGrpSpPr>
        <p:grpSpPr>
          <a:xfrm>
            <a:off x="346805" y="1818145"/>
            <a:ext cx="9157943" cy="387798"/>
            <a:chOff x="4206969" y="1348053"/>
            <a:chExt cx="9157943" cy="387798"/>
          </a:xfrm>
        </p:grpSpPr>
        <p:sp>
          <p:nvSpPr>
            <p:cNvPr id="1052" name="Rectangle 1051">
              <a:extLst>
                <a:ext uri="{FF2B5EF4-FFF2-40B4-BE49-F238E27FC236}">
                  <a16:creationId xmlns:a16="http://schemas.microsoft.com/office/drawing/2014/main" id="{03060340-EFBA-4FE1-9E3E-A0EB46D19859}"/>
                </a:ext>
              </a:extLst>
            </p:cNvPr>
            <p:cNvSpPr/>
            <p:nvPr/>
          </p:nvSpPr>
          <p:spPr>
            <a:xfrm>
              <a:off x="4206969" y="1348053"/>
              <a:ext cx="965268" cy="387798"/>
            </a:xfrm>
            <a:prstGeom prst="rect">
              <a:avLst/>
            </a:prstGeom>
          </p:spPr>
          <p:txBody>
            <a:bodyPr wrap="square" anchor="ctr">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t>Foundational </a:t>
              </a:r>
              <a:b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br>
              <a: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t>research</a:t>
              </a:r>
            </a:p>
          </p:txBody>
        </p:sp>
        <p:sp>
          <p:nvSpPr>
            <p:cNvPr id="1053" name="Rectangle 1052">
              <a:extLst>
                <a:ext uri="{FF2B5EF4-FFF2-40B4-BE49-F238E27FC236}">
                  <a16:creationId xmlns:a16="http://schemas.microsoft.com/office/drawing/2014/main" id="{A9525FA0-FB55-931D-6093-DB90EA71DB3C}"/>
                </a:ext>
              </a:extLst>
            </p:cNvPr>
            <p:cNvSpPr/>
            <p:nvPr/>
          </p:nvSpPr>
          <p:spPr>
            <a:xfrm>
              <a:off x="5688580" y="1348053"/>
              <a:ext cx="680868" cy="387798"/>
            </a:xfrm>
            <a:prstGeom prst="rect">
              <a:avLst/>
            </a:prstGeom>
          </p:spPr>
          <p:txBody>
            <a:bodyPr wrap="square" anchor="ctr">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t>Vision </a:t>
              </a:r>
              <a:b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br>
              <a: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t>forming </a:t>
              </a:r>
            </a:p>
          </p:txBody>
        </p:sp>
        <p:sp>
          <p:nvSpPr>
            <p:cNvPr id="1055" name="Rectangle 1054">
              <a:extLst>
                <a:ext uri="{FF2B5EF4-FFF2-40B4-BE49-F238E27FC236}">
                  <a16:creationId xmlns:a16="http://schemas.microsoft.com/office/drawing/2014/main" id="{B8245FF3-2063-085D-C43D-457ED6CC0D5A}"/>
                </a:ext>
              </a:extLst>
            </p:cNvPr>
            <p:cNvSpPr/>
            <p:nvPr/>
          </p:nvSpPr>
          <p:spPr>
            <a:xfrm>
              <a:off x="6846693" y="1348053"/>
              <a:ext cx="963570" cy="387798"/>
            </a:xfrm>
            <a:prstGeom prst="rect">
              <a:avLst/>
            </a:prstGeom>
          </p:spPr>
          <p:txBody>
            <a:bodyPr wrap="square" anchor="ctr">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t>Service </a:t>
              </a:r>
              <a:b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br>
              <a: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t>requirements</a:t>
              </a:r>
            </a:p>
          </p:txBody>
        </p:sp>
        <p:sp>
          <p:nvSpPr>
            <p:cNvPr id="1057" name="Rectangle 1056">
              <a:extLst>
                <a:ext uri="{FF2B5EF4-FFF2-40B4-BE49-F238E27FC236}">
                  <a16:creationId xmlns:a16="http://schemas.microsoft.com/office/drawing/2014/main" id="{78FB8480-5894-C357-C258-6ECE721205B7}"/>
                </a:ext>
              </a:extLst>
            </p:cNvPr>
            <p:cNvSpPr/>
            <p:nvPr/>
          </p:nvSpPr>
          <p:spPr>
            <a:xfrm>
              <a:off x="8636664" y="1421919"/>
              <a:ext cx="1141527" cy="240066"/>
            </a:xfrm>
            <a:prstGeom prst="rect">
              <a:avLst/>
            </a:prstGeom>
          </p:spPr>
          <p:txBody>
            <a:bodyPr wrap="square" anchor="ctr">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t>Specifications</a:t>
              </a:r>
            </a:p>
          </p:txBody>
        </p:sp>
        <p:sp>
          <p:nvSpPr>
            <p:cNvPr id="34" name="Rectangle 33">
              <a:extLst>
                <a:ext uri="{FF2B5EF4-FFF2-40B4-BE49-F238E27FC236}">
                  <a16:creationId xmlns:a16="http://schemas.microsoft.com/office/drawing/2014/main" id="{126890E7-89CE-B109-9CF0-5FD5E2E898E1}"/>
                </a:ext>
              </a:extLst>
            </p:cNvPr>
            <p:cNvSpPr/>
            <p:nvPr/>
          </p:nvSpPr>
          <p:spPr>
            <a:xfrm>
              <a:off x="10450058" y="1348053"/>
              <a:ext cx="1121494" cy="387798"/>
            </a:xfrm>
            <a:prstGeom prst="rect">
              <a:avLst/>
            </a:prstGeom>
          </p:spPr>
          <p:txBody>
            <a:bodyPr wrap="square" anchor="ctr">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t>Interoperability testing</a:t>
              </a:r>
            </a:p>
          </p:txBody>
        </p:sp>
        <p:sp>
          <p:nvSpPr>
            <p:cNvPr id="36" name="Rectangle 35">
              <a:extLst>
                <a:ext uri="{FF2B5EF4-FFF2-40B4-BE49-F238E27FC236}">
                  <a16:creationId xmlns:a16="http://schemas.microsoft.com/office/drawing/2014/main" id="{0CFA246A-2747-EFA5-191A-BFC2554DBDDD}"/>
                </a:ext>
              </a:extLst>
            </p:cNvPr>
            <p:cNvSpPr/>
            <p:nvPr/>
          </p:nvSpPr>
          <p:spPr>
            <a:xfrm>
              <a:off x="12347783" y="1421919"/>
              <a:ext cx="1017129" cy="240066"/>
            </a:xfrm>
            <a:prstGeom prst="rect">
              <a:avLst/>
            </a:prstGeom>
          </p:spPr>
          <p:txBody>
            <a:bodyPr wrap="square" anchor="ctr">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39A3B5"/>
                  </a:solidFill>
                  <a:effectLst/>
                  <a:uLnTx/>
                  <a:uFillTx/>
                  <a:latin typeface="Microsoft Sans Serif"/>
                  <a:ea typeface="+mn-ea"/>
                  <a:cs typeface="Lato Regular"/>
                  <a:sym typeface="Lato Regular"/>
                </a:rPr>
                <a:t>Trials</a:t>
              </a:r>
            </a:p>
          </p:txBody>
        </p:sp>
      </p:grpSp>
      <p:grpSp>
        <p:nvGrpSpPr>
          <p:cNvPr id="7" name="Group 6">
            <a:extLst>
              <a:ext uri="{FF2B5EF4-FFF2-40B4-BE49-F238E27FC236}">
                <a16:creationId xmlns:a16="http://schemas.microsoft.com/office/drawing/2014/main" id="{04D9B4E2-E88A-66A2-1998-1F4A682EE870}"/>
              </a:ext>
            </a:extLst>
          </p:cNvPr>
          <p:cNvGrpSpPr/>
          <p:nvPr/>
        </p:nvGrpSpPr>
        <p:grpSpPr>
          <a:xfrm>
            <a:off x="711120" y="3122120"/>
            <a:ext cx="9984298" cy="557653"/>
            <a:chOff x="3448512" y="2010112"/>
            <a:chExt cx="9984298" cy="557653"/>
          </a:xfrm>
        </p:grpSpPr>
        <p:grpSp>
          <p:nvGrpSpPr>
            <p:cNvPr id="5" name="Group 4">
              <a:extLst>
                <a:ext uri="{FF2B5EF4-FFF2-40B4-BE49-F238E27FC236}">
                  <a16:creationId xmlns:a16="http://schemas.microsoft.com/office/drawing/2014/main" id="{56E89CE2-BF07-AF21-7ED9-40324B3E7644}"/>
                </a:ext>
              </a:extLst>
            </p:cNvPr>
            <p:cNvGrpSpPr/>
            <p:nvPr/>
          </p:nvGrpSpPr>
          <p:grpSpPr>
            <a:xfrm>
              <a:off x="5581154" y="2010112"/>
              <a:ext cx="7851656" cy="557653"/>
              <a:chOff x="5581154" y="2010112"/>
              <a:chExt cx="7851656" cy="557653"/>
            </a:xfrm>
          </p:grpSpPr>
          <p:grpSp>
            <p:nvGrpSpPr>
              <p:cNvPr id="1034" name="Group 1033">
                <a:extLst>
                  <a:ext uri="{FF2B5EF4-FFF2-40B4-BE49-F238E27FC236}">
                    <a16:creationId xmlns:a16="http://schemas.microsoft.com/office/drawing/2014/main" id="{75F9CA3E-4D33-DF22-1E59-F8FB087A18A1}"/>
                  </a:ext>
                </a:extLst>
              </p:cNvPr>
              <p:cNvGrpSpPr/>
              <p:nvPr/>
            </p:nvGrpSpPr>
            <p:grpSpPr>
              <a:xfrm>
                <a:off x="6960142" y="2190258"/>
                <a:ext cx="2713211" cy="234857"/>
                <a:chOff x="6557337" y="1904436"/>
                <a:chExt cx="3025810" cy="234857"/>
              </a:xfrm>
            </p:grpSpPr>
            <p:sp>
              <p:nvSpPr>
                <p:cNvPr id="1035" name="Rectangle: Rounded Corners 106">
                  <a:extLst>
                    <a:ext uri="{FF2B5EF4-FFF2-40B4-BE49-F238E27FC236}">
                      <a16:creationId xmlns:a16="http://schemas.microsoft.com/office/drawing/2014/main" id="{C67F0D22-8C95-CCE6-F295-0FBD921F26DF}"/>
                    </a:ext>
                  </a:extLst>
                </p:cNvPr>
                <p:cNvSpPr/>
                <p:nvPr/>
              </p:nvSpPr>
              <p:spPr>
                <a:xfrm>
                  <a:off x="6557337" y="1904436"/>
                  <a:ext cx="3025810" cy="234857"/>
                </a:xfrm>
                <a:prstGeom prst="roundRect">
                  <a:avLst>
                    <a:gd name="adj" fmla="val 50000"/>
                  </a:avLst>
                </a:prstGeom>
                <a:solidFill>
                  <a:schemeClr val="accent4"/>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96000"/>
                    </a:lnSpc>
                    <a:spcBef>
                      <a:spcPts val="0"/>
                    </a:spcBef>
                    <a:spcAft>
                      <a:spcPts val="0"/>
                    </a:spcAft>
                    <a:buClrTx/>
                    <a:buSzTx/>
                    <a:buFontTx/>
                    <a:buNone/>
                    <a:tabLst/>
                    <a:defRPr/>
                  </a:pPr>
                  <a:endParaRPr kumimoji="0" lang="en-US" sz="1799"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sym typeface="Lato Regular"/>
                  </a:endParaRPr>
                </a:p>
              </p:txBody>
            </p:sp>
            <p:sp>
              <p:nvSpPr>
                <p:cNvPr id="1036" name="Rectangle 1035">
                  <a:extLst>
                    <a:ext uri="{FF2B5EF4-FFF2-40B4-BE49-F238E27FC236}">
                      <a16:creationId xmlns:a16="http://schemas.microsoft.com/office/drawing/2014/main" id="{EE54DA27-85A9-7B7E-3D3A-63ED44A7F4CD}"/>
                    </a:ext>
                  </a:extLst>
                </p:cNvPr>
                <p:cNvSpPr/>
                <p:nvPr/>
              </p:nvSpPr>
              <p:spPr>
                <a:xfrm>
                  <a:off x="6785559" y="1936897"/>
                  <a:ext cx="1247370" cy="155428"/>
                </a:xfrm>
                <a:prstGeom prst="rect">
                  <a:avLst/>
                </a:prstGeom>
              </p:spPr>
              <p:txBody>
                <a:bodyPr wrap="square" lIns="0" tIns="0" rIns="0" bIns="0" anchor="t" anchorCtr="0">
                  <a:noAutofit/>
                </a:bodyPr>
                <a:lstStyle/>
                <a:p>
                  <a:pPr marL="0" marR="0" lvl="2" indent="0" algn="l"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F7F8FA"/>
                      </a:solidFill>
                      <a:effectLst/>
                      <a:uLnTx/>
                      <a:uFillTx/>
                      <a:latin typeface="Microsoft Sans Serif"/>
                      <a:ea typeface="+mn-ea"/>
                      <a:cs typeface="Lato Regular"/>
                      <a:sym typeface="Lato Regular"/>
                    </a:rPr>
                    <a:t>Rel-20 (6G Study)</a:t>
                  </a:r>
                </a:p>
              </p:txBody>
            </p:sp>
            <p:sp>
              <p:nvSpPr>
                <p:cNvPr id="1037" name="Isosceles Triangle 107">
                  <a:extLst>
                    <a:ext uri="{FF2B5EF4-FFF2-40B4-BE49-F238E27FC236}">
                      <a16:creationId xmlns:a16="http://schemas.microsoft.com/office/drawing/2014/main" id="{14BF79DC-FFAC-466E-B3B3-A92CA75C6FC2}"/>
                    </a:ext>
                  </a:extLst>
                </p:cNvPr>
                <p:cNvSpPr/>
                <p:nvPr/>
              </p:nvSpPr>
              <p:spPr>
                <a:xfrm rot="5400000">
                  <a:off x="9363691" y="2002868"/>
                  <a:ext cx="113439" cy="3614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grpSp>
          <p:sp>
            <p:nvSpPr>
              <p:cNvPr id="1039" name="Rectangle 1038">
                <a:extLst>
                  <a:ext uri="{FF2B5EF4-FFF2-40B4-BE49-F238E27FC236}">
                    <a16:creationId xmlns:a16="http://schemas.microsoft.com/office/drawing/2014/main" id="{A0DB3939-F853-B739-42FD-4B9849C6325A}"/>
                  </a:ext>
                </a:extLst>
              </p:cNvPr>
              <p:cNvSpPr/>
              <p:nvPr/>
            </p:nvSpPr>
            <p:spPr>
              <a:xfrm>
                <a:off x="11289929" y="2186114"/>
                <a:ext cx="2142881" cy="358889"/>
              </a:xfrm>
              <a:prstGeom prst="rect">
                <a:avLst/>
              </a:prstGeom>
            </p:spPr>
            <p:txBody>
              <a:bodyPr wrap="square" lIns="0" tIns="0" rIns="0" bIns="0">
                <a:no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sym typeface="Lato Regular"/>
                  </a:rPr>
                  <a:t>Next technology leap for new capabilities and efficiencies</a:t>
                </a:r>
              </a:p>
            </p:txBody>
          </p:sp>
          <p:sp>
            <p:nvSpPr>
              <p:cNvPr id="1056" name="Rectangle 1055">
                <a:extLst>
                  <a:ext uri="{FF2B5EF4-FFF2-40B4-BE49-F238E27FC236}">
                    <a16:creationId xmlns:a16="http://schemas.microsoft.com/office/drawing/2014/main" id="{8F55ECEB-AA11-8D35-4AF7-D80133A2A216}"/>
                  </a:ext>
                </a:extLst>
              </p:cNvPr>
              <p:cNvSpPr/>
              <p:nvPr/>
            </p:nvSpPr>
            <p:spPr>
              <a:xfrm>
                <a:off x="5581154" y="2010112"/>
                <a:ext cx="2142882" cy="557653"/>
              </a:xfrm>
              <a:prstGeom prst="rect">
                <a:avLst/>
              </a:prstGeom>
            </p:spPr>
            <p:txBody>
              <a:bodyPr wrap="square">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50" b="0" i="0" u="none" strike="noStrike" kern="1200" cap="none" spc="0" normalizeH="0" baseline="0" noProof="0">
                    <a:ln>
                      <a:noFill/>
                    </a:ln>
                    <a:solidFill>
                      <a:srgbClr val="39A3B5"/>
                    </a:solidFill>
                    <a:effectLst/>
                    <a:uLnTx/>
                    <a:uFillTx/>
                    <a:latin typeface="Microsoft Sans Serif"/>
                    <a:ea typeface="+mn-ea"/>
                    <a:cs typeface="Lato Regular"/>
                    <a:sym typeface="Lato Regular"/>
                  </a:rPr>
                  <a:t>3GPP 6G </a:t>
                </a:r>
              </a:p>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50" b="0" i="0" u="none" strike="noStrike" kern="1200" cap="none" spc="0" normalizeH="0" baseline="0" noProof="0">
                    <a:ln>
                      <a:noFill/>
                    </a:ln>
                    <a:solidFill>
                      <a:srgbClr val="39A3B5"/>
                    </a:solidFill>
                    <a:effectLst/>
                    <a:uLnTx/>
                    <a:uFillTx/>
                    <a:latin typeface="Microsoft Sans Serif"/>
                    <a:ea typeface="+mn-ea"/>
                    <a:cs typeface="Lato Regular"/>
                    <a:sym typeface="Lato Regular"/>
                  </a:rPr>
                  <a:t>Workshop</a:t>
                </a:r>
              </a:p>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50" b="0" i="0" u="none" strike="noStrike" kern="1200" cap="none" spc="0" normalizeH="0" baseline="0" noProof="0">
                    <a:ln>
                      <a:noFill/>
                    </a:ln>
                    <a:solidFill>
                      <a:srgbClr val="39A3B5"/>
                    </a:solidFill>
                    <a:effectLst/>
                    <a:uLnTx/>
                    <a:uFillTx/>
                    <a:latin typeface="Microsoft Sans Serif"/>
                    <a:ea typeface="+mn-ea"/>
                    <a:cs typeface="Lato Regular"/>
                    <a:sym typeface="Lato Regular"/>
                  </a:rPr>
                  <a:t>(Mar’25)</a:t>
                </a:r>
              </a:p>
            </p:txBody>
          </p:sp>
        </p:grpSp>
        <p:cxnSp>
          <p:nvCxnSpPr>
            <p:cNvPr id="1059" name="Straight Connector 1058">
              <a:extLst>
                <a:ext uri="{FF2B5EF4-FFF2-40B4-BE49-F238E27FC236}">
                  <a16:creationId xmlns:a16="http://schemas.microsoft.com/office/drawing/2014/main" id="{0383D4EC-8009-4276-23E2-C253E9ACB32B}"/>
                </a:ext>
              </a:extLst>
            </p:cNvPr>
            <p:cNvCxnSpPr>
              <a:cxnSpLocks/>
            </p:cNvCxnSpPr>
            <p:nvPr/>
          </p:nvCxnSpPr>
          <p:spPr>
            <a:xfrm flipH="1">
              <a:off x="3448512" y="2284355"/>
              <a:ext cx="2852408" cy="0"/>
            </a:xfrm>
            <a:prstGeom prst="line">
              <a:avLst/>
            </a:prstGeom>
            <a:ln w="12700" cap="rnd">
              <a:gradFill flip="none" rotWithShape="1">
                <a:gsLst>
                  <a:gs pos="61000">
                    <a:schemeClr val="accent4"/>
                  </a:gs>
                  <a:gs pos="100000">
                    <a:schemeClr val="accent1">
                      <a:lumMod val="5000"/>
                      <a:lumOff val="95000"/>
                      <a:alpha val="0"/>
                    </a:schemeClr>
                  </a:gs>
                  <a:gs pos="0">
                    <a:schemeClr val="accent4"/>
                  </a:gs>
                </a:gsLst>
                <a:lin ang="0" scaled="1"/>
                <a:tileRect/>
              </a:gradFill>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64" name="Group 1063">
            <a:extLst>
              <a:ext uri="{FF2B5EF4-FFF2-40B4-BE49-F238E27FC236}">
                <a16:creationId xmlns:a16="http://schemas.microsoft.com/office/drawing/2014/main" id="{EF4D5029-6DD1-38FE-A78C-B9CB9DB1C8A8}"/>
              </a:ext>
            </a:extLst>
          </p:cNvPr>
          <p:cNvGrpSpPr>
            <a:grpSpLocks noChangeAspect="1"/>
          </p:cNvGrpSpPr>
          <p:nvPr/>
        </p:nvGrpSpPr>
        <p:grpSpPr>
          <a:xfrm>
            <a:off x="457427" y="3798811"/>
            <a:ext cx="763205" cy="763200"/>
            <a:chOff x="4792161" y="2562064"/>
            <a:chExt cx="1637399" cy="1637388"/>
          </a:xfrm>
        </p:grpSpPr>
        <p:sp>
          <p:nvSpPr>
            <p:cNvPr id="1065" name="Oval 1064">
              <a:extLst>
                <a:ext uri="{FF2B5EF4-FFF2-40B4-BE49-F238E27FC236}">
                  <a16:creationId xmlns:a16="http://schemas.microsoft.com/office/drawing/2014/main" id="{847803B5-8837-9831-0E23-900D9042897D}"/>
                </a:ext>
              </a:extLst>
            </p:cNvPr>
            <p:cNvSpPr/>
            <p:nvPr/>
          </p:nvSpPr>
          <p:spPr bwMode="gray">
            <a:xfrm>
              <a:off x="4792161" y="2562064"/>
              <a:ext cx="1637399" cy="1637388"/>
            </a:xfrm>
            <a:prstGeom prst="ellipse">
              <a:avLst/>
            </a:prstGeom>
            <a:solidFill>
              <a:schemeClr val="accent2">
                <a:lumMod val="40000"/>
                <a:lumOff val="60000"/>
              </a:schemeClr>
            </a:solidFill>
            <a:ln>
              <a:noFill/>
            </a:ln>
            <a:effectLst>
              <a:outerShdw blurRad="317500" dist="444500" dir="10800000" sx="85000" sy="85000" algn="r" rotWithShape="0">
                <a:schemeClr val="accent5">
                  <a:lumMod val="50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66" name="Oval 1065">
              <a:extLst>
                <a:ext uri="{FF2B5EF4-FFF2-40B4-BE49-F238E27FC236}">
                  <a16:creationId xmlns:a16="http://schemas.microsoft.com/office/drawing/2014/main" id="{EED47CA6-8C22-7047-88AC-A03C7181B550}"/>
                </a:ext>
              </a:extLst>
            </p:cNvPr>
            <p:cNvSpPr/>
            <p:nvPr/>
          </p:nvSpPr>
          <p:spPr bwMode="gray">
            <a:xfrm>
              <a:off x="4847427" y="2617326"/>
              <a:ext cx="1526865" cy="1526864"/>
            </a:xfrm>
            <a:prstGeom prst="ellipse">
              <a:avLst/>
            </a:prstGeom>
            <a:gradFill>
              <a:gsLst>
                <a:gs pos="0">
                  <a:schemeClr val="accent2"/>
                </a:gs>
                <a:gs pos="100000">
                  <a:schemeClr val="accent2">
                    <a:lumMod val="88000"/>
                  </a:schemeClr>
                </a:gs>
              </a:gsLst>
              <a:lin ang="2700000" scaled="1"/>
            </a:gradFill>
            <a:ln>
              <a:noFill/>
            </a:ln>
            <a:effectLst>
              <a:outerShdw blurRad="317500" dist="317500" dir="10800000" sx="85000" sy="85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a:ln>
                  <a:noFill/>
                </a:ln>
                <a:solidFill>
                  <a:srgbClr val="4A5A74"/>
                </a:solidFill>
                <a:effectLst>
                  <a:innerShdw blurRad="63500" dist="50800" dir="13500000">
                    <a:srgbClr val="314FD5">
                      <a:lumMod val="50000"/>
                      <a:alpha val="15000"/>
                    </a:srgbClr>
                  </a:innerShdw>
                </a:effectLst>
                <a:uLnTx/>
                <a:uFillTx/>
                <a:latin typeface="Microsoft Sans Serif"/>
                <a:ea typeface="+mn-ea"/>
                <a:cs typeface="+mn-cs"/>
              </a:endParaRPr>
            </a:p>
          </p:txBody>
        </p:sp>
        <p:grpSp>
          <p:nvGrpSpPr>
            <p:cNvPr id="1067" name="Group 1066">
              <a:extLst>
                <a:ext uri="{FF2B5EF4-FFF2-40B4-BE49-F238E27FC236}">
                  <a16:creationId xmlns:a16="http://schemas.microsoft.com/office/drawing/2014/main" id="{698E421E-E558-7F2C-F0EA-EF0BDDD59B3D}"/>
                </a:ext>
              </a:extLst>
            </p:cNvPr>
            <p:cNvGrpSpPr/>
            <p:nvPr/>
          </p:nvGrpSpPr>
          <p:grpSpPr>
            <a:xfrm>
              <a:off x="5365750" y="3373438"/>
              <a:ext cx="105720" cy="138607"/>
              <a:chOff x="5458066" y="2629338"/>
              <a:chExt cx="262494" cy="344152"/>
            </a:xfrm>
            <a:solidFill>
              <a:schemeClr val="bg1"/>
            </a:solidFill>
          </p:grpSpPr>
          <p:sp>
            <p:nvSpPr>
              <p:cNvPr id="1068" name="Freeform: Shape 180">
                <a:extLst>
                  <a:ext uri="{FF2B5EF4-FFF2-40B4-BE49-F238E27FC236}">
                    <a16:creationId xmlns:a16="http://schemas.microsoft.com/office/drawing/2014/main" id="{1631BA13-EB35-96A7-F534-51CE3AD5A9B2}"/>
                  </a:ext>
                </a:extLst>
              </p:cNvPr>
              <p:cNvSpPr/>
              <p:nvPr/>
            </p:nvSpPr>
            <p:spPr>
              <a:xfrm>
                <a:off x="5717796" y="2629338"/>
                <a:ext cx="2764" cy="1759"/>
              </a:xfrm>
              <a:custGeom>
                <a:avLst/>
                <a:gdLst>
                  <a:gd name="connsiteX0" fmla="*/ 2547 w 2764"/>
                  <a:gd name="connsiteY0" fmla="*/ 1519 h 1759"/>
                  <a:gd name="connsiteX1" fmla="*/ -92 w 2764"/>
                  <a:gd name="connsiteY1" fmla="*/ 1519 h 1759"/>
                  <a:gd name="connsiteX2" fmla="*/ 1165 w 2764"/>
                  <a:gd name="connsiteY2" fmla="*/ -114 h 1759"/>
                  <a:gd name="connsiteX3" fmla="*/ 2673 w 2764"/>
                  <a:gd name="connsiteY3" fmla="*/ 1645 h 1759"/>
                  <a:gd name="connsiteX4" fmla="*/ 2673 w 2764"/>
                  <a:gd name="connsiteY4" fmla="*/ 1645 h 1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4" h="1759">
                    <a:moveTo>
                      <a:pt x="2547" y="1519"/>
                    </a:moveTo>
                    <a:lnTo>
                      <a:pt x="-92" y="1519"/>
                    </a:lnTo>
                    <a:lnTo>
                      <a:pt x="1165" y="-114"/>
                    </a:lnTo>
                    <a:lnTo>
                      <a:pt x="2673" y="1645"/>
                    </a:lnTo>
                    <a:lnTo>
                      <a:pt x="2673" y="1645"/>
                    </a:lnTo>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61E"/>
                  </a:solidFill>
                  <a:effectLst/>
                  <a:uLnTx/>
                  <a:uFillTx/>
                  <a:latin typeface="Microsoft Sans Serif"/>
                  <a:ea typeface="+mn-ea"/>
                  <a:cs typeface="+mn-cs"/>
                </a:endParaRPr>
              </a:p>
            </p:txBody>
          </p:sp>
          <p:sp>
            <p:nvSpPr>
              <p:cNvPr id="1069" name="Freeform: Shape 181">
                <a:extLst>
                  <a:ext uri="{FF2B5EF4-FFF2-40B4-BE49-F238E27FC236}">
                    <a16:creationId xmlns:a16="http://schemas.microsoft.com/office/drawing/2014/main" id="{7E6793E5-0B85-6978-E1DE-53F1DFC0EDD1}"/>
                  </a:ext>
                </a:extLst>
              </p:cNvPr>
              <p:cNvSpPr/>
              <p:nvPr/>
            </p:nvSpPr>
            <p:spPr>
              <a:xfrm>
                <a:off x="5717796" y="2629338"/>
                <a:ext cx="2764" cy="1759"/>
              </a:xfrm>
              <a:custGeom>
                <a:avLst/>
                <a:gdLst>
                  <a:gd name="connsiteX0" fmla="*/ 2547 w 2764"/>
                  <a:gd name="connsiteY0" fmla="*/ 1519 h 1759"/>
                  <a:gd name="connsiteX1" fmla="*/ -92 w 2764"/>
                  <a:gd name="connsiteY1" fmla="*/ 1519 h 1759"/>
                  <a:gd name="connsiteX2" fmla="*/ 1165 w 2764"/>
                  <a:gd name="connsiteY2" fmla="*/ -114 h 1759"/>
                  <a:gd name="connsiteX3" fmla="*/ 2673 w 2764"/>
                  <a:gd name="connsiteY3" fmla="*/ 1645 h 1759"/>
                </a:gdLst>
                <a:ahLst/>
                <a:cxnLst>
                  <a:cxn ang="0">
                    <a:pos x="connsiteX0" y="connsiteY0"/>
                  </a:cxn>
                  <a:cxn ang="0">
                    <a:pos x="connsiteX1" y="connsiteY1"/>
                  </a:cxn>
                  <a:cxn ang="0">
                    <a:pos x="connsiteX2" y="connsiteY2"/>
                  </a:cxn>
                  <a:cxn ang="0">
                    <a:pos x="connsiteX3" y="connsiteY3"/>
                  </a:cxn>
                </a:cxnLst>
                <a:rect l="l" t="t" r="r" b="b"/>
                <a:pathLst>
                  <a:path w="2764" h="1759">
                    <a:moveTo>
                      <a:pt x="2547" y="1519"/>
                    </a:moveTo>
                    <a:lnTo>
                      <a:pt x="-92" y="1519"/>
                    </a:lnTo>
                    <a:lnTo>
                      <a:pt x="1165" y="-114"/>
                    </a:lnTo>
                    <a:lnTo>
                      <a:pt x="2673" y="1645"/>
                    </a:lnTo>
                    <a:close/>
                  </a:path>
                </a:pathLst>
              </a:custGeom>
              <a:grpFill/>
              <a:ln w="251" cap="flat">
                <a:solidFill>
                  <a:srgbClr val="40404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61E"/>
                  </a:solidFill>
                  <a:effectLst/>
                  <a:uLnTx/>
                  <a:uFillTx/>
                  <a:latin typeface="Microsoft Sans Serif"/>
                  <a:ea typeface="+mn-ea"/>
                  <a:cs typeface="+mn-cs"/>
                </a:endParaRPr>
              </a:p>
            </p:txBody>
          </p:sp>
          <p:sp>
            <p:nvSpPr>
              <p:cNvPr id="1071" name="Freeform: Shape 183">
                <a:extLst>
                  <a:ext uri="{FF2B5EF4-FFF2-40B4-BE49-F238E27FC236}">
                    <a16:creationId xmlns:a16="http://schemas.microsoft.com/office/drawing/2014/main" id="{DEBB7581-98FD-E8B9-6854-E097827A4134}"/>
                  </a:ext>
                </a:extLst>
              </p:cNvPr>
              <p:cNvSpPr/>
              <p:nvPr/>
            </p:nvSpPr>
            <p:spPr>
              <a:xfrm>
                <a:off x="5458066" y="2962433"/>
                <a:ext cx="6337" cy="11057"/>
              </a:xfrm>
              <a:custGeom>
                <a:avLst/>
                <a:gdLst>
                  <a:gd name="connsiteX0" fmla="*/ 174 w 6337"/>
                  <a:gd name="connsiteY0" fmla="*/ 10943 h 11057"/>
                  <a:gd name="connsiteX1" fmla="*/ 5074 w 6337"/>
                  <a:gd name="connsiteY1" fmla="*/ -114 h 11057"/>
                  <a:gd name="connsiteX2" fmla="*/ 3315 w 6337"/>
                  <a:gd name="connsiteY2" fmla="*/ 10566 h 11057"/>
                  <a:gd name="connsiteX3" fmla="*/ 1682 w 6337"/>
                  <a:gd name="connsiteY3" fmla="*/ 10566 h 11057"/>
                </a:gdLst>
                <a:ahLst/>
                <a:cxnLst>
                  <a:cxn ang="0">
                    <a:pos x="connsiteX0" y="connsiteY0"/>
                  </a:cxn>
                  <a:cxn ang="0">
                    <a:pos x="connsiteX1" y="connsiteY1"/>
                  </a:cxn>
                  <a:cxn ang="0">
                    <a:pos x="connsiteX2" y="connsiteY2"/>
                  </a:cxn>
                  <a:cxn ang="0">
                    <a:pos x="connsiteX3" y="connsiteY3"/>
                  </a:cxn>
                </a:cxnLst>
                <a:rect l="l" t="t" r="r" b="b"/>
                <a:pathLst>
                  <a:path w="6337" h="11057">
                    <a:moveTo>
                      <a:pt x="174" y="10943"/>
                    </a:moveTo>
                    <a:cubicBezTo>
                      <a:pt x="-957" y="6043"/>
                      <a:pt x="1682" y="3027"/>
                      <a:pt x="5074" y="-114"/>
                    </a:cubicBezTo>
                    <a:cubicBezTo>
                      <a:pt x="7839" y="4284"/>
                      <a:pt x="5074" y="7299"/>
                      <a:pt x="3315" y="10566"/>
                    </a:cubicBezTo>
                    <a:lnTo>
                      <a:pt x="1682" y="10566"/>
                    </a:lnTo>
                    <a:close/>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61E"/>
                  </a:solidFill>
                  <a:effectLst/>
                  <a:uLnTx/>
                  <a:uFillTx/>
                  <a:latin typeface="Microsoft Sans Serif"/>
                  <a:ea typeface="+mn-ea"/>
                  <a:cs typeface="+mn-cs"/>
                </a:endParaRPr>
              </a:p>
            </p:txBody>
          </p:sp>
        </p:grpSp>
      </p:grpSp>
      <p:grpSp>
        <p:nvGrpSpPr>
          <p:cNvPr id="6" name="Group 5">
            <a:extLst>
              <a:ext uri="{FF2B5EF4-FFF2-40B4-BE49-F238E27FC236}">
                <a16:creationId xmlns:a16="http://schemas.microsoft.com/office/drawing/2014/main" id="{00502F82-8F77-6E86-BACE-B2FCBA7BE684}"/>
              </a:ext>
            </a:extLst>
          </p:cNvPr>
          <p:cNvGrpSpPr/>
          <p:nvPr/>
        </p:nvGrpSpPr>
        <p:grpSpPr>
          <a:xfrm>
            <a:off x="0" y="5876894"/>
            <a:ext cx="12180888" cy="495801"/>
            <a:chOff x="0" y="5901501"/>
            <a:chExt cx="12180888" cy="495801"/>
          </a:xfrm>
        </p:grpSpPr>
        <p:sp>
          <p:nvSpPr>
            <p:cNvPr id="1082" name="TextBox 70">
              <a:extLst>
                <a:ext uri="{FF2B5EF4-FFF2-40B4-BE49-F238E27FC236}">
                  <a16:creationId xmlns:a16="http://schemas.microsoft.com/office/drawing/2014/main" id="{E8A111F9-8FF9-7DFA-5065-85408112EF62}"/>
                </a:ext>
              </a:extLst>
            </p:cNvPr>
            <p:cNvSpPr txBox="1"/>
            <p:nvPr/>
          </p:nvSpPr>
          <p:spPr bwMode="gray">
            <a:xfrm>
              <a:off x="3569554" y="6194811"/>
              <a:ext cx="1311734" cy="202491"/>
            </a:xfrm>
            <a:prstGeom prst="rect">
              <a:avLst/>
            </a:prstGeom>
            <a:noFill/>
            <a:effectLst/>
          </p:spPr>
          <p:txBody>
            <a:bodyPr wrap="none" lIns="0" tIns="0" rIns="0" bIns="0" rtlCol="0" anchor="t" anchorCtr="0">
              <a:noAutofit/>
            </a:bodyPr>
            <a:lstStyle>
              <a:defPPr>
                <a:defRPr lang="en-US"/>
              </a:defPPr>
              <a:lvl1pPr algn="ctr" fontAlgn="base">
                <a:lnSpc>
                  <a:spcPct val="94000"/>
                </a:lnSpc>
                <a:spcBef>
                  <a:spcPct val="0"/>
                </a:spcBef>
                <a:spcAft>
                  <a:spcPct val="0"/>
                </a:spcAft>
                <a:defRPr sz="1200">
                  <a:latin typeface="Century Gothic" panose="020B0502020202020204" pitchFamily="34" charset="0"/>
                  <a:cs typeface="Microsoft Sans Serif"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94000"/>
                </a:lnSpc>
                <a:spcBef>
                  <a:spcPct val="0"/>
                </a:spcBef>
                <a:spcAft>
                  <a:spcPct val="0"/>
                </a:spcAft>
                <a:buClrTx/>
                <a:buSzTx/>
                <a:buFontTx/>
                <a:buNone/>
                <a:tabLst/>
                <a:defRPr/>
              </a:pPr>
              <a:r>
                <a:rPr kumimoji="0" lang="en-US" sz="12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2025</a:t>
              </a:r>
            </a:p>
          </p:txBody>
        </p:sp>
        <p:sp>
          <p:nvSpPr>
            <p:cNvPr id="1083" name="TextBox 70">
              <a:extLst>
                <a:ext uri="{FF2B5EF4-FFF2-40B4-BE49-F238E27FC236}">
                  <a16:creationId xmlns:a16="http://schemas.microsoft.com/office/drawing/2014/main" id="{A220824D-17E7-36D9-AD2C-F22DB0158BBE}"/>
                </a:ext>
              </a:extLst>
            </p:cNvPr>
            <p:cNvSpPr txBox="1"/>
            <p:nvPr/>
          </p:nvSpPr>
          <p:spPr bwMode="gray">
            <a:xfrm>
              <a:off x="819656" y="6194811"/>
              <a:ext cx="1311734" cy="202491"/>
            </a:xfrm>
            <a:prstGeom prst="rect">
              <a:avLst/>
            </a:prstGeom>
            <a:noFill/>
            <a:effectLst/>
          </p:spPr>
          <p:txBody>
            <a:bodyPr wrap="none" lIns="0" tIns="0" rIns="0" bIns="0" rtlCol="0" anchor="t" anchorCtr="0">
              <a:noAutofit/>
            </a:bodyPr>
            <a:lstStyle>
              <a:defPPr>
                <a:defRPr lang="en-US"/>
              </a:defPPr>
              <a:lvl1pPr algn="ctr" fontAlgn="base">
                <a:lnSpc>
                  <a:spcPct val="94000"/>
                </a:lnSpc>
                <a:spcBef>
                  <a:spcPct val="0"/>
                </a:spcBef>
                <a:spcAft>
                  <a:spcPct val="0"/>
                </a:spcAft>
                <a:defRPr sz="1200">
                  <a:latin typeface="Century Gothic" panose="020B0502020202020204" pitchFamily="34" charset="0"/>
                  <a:cs typeface="Microsoft Sans Serif"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94000"/>
                </a:lnSpc>
                <a:spcBef>
                  <a:spcPct val="0"/>
                </a:spcBef>
                <a:spcAft>
                  <a:spcPct val="0"/>
                </a:spcAft>
                <a:buClrTx/>
                <a:buSzTx/>
                <a:buFontTx/>
                <a:buNone/>
                <a:tabLst/>
                <a:defRPr/>
              </a:pPr>
              <a:r>
                <a:rPr kumimoji="0" lang="en-US" sz="12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2023</a:t>
              </a:r>
            </a:p>
          </p:txBody>
        </p:sp>
        <p:sp>
          <p:nvSpPr>
            <p:cNvPr id="1084" name="TextBox 70">
              <a:extLst>
                <a:ext uri="{FF2B5EF4-FFF2-40B4-BE49-F238E27FC236}">
                  <a16:creationId xmlns:a16="http://schemas.microsoft.com/office/drawing/2014/main" id="{08DB37DD-F4C4-DD52-BCD1-06518C33FBBC}"/>
                </a:ext>
              </a:extLst>
            </p:cNvPr>
            <p:cNvSpPr txBox="1"/>
            <p:nvPr/>
          </p:nvSpPr>
          <p:spPr bwMode="gray">
            <a:xfrm>
              <a:off x="2217920" y="6194811"/>
              <a:ext cx="1311734" cy="202491"/>
            </a:xfrm>
            <a:prstGeom prst="rect">
              <a:avLst/>
            </a:prstGeom>
            <a:noFill/>
            <a:effectLst/>
          </p:spPr>
          <p:txBody>
            <a:bodyPr wrap="none" lIns="0" tIns="0" rIns="0" bIns="0" rtlCol="0" anchor="t" anchorCtr="0">
              <a:noAutofit/>
            </a:bodyPr>
            <a:lstStyle>
              <a:defPPr>
                <a:defRPr lang="en-US"/>
              </a:defPPr>
              <a:lvl1pPr algn="ctr" fontAlgn="base">
                <a:lnSpc>
                  <a:spcPct val="94000"/>
                </a:lnSpc>
                <a:spcBef>
                  <a:spcPct val="0"/>
                </a:spcBef>
                <a:spcAft>
                  <a:spcPct val="0"/>
                </a:spcAft>
                <a:defRPr sz="1200">
                  <a:latin typeface="Century Gothic" panose="020B0502020202020204" pitchFamily="34" charset="0"/>
                  <a:cs typeface="Microsoft Sans Serif"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94000"/>
                </a:lnSpc>
                <a:spcBef>
                  <a:spcPct val="0"/>
                </a:spcBef>
                <a:spcAft>
                  <a:spcPct val="0"/>
                </a:spcAft>
                <a:buClrTx/>
                <a:buSzTx/>
                <a:buFontTx/>
                <a:buNone/>
                <a:tabLst/>
                <a:defRPr/>
              </a:pPr>
              <a:r>
                <a:rPr kumimoji="0" lang="en-US" sz="12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2024</a:t>
              </a:r>
            </a:p>
          </p:txBody>
        </p:sp>
        <p:sp>
          <p:nvSpPr>
            <p:cNvPr id="1085" name="TextBox 70">
              <a:extLst>
                <a:ext uri="{FF2B5EF4-FFF2-40B4-BE49-F238E27FC236}">
                  <a16:creationId xmlns:a16="http://schemas.microsoft.com/office/drawing/2014/main" id="{8530B256-2834-AE97-DC44-8DF63C4D668E}"/>
                </a:ext>
              </a:extLst>
            </p:cNvPr>
            <p:cNvSpPr txBox="1"/>
            <p:nvPr/>
          </p:nvSpPr>
          <p:spPr bwMode="gray">
            <a:xfrm>
              <a:off x="4931765" y="6194811"/>
              <a:ext cx="1311734" cy="202491"/>
            </a:xfrm>
            <a:prstGeom prst="rect">
              <a:avLst/>
            </a:prstGeom>
            <a:noFill/>
            <a:effectLst/>
          </p:spPr>
          <p:txBody>
            <a:bodyPr wrap="none" lIns="0" tIns="0" rIns="0" bIns="0" rtlCol="0" anchor="t" anchorCtr="0">
              <a:noAutofit/>
            </a:bodyPr>
            <a:lstStyle>
              <a:defPPr>
                <a:defRPr lang="en-US"/>
              </a:defPPr>
              <a:lvl1pPr algn="ctr" fontAlgn="base">
                <a:lnSpc>
                  <a:spcPct val="94000"/>
                </a:lnSpc>
                <a:spcBef>
                  <a:spcPct val="0"/>
                </a:spcBef>
                <a:spcAft>
                  <a:spcPct val="0"/>
                </a:spcAft>
                <a:defRPr sz="1200">
                  <a:latin typeface="Century Gothic" panose="020B0502020202020204" pitchFamily="34" charset="0"/>
                  <a:cs typeface="Microsoft Sans Serif"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94000"/>
                </a:lnSpc>
                <a:spcBef>
                  <a:spcPct val="0"/>
                </a:spcBef>
                <a:spcAft>
                  <a:spcPct val="0"/>
                </a:spcAft>
                <a:buClrTx/>
                <a:buSzTx/>
                <a:buFontTx/>
                <a:buNone/>
                <a:tabLst/>
                <a:defRPr/>
              </a:pPr>
              <a:r>
                <a:rPr kumimoji="0" lang="en-US" sz="12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2026</a:t>
              </a:r>
            </a:p>
          </p:txBody>
        </p:sp>
        <p:sp>
          <p:nvSpPr>
            <p:cNvPr id="1086" name="TextBox 70">
              <a:extLst>
                <a:ext uri="{FF2B5EF4-FFF2-40B4-BE49-F238E27FC236}">
                  <a16:creationId xmlns:a16="http://schemas.microsoft.com/office/drawing/2014/main" id="{85E3C9C8-AEC3-D90C-F48B-424BC06197C5}"/>
                </a:ext>
              </a:extLst>
            </p:cNvPr>
            <p:cNvSpPr txBox="1"/>
            <p:nvPr/>
          </p:nvSpPr>
          <p:spPr bwMode="gray">
            <a:xfrm>
              <a:off x="7638730" y="6194811"/>
              <a:ext cx="1311734" cy="202491"/>
            </a:xfrm>
            <a:prstGeom prst="rect">
              <a:avLst/>
            </a:prstGeom>
            <a:noFill/>
            <a:effectLst/>
          </p:spPr>
          <p:txBody>
            <a:bodyPr wrap="none" lIns="0" tIns="0" rIns="0" bIns="0" rtlCol="0" anchor="t" anchorCtr="0">
              <a:noAutofit/>
            </a:bodyPr>
            <a:lstStyle>
              <a:defPPr>
                <a:defRPr lang="en-US"/>
              </a:defPPr>
              <a:lvl1pPr algn="ctr" fontAlgn="base">
                <a:lnSpc>
                  <a:spcPct val="94000"/>
                </a:lnSpc>
                <a:spcBef>
                  <a:spcPct val="0"/>
                </a:spcBef>
                <a:spcAft>
                  <a:spcPct val="0"/>
                </a:spcAft>
                <a:defRPr sz="1200">
                  <a:latin typeface="Century Gothic" panose="020B0502020202020204" pitchFamily="34" charset="0"/>
                  <a:cs typeface="Microsoft Sans Serif"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94000"/>
                </a:lnSpc>
                <a:spcBef>
                  <a:spcPct val="0"/>
                </a:spcBef>
                <a:spcAft>
                  <a:spcPct val="0"/>
                </a:spcAft>
                <a:buClrTx/>
                <a:buSzTx/>
                <a:buFontTx/>
                <a:buNone/>
                <a:tabLst/>
                <a:defRPr/>
              </a:pPr>
              <a:r>
                <a:rPr kumimoji="0" lang="en-US" sz="12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2028</a:t>
              </a:r>
            </a:p>
          </p:txBody>
        </p:sp>
        <p:cxnSp>
          <p:nvCxnSpPr>
            <p:cNvPr id="1087" name="Straight Connector 1086">
              <a:extLst>
                <a:ext uri="{FF2B5EF4-FFF2-40B4-BE49-F238E27FC236}">
                  <a16:creationId xmlns:a16="http://schemas.microsoft.com/office/drawing/2014/main" id="{ADD088C0-CD3E-CDAD-9E83-C5BA41498486}"/>
                </a:ext>
              </a:extLst>
            </p:cNvPr>
            <p:cNvCxnSpPr>
              <a:cxnSpLocks/>
            </p:cNvCxnSpPr>
            <p:nvPr/>
          </p:nvCxnSpPr>
          <p:spPr>
            <a:xfrm>
              <a:off x="0" y="6149613"/>
              <a:ext cx="12180888" cy="0"/>
            </a:xfrm>
            <a:prstGeom prst="line">
              <a:avLst/>
            </a:prstGeom>
            <a:solidFill>
              <a:schemeClr val="tx2"/>
            </a:solidFill>
            <a:ln w="12700" cap="rnd">
              <a:solidFill>
                <a:schemeClr val="tx1"/>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1088" name="Oval 1087">
              <a:extLst>
                <a:ext uri="{FF2B5EF4-FFF2-40B4-BE49-F238E27FC236}">
                  <a16:creationId xmlns:a16="http://schemas.microsoft.com/office/drawing/2014/main" id="{670FED94-3EF5-CA9C-7BC0-1DFF971D5D96}"/>
                </a:ext>
              </a:extLst>
            </p:cNvPr>
            <p:cNvSpPr/>
            <p:nvPr/>
          </p:nvSpPr>
          <p:spPr>
            <a:xfrm>
              <a:off x="788153" y="6124175"/>
              <a:ext cx="50877" cy="5087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1094" name="Oval 1093">
              <a:extLst>
                <a:ext uri="{FF2B5EF4-FFF2-40B4-BE49-F238E27FC236}">
                  <a16:creationId xmlns:a16="http://schemas.microsoft.com/office/drawing/2014/main" id="{F0D85110-982B-84C0-3C28-A6CA0DF9B2BA}"/>
                </a:ext>
              </a:extLst>
            </p:cNvPr>
            <p:cNvSpPr/>
            <p:nvPr/>
          </p:nvSpPr>
          <p:spPr>
            <a:xfrm>
              <a:off x="2150402" y="6124175"/>
              <a:ext cx="50877" cy="5087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1095" name="Oval 1094">
              <a:extLst>
                <a:ext uri="{FF2B5EF4-FFF2-40B4-BE49-F238E27FC236}">
                  <a16:creationId xmlns:a16="http://schemas.microsoft.com/office/drawing/2014/main" id="{541E5F13-635C-114B-142A-36849329AB8A}"/>
                </a:ext>
              </a:extLst>
            </p:cNvPr>
            <p:cNvSpPr/>
            <p:nvPr/>
          </p:nvSpPr>
          <p:spPr>
            <a:xfrm>
              <a:off x="3512651" y="6124175"/>
              <a:ext cx="50877" cy="5087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1096" name="Oval 1095">
              <a:extLst>
                <a:ext uri="{FF2B5EF4-FFF2-40B4-BE49-F238E27FC236}">
                  <a16:creationId xmlns:a16="http://schemas.microsoft.com/office/drawing/2014/main" id="{44BA8576-E632-FA02-99DA-DAA0D3A8B46F}"/>
                </a:ext>
              </a:extLst>
            </p:cNvPr>
            <p:cNvSpPr/>
            <p:nvPr/>
          </p:nvSpPr>
          <p:spPr>
            <a:xfrm>
              <a:off x="6237149" y="6124175"/>
              <a:ext cx="50877" cy="5087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1097" name="Oval 1096">
              <a:extLst>
                <a:ext uri="{FF2B5EF4-FFF2-40B4-BE49-F238E27FC236}">
                  <a16:creationId xmlns:a16="http://schemas.microsoft.com/office/drawing/2014/main" id="{B7BEEFE4-006E-23ED-8DFC-26B43FF05CF4}"/>
                </a:ext>
              </a:extLst>
            </p:cNvPr>
            <p:cNvSpPr/>
            <p:nvPr/>
          </p:nvSpPr>
          <p:spPr>
            <a:xfrm>
              <a:off x="8961647" y="6124175"/>
              <a:ext cx="50877" cy="5087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1098" name="TextBox 70">
              <a:extLst>
                <a:ext uri="{FF2B5EF4-FFF2-40B4-BE49-F238E27FC236}">
                  <a16:creationId xmlns:a16="http://schemas.microsoft.com/office/drawing/2014/main" id="{5EF57E0F-AC1D-EFEC-8CE2-44ED99CE3AD7}"/>
                </a:ext>
              </a:extLst>
            </p:cNvPr>
            <p:cNvSpPr txBox="1"/>
            <p:nvPr/>
          </p:nvSpPr>
          <p:spPr bwMode="gray">
            <a:xfrm>
              <a:off x="6281352" y="6194811"/>
              <a:ext cx="1311734" cy="202491"/>
            </a:xfrm>
            <a:prstGeom prst="rect">
              <a:avLst/>
            </a:prstGeom>
            <a:noFill/>
            <a:effectLst/>
          </p:spPr>
          <p:txBody>
            <a:bodyPr wrap="none" lIns="0" tIns="0" rIns="0" bIns="0" rtlCol="0" anchor="t" anchorCtr="0">
              <a:noAutofit/>
            </a:bodyPr>
            <a:lstStyle>
              <a:defPPr>
                <a:defRPr lang="en-US"/>
              </a:defPPr>
              <a:lvl1pPr algn="ctr" fontAlgn="base">
                <a:lnSpc>
                  <a:spcPct val="94000"/>
                </a:lnSpc>
                <a:spcBef>
                  <a:spcPct val="0"/>
                </a:spcBef>
                <a:spcAft>
                  <a:spcPct val="0"/>
                </a:spcAft>
                <a:defRPr sz="1200">
                  <a:latin typeface="Century Gothic" panose="020B0502020202020204" pitchFamily="34" charset="0"/>
                  <a:cs typeface="Microsoft Sans Serif"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94000"/>
                </a:lnSpc>
                <a:spcBef>
                  <a:spcPct val="0"/>
                </a:spcBef>
                <a:spcAft>
                  <a:spcPct val="0"/>
                </a:spcAft>
                <a:buClrTx/>
                <a:buSzTx/>
                <a:buFontTx/>
                <a:buNone/>
                <a:tabLst/>
                <a:defRPr/>
              </a:pPr>
              <a:r>
                <a:rPr kumimoji="0" lang="en-US" sz="12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2027</a:t>
              </a:r>
            </a:p>
          </p:txBody>
        </p:sp>
        <p:sp>
          <p:nvSpPr>
            <p:cNvPr id="1099" name="TextBox 70">
              <a:extLst>
                <a:ext uri="{FF2B5EF4-FFF2-40B4-BE49-F238E27FC236}">
                  <a16:creationId xmlns:a16="http://schemas.microsoft.com/office/drawing/2014/main" id="{488890BF-A08C-CD5F-B256-A35DB6B6111A}"/>
                </a:ext>
              </a:extLst>
            </p:cNvPr>
            <p:cNvSpPr txBox="1"/>
            <p:nvPr/>
          </p:nvSpPr>
          <p:spPr bwMode="gray">
            <a:xfrm>
              <a:off x="9009414" y="6194811"/>
              <a:ext cx="1311734" cy="202491"/>
            </a:xfrm>
            <a:prstGeom prst="rect">
              <a:avLst/>
            </a:prstGeom>
            <a:noFill/>
            <a:effectLst/>
          </p:spPr>
          <p:txBody>
            <a:bodyPr wrap="none" lIns="0" tIns="0" rIns="0" bIns="0" rtlCol="0" anchor="t" anchorCtr="0">
              <a:noAutofit/>
            </a:bodyPr>
            <a:lstStyle>
              <a:defPPr>
                <a:defRPr lang="en-US"/>
              </a:defPPr>
              <a:lvl1pPr algn="ctr" fontAlgn="base">
                <a:lnSpc>
                  <a:spcPct val="94000"/>
                </a:lnSpc>
                <a:spcBef>
                  <a:spcPct val="0"/>
                </a:spcBef>
                <a:spcAft>
                  <a:spcPct val="0"/>
                </a:spcAft>
                <a:defRPr sz="1200">
                  <a:latin typeface="Century Gothic" panose="020B0502020202020204" pitchFamily="34" charset="0"/>
                  <a:cs typeface="Microsoft Sans Serif"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94000"/>
                </a:lnSpc>
                <a:spcBef>
                  <a:spcPct val="0"/>
                </a:spcBef>
                <a:spcAft>
                  <a:spcPct val="0"/>
                </a:spcAft>
                <a:buClrTx/>
                <a:buSzTx/>
                <a:buFontTx/>
                <a:buNone/>
                <a:tabLst/>
                <a:defRPr/>
              </a:pPr>
              <a:r>
                <a:rPr kumimoji="0" lang="en-US" sz="12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2029</a:t>
              </a:r>
            </a:p>
          </p:txBody>
        </p:sp>
        <p:sp>
          <p:nvSpPr>
            <p:cNvPr id="1100" name="TextBox 70">
              <a:extLst>
                <a:ext uri="{FF2B5EF4-FFF2-40B4-BE49-F238E27FC236}">
                  <a16:creationId xmlns:a16="http://schemas.microsoft.com/office/drawing/2014/main" id="{8CC48F42-B7D2-6736-DD67-8AE8C0BA387A}"/>
                </a:ext>
              </a:extLst>
            </p:cNvPr>
            <p:cNvSpPr txBox="1"/>
            <p:nvPr/>
          </p:nvSpPr>
          <p:spPr bwMode="gray">
            <a:xfrm>
              <a:off x="10402904" y="6194811"/>
              <a:ext cx="1311734" cy="202491"/>
            </a:xfrm>
            <a:prstGeom prst="rect">
              <a:avLst/>
            </a:prstGeom>
            <a:noFill/>
            <a:effectLst/>
          </p:spPr>
          <p:txBody>
            <a:bodyPr wrap="none" lIns="0" tIns="0" rIns="0" bIns="0" rtlCol="0" anchor="t" anchorCtr="0">
              <a:noAutofit/>
            </a:bodyPr>
            <a:lstStyle>
              <a:defPPr>
                <a:defRPr lang="en-US"/>
              </a:defPPr>
              <a:lvl1pPr algn="ctr" fontAlgn="base">
                <a:lnSpc>
                  <a:spcPct val="94000"/>
                </a:lnSpc>
                <a:spcBef>
                  <a:spcPct val="0"/>
                </a:spcBef>
                <a:spcAft>
                  <a:spcPct val="0"/>
                </a:spcAft>
                <a:defRPr sz="1200">
                  <a:latin typeface="Century Gothic" panose="020B0502020202020204" pitchFamily="34" charset="0"/>
                  <a:cs typeface="Microsoft Sans Serif"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94000"/>
                </a:lnSpc>
                <a:spcBef>
                  <a:spcPct val="0"/>
                </a:spcBef>
                <a:spcAft>
                  <a:spcPct val="0"/>
                </a:spcAft>
                <a:buClrTx/>
                <a:buSzTx/>
                <a:buFontTx/>
                <a:buNone/>
                <a:tabLst/>
                <a:defRPr/>
              </a:pPr>
              <a:r>
                <a:rPr kumimoji="0" lang="en-US" sz="12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2030+</a:t>
              </a:r>
            </a:p>
          </p:txBody>
        </p:sp>
        <p:sp>
          <p:nvSpPr>
            <p:cNvPr id="1101" name="Oval 1100">
              <a:extLst>
                <a:ext uri="{FF2B5EF4-FFF2-40B4-BE49-F238E27FC236}">
                  <a16:creationId xmlns:a16="http://schemas.microsoft.com/office/drawing/2014/main" id="{0B18F33B-56FB-A41F-ECCD-60129FC64BEB}"/>
                </a:ext>
              </a:extLst>
            </p:cNvPr>
            <p:cNvSpPr/>
            <p:nvPr/>
          </p:nvSpPr>
          <p:spPr>
            <a:xfrm>
              <a:off x="4874900" y="6124175"/>
              <a:ext cx="50877" cy="5087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1102" name="Oval 1101">
              <a:extLst>
                <a:ext uri="{FF2B5EF4-FFF2-40B4-BE49-F238E27FC236}">
                  <a16:creationId xmlns:a16="http://schemas.microsoft.com/office/drawing/2014/main" id="{9436A3DD-9611-DEFD-DEE8-6C56363C78B5}"/>
                </a:ext>
              </a:extLst>
            </p:cNvPr>
            <p:cNvSpPr/>
            <p:nvPr/>
          </p:nvSpPr>
          <p:spPr>
            <a:xfrm>
              <a:off x="7599398" y="6124175"/>
              <a:ext cx="50877" cy="5087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1103" name="Oval 1102">
              <a:extLst>
                <a:ext uri="{FF2B5EF4-FFF2-40B4-BE49-F238E27FC236}">
                  <a16:creationId xmlns:a16="http://schemas.microsoft.com/office/drawing/2014/main" id="{5C26D208-41C5-312F-68B3-34B0EED332FA}"/>
                </a:ext>
              </a:extLst>
            </p:cNvPr>
            <p:cNvSpPr/>
            <p:nvPr/>
          </p:nvSpPr>
          <p:spPr>
            <a:xfrm>
              <a:off x="10323893" y="6124175"/>
              <a:ext cx="50877" cy="5087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1104" name="Rectangle 1103">
              <a:extLst>
                <a:ext uri="{FF2B5EF4-FFF2-40B4-BE49-F238E27FC236}">
                  <a16:creationId xmlns:a16="http://schemas.microsoft.com/office/drawing/2014/main" id="{C85D4BEF-5A0D-0474-61BA-E2ECAC569F5B}"/>
                </a:ext>
              </a:extLst>
            </p:cNvPr>
            <p:cNvSpPr/>
            <p:nvPr/>
          </p:nvSpPr>
          <p:spPr>
            <a:xfrm>
              <a:off x="10349331" y="5901501"/>
              <a:ext cx="692174" cy="240003"/>
            </a:xfrm>
            <a:prstGeom prst="rect">
              <a:avLst/>
            </a:prstGeom>
          </p:spPr>
          <p:txBody>
            <a:bodyPr wrap="square">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ACBACF"/>
                  </a:solidFill>
                  <a:effectLst/>
                  <a:uLnTx/>
                  <a:uFillTx/>
                  <a:latin typeface="Microsoft Sans Serif"/>
                  <a:ea typeface="+mn-ea"/>
                  <a:cs typeface="Lato Regular"/>
                  <a:sym typeface="Lato Regular"/>
                </a:rPr>
                <a:t>WRC-31</a:t>
              </a:r>
            </a:p>
          </p:txBody>
        </p:sp>
        <p:sp>
          <p:nvSpPr>
            <p:cNvPr id="1105" name="Rectangle 1104">
              <a:extLst>
                <a:ext uri="{FF2B5EF4-FFF2-40B4-BE49-F238E27FC236}">
                  <a16:creationId xmlns:a16="http://schemas.microsoft.com/office/drawing/2014/main" id="{BEAE5136-8062-931E-2CC4-CFBDEC3375A4}"/>
                </a:ext>
              </a:extLst>
            </p:cNvPr>
            <p:cNvSpPr/>
            <p:nvPr/>
          </p:nvSpPr>
          <p:spPr>
            <a:xfrm>
              <a:off x="7080059" y="5901501"/>
              <a:ext cx="692174" cy="240003"/>
            </a:xfrm>
            <a:prstGeom prst="rect">
              <a:avLst/>
            </a:prstGeom>
          </p:spPr>
          <p:txBody>
            <a:bodyPr wrap="square">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ACBACF"/>
                  </a:solidFill>
                  <a:effectLst/>
                  <a:uLnTx/>
                  <a:uFillTx/>
                  <a:latin typeface="Microsoft Sans Serif"/>
                  <a:ea typeface="+mn-ea"/>
                  <a:cs typeface="Lato Regular"/>
                  <a:sym typeface="Lato Regular"/>
                </a:rPr>
                <a:t>WRC-27</a:t>
              </a:r>
            </a:p>
          </p:txBody>
        </p:sp>
        <p:sp>
          <p:nvSpPr>
            <p:cNvPr id="1106" name="Rectangle 1105">
              <a:extLst>
                <a:ext uri="{FF2B5EF4-FFF2-40B4-BE49-F238E27FC236}">
                  <a16:creationId xmlns:a16="http://schemas.microsoft.com/office/drawing/2014/main" id="{69B1285E-901D-4001-84C3-1FC708F62557}"/>
                </a:ext>
              </a:extLst>
            </p:cNvPr>
            <p:cNvSpPr/>
            <p:nvPr/>
          </p:nvSpPr>
          <p:spPr>
            <a:xfrm>
              <a:off x="1664259" y="5901501"/>
              <a:ext cx="692174" cy="240003"/>
            </a:xfrm>
            <a:prstGeom prst="rect">
              <a:avLst/>
            </a:prstGeom>
          </p:spPr>
          <p:txBody>
            <a:bodyPr wrap="square">
              <a:spAutoFit/>
            </a:bodyPr>
            <a:lstStyle/>
            <a:p>
              <a:pPr marL="0" marR="0" lvl="2" indent="0" algn="ctr"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ACBACF"/>
                  </a:solidFill>
                  <a:effectLst/>
                  <a:uLnTx/>
                  <a:uFillTx/>
                  <a:latin typeface="Microsoft Sans Serif"/>
                  <a:ea typeface="+mn-ea"/>
                  <a:cs typeface="Lato Regular"/>
                  <a:sym typeface="Lato Regular"/>
                </a:rPr>
                <a:t>WRC-23</a:t>
              </a:r>
            </a:p>
          </p:txBody>
        </p:sp>
      </p:grpSp>
      <p:sp>
        <p:nvSpPr>
          <p:cNvPr id="3" name="Title 2">
            <a:extLst>
              <a:ext uri="{FF2B5EF4-FFF2-40B4-BE49-F238E27FC236}">
                <a16:creationId xmlns:a16="http://schemas.microsoft.com/office/drawing/2014/main" id="{99396081-F585-723A-283E-83445668D542}"/>
              </a:ext>
            </a:extLst>
          </p:cNvPr>
          <p:cNvSpPr>
            <a:spLocks noGrp="1"/>
          </p:cNvSpPr>
          <p:nvPr>
            <p:ph type="title"/>
          </p:nvPr>
        </p:nvSpPr>
        <p:spPr>
          <a:xfrm>
            <a:off x="495300" y="638350"/>
            <a:ext cx="11187112" cy="366254"/>
          </a:xfrm>
        </p:spPr>
        <p:txBody>
          <a:bodyPr/>
          <a:lstStyle/>
          <a:p>
            <a:r>
              <a:rPr lang="en-US" dirty="0">
                <a:latin typeface="+mn-lt"/>
              </a:rPr>
              <a:t>5G Advanced evolution towards 6G</a:t>
            </a:r>
          </a:p>
        </p:txBody>
      </p:sp>
      <p:sp>
        <p:nvSpPr>
          <p:cNvPr id="26" name="Footer Placeholder 25">
            <a:extLst>
              <a:ext uri="{FF2B5EF4-FFF2-40B4-BE49-F238E27FC236}">
                <a16:creationId xmlns:a16="http://schemas.microsoft.com/office/drawing/2014/main" id="{AFAD76C5-BAEC-C5BA-7B2D-000972681A9E}"/>
              </a:ext>
            </a:extLst>
          </p:cNvPr>
          <p:cNvSpPr>
            <a:spLocks noGrp="1"/>
          </p:cNvSpPr>
          <p:nvPr>
            <p:ph type="ftr" sz="quarter" idx="10"/>
          </p:nvPr>
        </p:nvSpPr>
        <p:spPr/>
        <p:txBody>
          <a:bodyPr/>
          <a:lstStyle/>
          <a:p>
            <a:pPr marL="0" marR="0" lvl="0" indent="0" algn="l" defTabSz="685800" rtl="0" eaLnBrk="1" fontAlgn="auto" latinLnBrk="0" hangingPunct="1">
              <a:lnSpc>
                <a:spcPct val="96000"/>
              </a:lnSpc>
              <a:spcBef>
                <a:spcPts val="0"/>
              </a:spcBef>
              <a:spcAft>
                <a:spcPts val="225"/>
              </a:spcAft>
              <a:buClr>
                <a:srgbClr val="3253DC"/>
              </a:buClr>
              <a:buSzTx/>
              <a:buFont typeface="Arial" panose="020B0604020202020204" pitchFamily="34" charset="0"/>
              <a:buNone/>
              <a:tabLst/>
              <a:defRPr/>
            </a:pPr>
            <a:endParaRPr kumimoji="0" lang="en-US" sz="800" b="0" i="0" u="none" strike="noStrike" kern="1200" cap="none" spc="0" normalizeH="0" baseline="0" noProof="0" dirty="0">
              <a:ln>
                <a:noFill/>
              </a:ln>
              <a:solidFill>
                <a:srgbClr val="ACBACF">
                  <a:lumMod val="75000"/>
                </a:srgbClr>
              </a:solidFill>
              <a:effectLst/>
              <a:uLnTx/>
              <a:uFillTx/>
              <a:latin typeface="Microsoft Sans Serif"/>
              <a:ea typeface="+mn-ea"/>
              <a:cs typeface="+mn-cs"/>
            </a:endParaRPr>
          </a:p>
        </p:txBody>
      </p:sp>
      <p:sp>
        <p:nvSpPr>
          <p:cNvPr id="18" name="TextBox 17">
            <a:extLst>
              <a:ext uri="{FF2B5EF4-FFF2-40B4-BE49-F238E27FC236}">
                <a16:creationId xmlns:a16="http://schemas.microsoft.com/office/drawing/2014/main" id="{E4CEF8FF-3509-EEC5-239E-D53F5B1B6C67}"/>
              </a:ext>
            </a:extLst>
          </p:cNvPr>
          <p:cNvSpPr txBox="1"/>
          <p:nvPr/>
        </p:nvSpPr>
        <p:spPr>
          <a:xfrm>
            <a:off x="708208" y="1492643"/>
            <a:ext cx="3813544" cy="236347"/>
          </a:xfrm>
          <a:prstGeom prst="rect">
            <a:avLst/>
          </a:prstGeom>
        </p:spPr>
        <p:txBody>
          <a:bodyPr wrap="non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icrosoft Sans Serif"/>
                <a:ea typeface="+mn-ea"/>
                <a:cs typeface="Microsoft Sans Serif" panose="020B0604020202020204" pitchFamily="34" charset="0"/>
              </a:rPr>
              <a:t>6G Foundational Technology Explorations</a:t>
            </a:r>
          </a:p>
        </p:txBody>
      </p:sp>
      <p:sp>
        <p:nvSpPr>
          <p:cNvPr id="19" name="TextBox 18">
            <a:extLst>
              <a:ext uri="{FF2B5EF4-FFF2-40B4-BE49-F238E27FC236}">
                <a16:creationId xmlns:a16="http://schemas.microsoft.com/office/drawing/2014/main" id="{B6F32483-3018-055F-B24B-F4D34265C5E6}"/>
              </a:ext>
            </a:extLst>
          </p:cNvPr>
          <p:cNvSpPr txBox="1"/>
          <p:nvPr/>
        </p:nvSpPr>
        <p:spPr>
          <a:xfrm>
            <a:off x="5633894" y="1492643"/>
            <a:ext cx="4685578" cy="236347"/>
          </a:xfrm>
          <a:prstGeom prst="rect">
            <a:avLst/>
          </a:prstGeom>
        </p:spPr>
        <p:txBody>
          <a:bodyPr wrap="non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icrosoft Sans Serif"/>
                <a:ea typeface="+mn-ea"/>
                <a:cs typeface="Microsoft Sans Serif" panose="020B0604020202020204" pitchFamily="34" charset="0"/>
              </a:rPr>
              <a:t>6G pre-commercial interoperability testing and trials</a:t>
            </a:r>
          </a:p>
        </p:txBody>
      </p:sp>
      <p:grpSp>
        <p:nvGrpSpPr>
          <p:cNvPr id="2" name="Group 1">
            <a:extLst>
              <a:ext uri="{FF2B5EF4-FFF2-40B4-BE49-F238E27FC236}">
                <a16:creationId xmlns:a16="http://schemas.microsoft.com/office/drawing/2014/main" id="{B19857F2-C681-DB2D-514C-F7CB62AD0E85}"/>
              </a:ext>
            </a:extLst>
          </p:cNvPr>
          <p:cNvGrpSpPr/>
          <p:nvPr/>
        </p:nvGrpSpPr>
        <p:grpSpPr>
          <a:xfrm>
            <a:off x="536235" y="3982047"/>
            <a:ext cx="635414" cy="355056"/>
            <a:chOff x="4543873" y="1621652"/>
            <a:chExt cx="3098588" cy="1731358"/>
          </a:xfrm>
          <a:solidFill>
            <a:schemeClr val="bg1"/>
          </a:solidFill>
        </p:grpSpPr>
        <p:sp>
          <p:nvSpPr>
            <p:cNvPr id="9" name="Freeform: Shape 8">
              <a:extLst>
                <a:ext uri="{FF2B5EF4-FFF2-40B4-BE49-F238E27FC236}">
                  <a16:creationId xmlns:a16="http://schemas.microsoft.com/office/drawing/2014/main" id="{9CE3E676-CDDA-A1FF-CB60-AD604D0387F2}"/>
                </a:ext>
              </a:extLst>
            </p:cNvPr>
            <p:cNvSpPr/>
            <p:nvPr/>
          </p:nvSpPr>
          <p:spPr>
            <a:xfrm>
              <a:off x="5717796" y="2629338"/>
              <a:ext cx="2764" cy="1759"/>
            </a:xfrm>
            <a:custGeom>
              <a:avLst/>
              <a:gdLst>
                <a:gd name="connsiteX0" fmla="*/ 2547 w 2764"/>
                <a:gd name="connsiteY0" fmla="*/ 1519 h 1759"/>
                <a:gd name="connsiteX1" fmla="*/ -92 w 2764"/>
                <a:gd name="connsiteY1" fmla="*/ 1519 h 1759"/>
                <a:gd name="connsiteX2" fmla="*/ 1165 w 2764"/>
                <a:gd name="connsiteY2" fmla="*/ -114 h 1759"/>
                <a:gd name="connsiteX3" fmla="*/ 2673 w 2764"/>
                <a:gd name="connsiteY3" fmla="*/ 1645 h 1759"/>
                <a:gd name="connsiteX4" fmla="*/ 2673 w 2764"/>
                <a:gd name="connsiteY4" fmla="*/ 1645 h 1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4" h="1759">
                  <a:moveTo>
                    <a:pt x="2547" y="1519"/>
                  </a:moveTo>
                  <a:lnTo>
                    <a:pt x="-92" y="1519"/>
                  </a:lnTo>
                  <a:lnTo>
                    <a:pt x="1165" y="-114"/>
                  </a:lnTo>
                  <a:lnTo>
                    <a:pt x="2673" y="1645"/>
                  </a:lnTo>
                  <a:lnTo>
                    <a:pt x="2673" y="1645"/>
                  </a:lnTo>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71F"/>
                </a:solidFill>
                <a:effectLst/>
                <a:uLnTx/>
                <a:uFillTx/>
                <a:latin typeface="Microsoft Sans Serif"/>
                <a:ea typeface="+mn-ea"/>
                <a:cs typeface="+mn-cs"/>
              </a:endParaRPr>
            </a:p>
          </p:txBody>
        </p:sp>
        <p:sp>
          <p:nvSpPr>
            <p:cNvPr id="10" name="Freeform: Shape 9">
              <a:extLst>
                <a:ext uri="{FF2B5EF4-FFF2-40B4-BE49-F238E27FC236}">
                  <a16:creationId xmlns:a16="http://schemas.microsoft.com/office/drawing/2014/main" id="{DE8B78DA-1006-D43B-58AA-C1C7B9C0C093}"/>
                </a:ext>
              </a:extLst>
            </p:cNvPr>
            <p:cNvSpPr/>
            <p:nvPr/>
          </p:nvSpPr>
          <p:spPr>
            <a:xfrm>
              <a:off x="5717796" y="2629338"/>
              <a:ext cx="2764" cy="1759"/>
            </a:xfrm>
            <a:custGeom>
              <a:avLst/>
              <a:gdLst>
                <a:gd name="connsiteX0" fmla="*/ 2547 w 2764"/>
                <a:gd name="connsiteY0" fmla="*/ 1519 h 1759"/>
                <a:gd name="connsiteX1" fmla="*/ -92 w 2764"/>
                <a:gd name="connsiteY1" fmla="*/ 1519 h 1759"/>
                <a:gd name="connsiteX2" fmla="*/ 1165 w 2764"/>
                <a:gd name="connsiteY2" fmla="*/ -114 h 1759"/>
                <a:gd name="connsiteX3" fmla="*/ 2673 w 2764"/>
                <a:gd name="connsiteY3" fmla="*/ 1645 h 1759"/>
              </a:gdLst>
              <a:ahLst/>
              <a:cxnLst>
                <a:cxn ang="0">
                  <a:pos x="connsiteX0" y="connsiteY0"/>
                </a:cxn>
                <a:cxn ang="0">
                  <a:pos x="connsiteX1" y="connsiteY1"/>
                </a:cxn>
                <a:cxn ang="0">
                  <a:pos x="connsiteX2" y="connsiteY2"/>
                </a:cxn>
                <a:cxn ang="0">
                  <a:pos x="connsiteX3" y="connsiteY3"/>
                </a:cxn>
              </a:cxnLst>
              <a:rect l="l" t="t" r="r" b="b"/>
              <a:pathLst>
                <a:path w="2764" h="1759">
                  <a:moveTo>
                    <a:pt x="2547" y="1519"/>
                  </a:moveTo>
                  <a:lnTo>
                    <a:pt x="-92" y="1519"/>
                  </a:lnTo>
                  <a:lnTo>
                    <a:pt x="1165" y="-114"/>
                  </a:lnTo>
                  <a:lnTo>
                    <a:pt x="2673" y="1645"/>
                  </a:lnTo>
                  <a:close/>
                </a:path>
              </a:pathLst>
            </a:custGeom>
            <a:grpFill/>
            <a:ln w="251" cap="flat">
              <a:solidFill>
                <a:srgbClr val="40404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71F"/>
                </a:solidFill>
                <a:effectLst/>
                <a:uLnTx/>
                <a:uFillTx/>
                <a:latin typeface="Microsoft Sans Serif"/>
                <a:ea typeface="+mn-ea"/>
                <a:cs typeface="+mn-cs"/>
              </a:endParaRPr>
            </a:p>
          </p:txBody>
        </p:sp>
        <p:sp>
          <p:nvSpPr>
            <p:cNvPr id="11" name="Freeform: Shape 10">
              <a:extLst>
                <a:ext uri="{FF2B5EF4-FFF2-40B4-BE49-F238E27FC236}">
                  <a16:creationId xmlns:a16="http://schemas.microsoft.com/office/drawing/2014/main" id="{0582D9E1-6A3E-0923-63C8-5D0D7B4FC356}"/>
                </a:ext>
              </a:extLst>
            </p:cNvPr>
            <p:cNvSpPr/>
            <p:nvPr/>
          </p:nvSpPr>
          <p:spPr>
            <a:xfrm>
              <a:off x="4543873" y="2175525"/>
              <a:ext cx="1839611" cy="1177485"/>
            </a:xfrm>
            <a:custGeom>
              <a:avLst/>
              <a:gdLst>
                <a:gd name="connsiteX0" fmla="*/ 950680 w 1839611"/>
                <a:gd name="connsiteY0" fmla="*/ 791820 h 1177485"/>
                <a:gd name="connsiteX1" fmla="*/ 681163 w 1839611"/>
                <a:gd name="connsiteY1" fmla="*/ 1120140 h 1177485"/>
                <a:gd name="connsiteX2" fmla="*/ 344801 w 1839611"/>
                <a:gd name="connsiteY2" fmla="*/ 1175300 h 1177485"/>
                <a:gd name="connsiteX3" fmla="*/ 168892 w 1839611"/>
                <a:gd name="connsiteY3" fmla="*/ 1137605 h 1177485"/>
                <a:gd name="connsiteX4" fmla="*/ 523 w 1839611"/>
                <a:gd name="connsiteY4" fmla="*/ 891585 h 1177485"/>
                <a:gd name="connsiteX5" fmla="*/ 523 w 1839611"/>
                <a:gd name="connsiteY5" fmla="*/ 816196 h 1177485"/>
                <a:gd name="connsiteX6" fmla="*/ 15600 w 1839611"/>
                <a:gd name="connsiteY6" fmla="*/ 802123 h 1177485"/>
                <a:gd name="connsiteX7" fmla="*/ 272301 w 1839611"/>
                <a:gd name="connsiteY7" fmla="*/ 802123 h 1177485"/>
                <a:gd name="connsiteX8" fmla="*/ 284866 w 1839611"/>
                <a:gd name="connsiteY8" fmla="*/ 816573 h 1177485"/>
                <a:gd name="connsiteX9" fmla="*/ 332487 w 1839611"/>
                <a:gd name="connsiteY9" fmla="*/ 912191 h 1177485"/>
                <a:gd name="connsiteX10" fmla="*/ 560917 w 1839611"/>
                <a:gd name="connsiteY10" fmla="*/ 919228 h 1177485"/>
                <a:gd name="connsiteX11" fmla="*/ 674001 w 1839611"/>
                <a:gd name="connsiteY11" fmla="*/ 673584 h 1177485"/>
                <a:gd name="connsiteX12" fmla="*/ 583785 w 1839611"/>
                <a:gd name="connsiteY12" fmla="*/ 577714 h 1177485"/>
                <a:gd name="connsiteX13" fmla="*/ 402222 w 1839611"/>
                <a:gd name="connsiteY13" fmla="*/ 592918 h 1177485"/>
                <a:gd name="connsiteX14" fmla="*/ 330602 w 1839611"/>
                <a:gd name="connsiteY14" fmla="*/ 649711 h 1177485"/>
                <a:gd name="connsiteX15" fmla="*/ 315524 w 1839611"/>
                <a:gd name="connsiteY15" fmla="*/ 657878 h 1177485"/>
                <a:gd name="connsiteX16" fmla="*/ 66865 w 1839611"/>
                <a:gd name="connsiteY16" fmla="*/ 657878 h 1177485"/>
                <a:gd name="connsiteX17" fmla="*/ 98403 w 1839611"/>
                <a:gd name="connsiteY17" fmla="*/ 566154 h 1177485"/>
                <a:gd name="connsiteX18" fmla="*/ 289766 w 1839611"/>
                <a:gd name="connsiteY18" fmla="*/ 17823 h 1177485"/>
                <a:gd name="connsiteX19" fmla="*/ 313891 w 1839611"/>
                <a:gd name="connsiteY19" fmla="*/ 106 h 1177485"/>
                <a:gd name="connsiteX20" fmla="*/ 1013378 w 1839611"/>
                <a:gd name="connsiteY20" fmla="*/ 106 h 1177485"/>
                <a:gd name="connsiteX21" fmla="*/ 1027954 w 1839611"/>
                <a:gd name="connsiteY21" fmla="*/ 16818 h 1177485"/>
                <a:gd name="connsiteX22" fmla="*/ 990259 w 1839611"/>
                <a:gd name="connsiteY22" fmla="*/ 230421 h 1177485"/>
                <a:gd name="connsiteX23" fmla="*/ 971663 w 1839611"/>
                <a:gd name="connsiteY23" fmla="*/ 240598 h 1177485"/>
                <a:gd name="connsiteX24" fmla="*/ 491810 w 1839611"/>
                <a:gd name="connsiteY24" fmla="*/ 240598 h 1177485"/>
                <a:gd name="connsiteX25" fmla="*/ 464670 w 1839611"/>
                <a:gd name="connsiteY25" fmla="*/ 259320 h 1177485"/>
                <a:gd name="connsiteX26" fmla="*/ 395688 w 1839611"/>
                <a:gd name="connsiteY26" fmla="*/ 441888 h 1177485"/>
                <a:gd name="connsiteX27" fmla="*/ 394306 w 1839611"/>
                <a:gd name="connsiteY27" fmla="*/ 452316 h 1177485"/>
                <a:gd name="connsiteX28" fmla="*/ 523096 w 1839611"/>
                <a:gd name="connsiteY28" fmla="*/ 384466 h 1177485"/>
                <a:gd name="connsiteX29" fmla="*/ 817743 w 1839611"/>
                <a:gd name="connsiteY29" fmla="*/ 404696 h 1177485"/>
                <a:gd name="connsiteX30" fmla="*/ 966763 w 1839611"/>
                <a:gd name="connsiteY30" fmla="*/ 625963 h 1177485"/>
                <a:gd name="connsiteX31" fmla="*/ 969276 w 1839611"/>
                <a:gd name="connsiteY31" fmla="*/ 671699 h 1177485"/>
                <a:gd name="connsiteX32" fmla="*/ 979830 w 1839611"/>
                <a:gd name="connsiteY32" fmla="*/ 641669 h 1177485"/>
                <a:gd name="connsiteX33" fmla="*/ 1366954 w 1839611"/>
                <a:gd name="connsiteY33" fmla="*/ 256932 h 1177485"/>
                <a:gd name="connsiteX34" fmla="*/ 1630817 w 1839611"/>
                <a:gd name="connsiteY34" fmla="*/ 261330 h 1177485"/>
                <a:gd name="connsiteX35" fmla="*/ 1831855 w 1839611"/>
                <a:gd name="connsiteY35" fmla="*/ 491519 h 1177485"/>
                <a:gd name="connsiteX36" fmla="*/ 1839520 w 1839611"/>
                <a:gd name="connsiteY36" fmla="*/ 563013 h 1177485"/>
                <a:gd name="connsiteX37" fmla="*/ 1827709 w 1839611"/>
                <a:gd name="connsiteY37" fmla="*/ 575578 h 1177485"/>
                <a:gd name="connsiteX38" fmla="*/ 1587720 w 1839611"/>
                <a:gd name="connsiteY38" fmla="*/ 575578 h 1177485"/>
                <a:gd name="connsiteX39" fmla="*/ 1575155 w 1839611"/>
                <a:gd name="connsiteY39" fmla="*/ 564772 h 1177485"/>
                <a:gd name="connsiteX40" fmla="*/ 1441464 w 1839611"/>
                <a:gd name="connsiteY40" fmla="*/ 464881 h 1177485"/>
                <a:gd name="connsiteX41" fmla="*/ 1275733 w 1839611"/>
                <a:gd name="connsiteY41" fmla="*/ 586635 h 1177485"/>
                <a:gd name="connsiteX42" fmla="*/ 1231631 w 1839611"/>
                <a:gd name="connsiteY42" fmla="*/ 794081 h 1177485"/>
                <a:gd name="connsiteX43" fmla="*/ 1290183 w 1839611"/>
                <a:gd name="connsiteY43" fmla="*/ 923751 h 1177485"/>
                <a:gd name="connsiteX44" fmla="*/ 1554046 w 1839611"/>
                <a:gd name="connsiteY44" fmla="*/ 862057 h 1177485"/>
                <a:gd name="connsiteX45" fmla="*/ 1555931 w 1839611"/>
                <a:gd name="connsiteY45" fmla="*/ 855775 h 1177485"/>
                <a:gd name="connsiteX46" fmla="*/ 1448501 w 1839611"/>
                <a:gd name="connsiteY46" fmla="*/ 855775 h 1177485"/>
                <a:gd name="connsiteX47" fmla="*/ 1437569 w 1839611"/>
                <a:gd name="connsiteY47" fmla="*/ 841953 h 1177485"/>
                <a:gd name="connsiteX48" fmla="*/ 1466217 w 1839611"/>
                <a:gd name="connsiteY48" fmla="*/ 678610 h 1177485"/>
                <a:gd name="connsiteX49" fmla="*/ 1480416 w 1839611"/>
                <a:gd name="connsiteY49" fmla="*/ 663407 h 1177485"/>
                <a:gd name="connsiteX50" fmla="*/ 1825950 w 1839611"/>
                <a:gd name="connsiteY50" fmla="*/ 663407 h 1177485"/>
                <a:gd name="connsiteX51" fmla="*/ 1834745 w 1839611"/>
                <a:gd name="connsiteY51" fmla="*/ 664286 h 1177485"/>
                <a:gd name="connsiteX52" fmla="*/ 1792904 w 1839611"/>
                <a:gd name="connsiteY52" fmla="*/ 901888 h 1177485"/>
                <a:gd name="connsiteX53" fmla="*/ 1750938 w 1839611"/>
                <a:gd name="connsiteY53" fmla="*/ 1140621 h 1177485"/>
                <a:gd name="connsiteX54" fmla="*/ 1734352 w 1839611"/>
                <a:gd name="connsiteY54" fmla="*/ 1155573 h 1177485"/>
                <a:gd name="connsiteX55" fmla="*/ 1588348 w 1839611"/>
                <a:gd name="connsiteY55" fmla="*/ 1155573 h 1177485"/>
                <a:gd name="connsiteX56" fmla="*/ 1575155 w 1839611"/>
                <a:gd name="connsiteY56" fmla="*/ 1140244 h 1177485"/>
                <a:gd name="connsiteX57" fmla="*/ 1580558 w 1839611"/>
                <a:gd name="connsiteY57" fmla="*/ 1066237 h 1177485"/>
                <a:gd name="connsiteX58" fmla="*/ 1542235 w 1839611"/>
                <a:gd name="connsiteY58" fmla="*/ 1099157 h 1177485"/>
                <a:gd name="connsiteX59" fmla="*/ 1269954 w 1839611"/>
                <a:gd name="connsiteY59" fmla="*/ 1174546 h 1177485"/>
                <a:gd name="connsiteX60" fmla="*/ 1087386 w 1839611"/>
                <a:gd name="connsiteY60" fmla="*/ 1111722 h 1177485"/>
                <a:gd name="connsiteX61" fmla="*/ 958721 w 1839611"/>
                <a:gd name="connsiteY61" fmla="*/ 894223 h 1177485"/>
                <a:gd name="connsiteX62" fmla="*/ 952062 w 1839611"/>
                <a:gd name="connsiteY62" fmla="*/ 790689 h 1177485"/>
                <a:gd name="connsiteX63" fmla="*/ 952062 w 1839611"/>
                <a:gd name="connsiteY63" fmla="*/ 785537 h 1177485"/>
                <a:gd name="connsiteX64" fmla="*/ 949549 w 1839611"/>
                <a:gd name="connsiteY64" fmla="*/ 791066 h 117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39611" h="1177485">
                  <a:moveTo>
                    <a:pt x="950680" y="791820"/>
                  </a:moveTo>
                  <a:cubicBezTo>
                    <a:pt x="912105" y="943352"/>
                    <a:pt x="822392" y="1053295"/>
                    <a:pt x="681163" y="1120140"/>
                  </a:cubicBezTo>
                  <a:cubicBezTo>
                    <a:pt x="574487" y="1170400"/>
                    <a:pt x="461277" y="1182964"/>
                    <a:pt x="344801" y="1175300"/>
                  </a:cubicBezTo>
                  <a:cubicBezTo>
                    <a:pt x="284451" y="1172850"/>
                    <a:pt x="224957" y="1160096"/>
                    <a:pt x="168892" y="1137605"/>
                  </a:cubicBezTo>
                  <a:cubicBezTo>
                    <a:pt x="60834" y="1091241"/>
                    <a:pt x="7182" y="1007182"/>
                    <a:pt x="523" y="891585"/>
                  </a:cubicBezTo>
                  <a:cubicBezTo>
                    <a:pt x="-860" y="866455"/>
                    <a:pt x="523" y="841325"/>
                    <a:pt x="523" y="816196"/>
                  </a:cubicBezTo>
                  <a:cubicBezTo>
                    <a:pt x="523" y="806144"/>
                    <a:pt x="4166" y="801997"/>
                    <a:pt x="15600" y="802123"/>
                  </a:cubicBezTo>
                  <a:cubicBezTo>
                    <a:pt x="101209" y="802626"/>
                    <a:pt x="186772" y="802626"/>
                    <a:pt x="272301" y="802123"/>
                  </a:cubicBezTo>
                  <a:cubicBezTo>
                    <a:pt x="284238" y="802123"/>
                    <a:pt x="285746" y="806269"/>
                    <a:pt x="284866" y="816573"/>
                  </a:cubicBezTo>
                  <a:cubicBezTo>
                    <a:pt x="281084" y="854946"/>
                    <a:pt x="299592" y="892087"/>
                    <a:pt x="332487" y="912191"/>
                  </a:cubicBezTo>
                  <a:cubicBezTo>
                    <a:pt x="406620" y="961697"/>
                    <a:pt x="484397" y="958807"/>
                    <a:pt x="560917" y="919228"/>
                  </a:cubicBezTo>
                  <a:cubicBezTo>
                    <a:pt x="657541" y="868968"/>
                    <a:pt x="691340" y="760784"/>
                    <a:pt x="674001" y="673584"/>
                  </a:cubicBezTo>
                  <a:cubicBezTo>
                    <a:pt x="666336" y="626202"/>
                    <a:pt x="630614" y="588243"/>
                    <a:pt x="583785" y="577714"/>
                  </a:cubicBezTo>
                  <a:cubicBezTo>
                    <a:pt x="523335" y="561530"/>
                    <a:pt x="459141" y="566908"/>
                    <a:pt x="402222" y="592918"/>
                  </a:cubicBezTo>
                  <a:cubicBezTo>
                    <a:pt x="374391" y="606249"/>
                    <a:pt x="349915" y="625649"/>
                    <a:pt x="330602" y="649711"/>
                  </a:cubicBezTo>
                  <a:cubicBezTo>
                    <a:pt x="327310" y="654850"/>
                    <a:pt x="321618" y="657928"/>
                    <a:pt x="315524" y="657878"/>
                  </a:cubicBezTo>
                  <a:cubicBezTo>
                    <a:pt x="233476" y="657878"/>
                    <a:pt x="151176" y="657878"/>
                    <a:pt x="66865" y="657878"/>
                  </a:cubicBezTo>
                  <a:cubicBezTo>
                    <a:pt x="77671" y="626466"/>
                    <a:pt x="87849" y="596310"/>
                    <a:pt x="98403" y="566154"/>
                  </a:cubicBezTo>
                  <a:cubicBezTo>
                    <a:pt x="162233" y="383373"/>
                    <a:pt x="226025" y="200604"/>
                    <a:pt x="289766" y="17823"/>
                  </a:cubicBezTo>
                  <a:cubicBezTo>
                    <a:pt x="291639" y="6326"/>
                    <a:pt x="302369" y="-1552"/>
                    <a:pt x="313891" y="106"/>
                  </a:cubicBezTo>
                  <a:cubicBezTo>
                    <a:pt x="547095" y="697"/>
                    <a:pt x="780262" y="697"/>
                    <a:pt x="1013378" y="106"/>
                  </a:cubicBezTo>
                  <a:cubicBezTo>
                    <a:pt x="1027074" y="106"/>
                    <a:pt x="1030844" y="1488"/>
                    <a:pt x="1027954" y="16818"/>
                  </a:cubicBezTo>
                  <a:cubicBezTo>
                    <a:pt x="1014384" y="88060"/>
                    <a:pt x="1002824" y="159429"/>
                    <a:pt x="990259" y="230421"/>
                  </a:cubicBezTo>
                  <a:cubicBezTo>
                    <a:pt x="987997" y="243739"/>
                    <a:pt x="979453" y="240598"/>
                    <a:pt x="971663" y="240598"/>
                  </a:cubicBezTo>
                  <a:cubicBezTo>
                    <a:pt x="811712" y="240598"/>
                    <a:pt x="651761" y="240598"/>
                    <a:pt x="491810" y="240598"/>
                  </a:cubicBezTo>
                  <a:cubicBezTo>
                    <a:pt x="479220" y="238588"/>
                    <a:pt x="467258" y="246830"/>
                    <a:pt x="464670" y="259320"/>
                  </a:cubicBezTo>
                  <a:cubicBezTo>
                    <a:pt x="442430" y="320385"/>
                    <a:pt x="418808" y="381074"/>
                    <a:pt x="395688" y="441888"/>
                  </a:cubicBezTo>
                  <a:cubicBezTo>
                    <a:pt x="394558" y="444903"/>
                    <a:pt x="391919" y="447668"/>
                    <a:pt x="394306" y="452316"/>
                  </a:cubicBezTo>
                  <a:cubicBezTo>
                    <a:pt x="431725" y="420502"/>
                    <a:pt x="475702" y="397332"/>
                    <a:pt x="523096" y="384466"/>
                  </a:cubicBezTo>
                  <a:cubicBezTo>
                    <a:pt x="620663" y="356559"/>
                    <a:pt x="724914" y="363709"/>
                    <a:pt x="817743" y="404696"/>
                  </a:cubicBezTo>
                  <a:cubicBezTo>
                    <a:pt x="912105" y="447039"/>
                    <a:pt x="957967" y="524690"/>
                    <a:pt x="966763" y="625963"/>
                  </a:cubicBezTo>
                  <a:cubicBezTo>
                    <a:pt x="968019" y="640413"/>
                    <a:pt x="968396" y="654862"/>
                    <a:pt x="969276" y="671699"/>
                  </a:cubicBezTo>
                  <a:cubicBezTo>
                    <a:pt x="974390" y="662326"/>
                    <a:pt x="977958" y="652186"/>
                    <a:pt x="979830" y="641669"/>
                  </a:cubicBezTo>
                  <a:cubicBezTo>
                    <a:pt x="1040644" y="444777"/>
                    <a:pt x="1165791" y="311967"/>
                    <a:pt x="1366954" y="256932"/>
                  </a:cubicBezTo>
                  <a:cubicBezTo>
                    <a:pt x="1453489" y="232883"/>
                    <a:pt x="1545137" y="234404"/>
                    <a:pt x="1630817" y="261330"/>
                  </a:cubicBezTo>
                  <a:cubicBezTo>
                    <a:pt x="1744655" y="296638"/>
                    <a:pt x="1808987" y="376173"/>
                    <a:pt x="1831855" y="491519"/>
                  </a:cubicBezTo>
                  <a:cubicBezTo>
                    <a:pt x="1836354" y="515103"/>
                    <a:pt x="1838917" y="539014"/>
                    <a:pt x="1839520" y="563013"/>
                  </a:cubicBezTo>
                  <a:cubicBezTo>
                    <a:pt x="1839520" y="572563"/>
                    <a:pt x="1837384" y="575578"/>
                    <a:pt x="1827709" y="575578"/>
                  </a:cubicBezTo>
                  <a:cubicBezTo>
                    <a:pt x="1747633" y="575578"/>
                    <a:pt x="1667632" y="575578"/>
                    <a:pt x="1587720" y="575578"/>
                  </a:cubicBezTo>
                  <a:cubicBezTo>
                    <a:pt x="1579427" y="575578"/>
                    <a:pt x="1575909" y="573819"/>
                    <a:pt x="1575155" y="564772"/>
                  </a:cubicBezTo>
                  <a:cubicBezTo>
                    <a:pt x="1571511" y="497927"/>
                    <a:pt x="1514215" y="456588"/>
                    <a:pt x="1441464" y="464881"/>
                  </a:cubicBezTo>
                  <a:cubicBezTo>
                    <a:pt x="1362054" y="474054"/>
                    <a:pt x="1308653" y="516900"/>
                    <a:pt x="1275733" y="586635"/>
                  </a:cubicBezTo>
                  <a:cubicBezTo>
                    <a:pt x="1244799" y="651307"/>
                    <a:pt x="1229683" y="722411"/>
                    <a:pt x="1231631" y="794081"/>
                  </a:cubicBezTo>
                  <a:cubicBezTo>
                    <a:pt x="1233013" y="844341"/>
                    <a:pt x="1247462" y="891082"/>
                    <a:pt x="1290183" y="923751"/>
                  </a:cubicBezTo>
                  <a:cubicBezTo>
                    <a:pt x="1358787" y="976523"/>
                    <a:pt x="1508435" y="965466"/>
                    <a:pt x="1554046" y="862057"/>
                  </a:cubicBezTo>
                  <a:cubicBezTo>
                    <a:pt x="1554674" y="860550"/>
                    <a:pt x="1554925" y="859042"/>
                    <a:pt x="1555931" y="855775"/>
                  </a:cubicBezTo>
                  <a:cubicBezTo>
                    <a:pt x="1519492" y="855775"/>
                    <a:pt x="1484059" y="855775"/>
                    <a:pt x="1448501" y="855775"/>
                  </a:cubicBezTo>
                  <a:cubicBezTo>
                    <a:pt x="1437192" y="855775"/>
                    <a:pt x="1435307" y="853639"/>
                    <a:pt x="1437569" y="841953"/>
                  </a:cubicBezTo>
                  <a:cubicBezTo>
                    <a:pt x="1447872" y="787799"/>
                    <a:pt x="1456668" y="733267"/>
                    <a:pt x="1466217" y="678610"/>
                  </a:cubicBezTo>
                  <a:cubicBezTo>
                    <a:pt x="1467599" y="670945"/>
                    <a:pt x="1467474" y="663281"/>
                    <a:pt x="1480416" y="663407"/>
                  </a:cubicBezTo>
                  <a:cubicBezTo>
                    <a:pt x="1595510" y="664035"/>
                    <a:pt x="1710730" y="663407"/>
                    <a:pt x="1825950" y="663407"/>
                  </a:cubicBezTo>
                  <a:cubicBezTo>
                    <a:pt x="1828890" y="663545"/>
                    <a:pt x="1831830" y="663834"/>
                    <a:pt x="1834745" y="664286"/>
                  </a:cubicBezTo>
                  <a:cubicBezTo>
                    <a:pt x="1820673" y="743822"/>
                    <a:pt x="1806851" y="822855"/>
                    <a:pt x="1792904" y="901888"/>
                  </a:cubicBezTo>
                  <a:cubicBezTo>
                    <a:pt x="1778957" y="980921"/>
                    <a:pt x="1764633" y="1061085"/>
                    <a:pt x="1750938" y="1140621"/>
                  </a:cubicBezTo>
                  <a:cubicBezTo>
                    <a:pt x="1749179" y="1151427"/>
                    <a:pt x="1746037" y="1155699"/>
                    <a:pt x="1734352" y="1155573"/>
                  </a:cubicBezTo>
                  <a:cubicBezTo>
                    <a:pt x="1685600" y="1154819"/>
                    <a:pt x="1636936" y="1154819"/>
                    <a:pt x="1588348" y="1155573"/>
                  </a:cubicBezTo>
                  <a:cubicBezTo>
                    <a:pt x="1575783" y="1155573"/>
                    <a:pt x="1573773" y="1152055"/>
                    <a:pt x="1575155" y="1140244"/>
                  </a:cubicBezTo>
                  <a:cubicBezTo>
                    <a:pt x="1577919" y="1116622"/>
                    <a:pt x="1578799" y="1092749"/>
                    <a:pt x="1580558" y="1066237"/>
                  </a:cubicBezTo>
                  <a:cubicBezTo>
                    <a:pt x="1566485" y="1078802"/>
                    <a:pt x="1554800" y="1089482"/>
                    <a:pt x="1542235" y="1099157"/>
                  </a:cubicBezTo>
                  <a:cubicBezTo>
                    <a:pt x="1461819" y="1161227"/>
                    <a:pt x="1369845" y="1182336"/>
                    <a:pt x="1269954" y="1174546"/>
                  </a:cubicBezTo>
                  <a:cubicBezTo>
                    <a:pt x="1204377" y="1171317"/>
                    <a:pt x="1141063" y="1149529"/>
                    <a:pt x="1087386" y="1111722"/>
                  </a:cubicBezTo>
                  <a:cubicBezTo>
                    <a:pt x="1013630" y="1057818"/>
                    <a:pt x="974302" y="982806"/>
                    <a:pt x="958721" y="894223"/>
                  </a:cubicBezTo>
                  <a:cubicBezTo>
                    <a:pt x="953180" y="860009"/>
                    <a:pt x="950944" y="825330"/>
                    <a:pt x="952062" y="790689"/>
                  </a:cubicBezTo>
                  <a:cubicBezTo>
                    <a:pt x="950303" y="789181"/>
                    <a:pt x="952062" y="787171"/>
                    <a:pt x="952062" y="785537"/>
                  </a:cubicBezTo>
                  <a:cubicBezTo>
                    <a:pt x="951534" y="787510"/>
                    <a:pt x="950692" y="789369"/>
                    <a:pt x="949549" y="791066"/>
                  </a:cubicBezTo>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71F"/>
                </a:solidFill>
                <a:effectLst/>
                <a:uLnTx/>
                <a:uFillTx/>
                <a:latin typeface="Microsoft Sans Serif"/>
                <a:ea typeface="+mn-ea"/>
                <a:cs typeface="+mn-cs"/>
              </a:endParaRPr>
            </a:p>
          </p:txBody>
        </p:sp>
        <p:sp>
          <p:nvSpPr>
            <p:cNvPr id="12" name="Freeform: Shape 11">
              <a:extLst>
                <a:ext uri="{FF2B5EF4-FFF2-40B4-BE49-F238E27FC236}">
                  <a16:creationId xmlns:a16="http://schemas.microsoft.com/office/drawing/2014/main" id="{26492B67-5E3D-DCAD-FB3A-3067845F2679}"/>
                </a:ext>
              </a:extLst>
            </p:cNvPr>
            <p:cNvSpPr/>
            <p:nvPr/>
          </p:nvSpPr>
          <p:spPr>
            <a:xfrm>
              <a:off x="5458066" y="2962433"/>
              <a:ext cx="6337" cy="11057"/>
            </a:xfrm>
            <a:custGeom>
              <a:avLst/>
              <a:gdLst>
                <a:gd name="connsiteX0" fmla="*/ 174 w 6337"/>
                <a:gd name="connsiteY0" fmla="*/ 10943 h 11057"/>
                <a:gd name="connsiteX1" fmla="*/ 5074 w 6337"/>
                <a:gd name="connsiteY1" fmla="*/ -114 h 11057"/>
                <a:gd name="connsiteX2" fmla="*/ 3315 w 6337"/>
                <a:gd name="connsiteY2" fmla="*/ 10566 h 11057"/>
                <a:gd name="connsiteX3" fmla="*/ 1682 w 6337"/>
                <a:gd name="connsiteY3" fmla="*/ 10566 h 11057"/>
              </a:gdLst>
              <a:ahLst/>
              <a:cxnLst>
                <a:cxn ang="0">
                  <a:pos x="connsiteX0" y="connsiteY0"/>
                </a:cxn>
                <a:cxn ang="0">
                  <a:pos x="connsiteX1" y="connsiteY1"/>
                </a:cxn>
                <a:cxn ang="0">
                  <a:pos x="connsiteX2" y="connsiteY2"/>
                </a:cxn>
                <a:cxn ang="0">
                  <a:pos x="connsiteX3" y="connsiteY3"/>
                </a:cxn>
              </a:cxnLst>
              <a:rect l="l" t="t" r="r" b="b"/>
              <a:pathLst>
                <a:path w="6337" h="11057">
                  <a:moveTo>
                    <a:pt x="174" y="10943"/>
                  </a:moveTo>
                  <a:cubicBezTo>
                    <a:pt x="-957" y="6043"/>
                    <a:pt x="1682" y="3027"/>
                    <a:pt x="5074" y="-114"/>
                  </a:cubicBezTo>
                  <a:cubicBezTo>
                    <a:pt x="7839" y="4284"/>
                    <a:pt x="5074" y="7299"/>
                    <a:pt x="3315" y="10566"/>
                  </a:cubicBezTo>
                  <a:lnTo>
                    <a:pt x="1682" y="10566"/>
                  </a:lnTo>
                  <a:close/>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71F"/>
                </a:solidFill>
                <a:effectLst/>
                <a:uLnTx/>
                <a:uFillTx/>
                <a:latin typeface="Microsoft Sans Serif"/>
                <a:ea typeface="+mn-ea"/>
                <a:cs typeface="+mn-cs"/>
              </a:endParaRPr>
            </a:p>
          </p:txBody>
        </p:sp>
        <p:sp>
          <p:nvSpPr>
            <p:cNvPr id="13" name="Freeform: Shape 12">
              <a:extLst>
                <a:ext uri="{FF2B5EF4-FFF2-40B4-BE49-F238E27FC236}">
                  <a16:creationId xmlns:a16="http://schemas.microsoft.com/office/drawing/2014/main" id="{7CB5A02C-453F-795A-28E0-DCF590014F7E}"/>
                </a:ext>
              </a:extLst>
            </p:cNvPr>
            <p:cNvSpPr/>
            <p:nvPr/>
          </p:nvSpPr>
          <p:spPr>
            <a:xfrm>
              <a:off x="6656645" y="2629225"/>
              <a:ext cx="985816" cy="118408"/>
            </a:xfrm>
            <a:custGeom>
              <a:avLst/>
              <a:gdLst>
                <a:gd name="connsiteX0" fmla="*/ 89370 w 985816"/>
                <a:gd name="connsiteY0" fmla="*/ 2763 h 118408"/>
                <a:gd name="connsiteX1" fmla="*/ 26546 w 985816"/>
                <a:gd name="connsiteY1" fmla="*/ 2763 h 118408"/>
                <a:gd name="connsiteX2" fmla="*/ -92 w 985816"/>
                <a:gd name="connsiteY2" fmla="*/ 115847 h 118408"/>
                <a:gd name="connsiteX3" fmla="*/ 64492 w 985816"/>
                <a:gd name="connsiteY3" fmla="*/ 115847 h 118408"/>
                <a:gd name="connsiteX4" fmla="*/ 131840 w 985816"/>
                <a:gd name="connsiteY4" fmla="*/ 57923 h 118408"/>
                <a:gd name="connsiteX5" fmla="*/ 89999 w 985816"/>
                <a:gd name="connsiteY5" fmla="*/ 3140 h 118408"/>
                <a:gd name="connsiteX6" fmla="*/ 113244 w 985816"/>
                <a:gd name="connsiteY6" fmla="*/ 58174 h 118408"/>
                <a:gd name="connsiteX7" fmla="*/ 67005 w 985816"/>
                <a:gd name="connsiteY7" fmla="*/ 101272 h 118408"/>
                <a:gd name="connsiteX8" fmla="*/ 21897 w 985816"/>
                <a:gd name="connsiteY8" fmla="*/ 101272 h 118408"/>
                <a:gd name="connsiteX9" fmla="*/ 41749 w 985816"/>
                <a:gd name="connsiteY9" fmla="*/ 17715 h 118408"/>
                <a:gd name="connsiteX10" fmla="*/ 83339 w 985816"/>
                <a:gd name="connsiteY10" fmla="*/ 17715 h 118408"/>
                <a:gd name="connsiteX11" fmla="*/ 113244 w 985816"/>
                <a:gd name="connsiteY11" fmla="*/ 58174 h 118408"/>
                <a:gd name="connsiteX12" fmla="*/ 266535 w 985816"/>
                <a:gd name="connsiteY12" fmla="*/ 2763 h 118408"/>
                <a:gd name="connsiteX13" fmla="*/ 199565 w 985816"/>
                <a:gd name="connsiteY13" fmla="*/ 98131 h 118408"/>
                <a:gd name="connsiteX14" fmla="*/ 177073 w 985816"/>
                <a:gd name="connsiteY14" fmla="*/ 2763 h 118408"/>
                <a:gd name="connsiteX15" fmla="*/ 155964 w 985816"/>
                <a:gd name="connsiteY15" fmla="*/ 2763 h 118408"/>
                <a:gd name="connsiteX16" fmla="*/ 185115 w 985816"/>
                <a:gd name="connsiteY16" fmla="*/ 115847 h 118408"/>
                <a:gd name="connsiteX17" fmla="*/ 204967 w 985816"/>
                <a:gd name="connsiteY17" fmla="*/ 115847 h 118408"/>
                <a:gd name="connsiteX18" fmla="*/ 286513 w 985816"/>
                <a:gd name="connsiteY18" fmla="*/ 2763 h 118408"/>
                <a:gd name="connsiteX19" fmla="*/ 344940 w 985816"/>
                <a:gd name="connsiteY19" fmla="*/ 2763 h 118408"/>
                <a:gd name="connsiteX20" fmla="*/ 261635 w 985816"/>
                <a:gd name="connsiteY20" fmla="*/ 115847 h 118408"/>
                <a:gd name="connsiteX21" fmla="*/ 281613 w 985816"/>
                <a:gd name="connsiteY21" fmla="*/ 115847 h 118408"/>
                <a:gd name="connsiteX22" fmla="*/ 305361 w 985816"/>
                <a:gd name="connsiteY22" fmla="*/ 83053 h 118408"/>
                <a:gd name="connsiteX23" fmla="*/ 367054 w 985816"/>
                <a:gd name="connsiteY23" fmla="*/ 83053 h 118408"/>
                <a:gd name="connsiteX24" fmla="*/ 375222 w 985816"/>
                <a:gd name="connsiteY24" fmla="*/ 115847 h 118408"/>
                <a:gd name="connsiteX25" fmla="*/ 396456 w 985816"/>
                <a:gd name="connsiteY25" fmla="*/ 115847 h 118408"/>
                <a:gd name="connsiteX26" fmla="*/ 366426 w 985816"/>
                <a:gd name="connsiteY26" fmla="*/ 2763 h 118408"/>
                <a:gd name="connsiteX27" fmla="*/ 315790 w 985816"/>
                <a:gd name="connsiteY27" fmla="*/ 68101 h 118408"/>
                <a:gd name="connsiteX28" fmla="*/ 351097 w 985816"/>
                <a:gd name="connsiteY28" fmla="*/ 17841 h 118408"/>
                <a:gd name="connsiteX29" fmla="*/ 363662 w 985816"/>
                <a:gd name="connsiteY29" fmla="*/ 68101 h 118408"/>
                <a:gd name="connsiteX30" fmla="*/ 522734 w 985816"/>
                <a:gd name="connsiteY30" fmla="*/ 92351 h 118408"/>
                <a:gd name="connsiteX31" fmla="*/ 522734 w 985816"/>
                <a:gd name="connsiteY31" fmla="*/ 92351 h 118408"/>
                <a:gd name="connsiteX32" fmla="*/ 463427 w 985816"/>
                <a:gd name="connsiteY32" fmla="*/ 2763 h 118408"/>
                <a:gd name="connsiteX33" fmla="*/ 441816 w 985816"/>
                <a:gd name="connsiteY33" fmla="*/ 2763 h 118408"/>
                <a:gd name="connsiteX34" fmla="*/ 415178 w 985816"/>
                <a:gd name="connsiteY34" fmla="*/ 115847 h 118408"/>
                <a:gd name="connsiteX35" fmla="*/ 433774 w 985816"/>
                <a:gd name="connsiteY35" fmla="*/ 115847 h 118408"/>
                <a:gd name="connsiteX36" fmla="*/ 454883 w 985816"/>
                <a:gd name="connsiteY36" fmla="*/ 26259 h 118408"/>
                <a:gd name="connsiteX37" fmla="*/ 454883 w 985816"/>
                <a:gd name="connsiteY37" fmla="*/ 26259 h 118408"/>
                <a:gd name="connsiteX38" fmla="*/ 514315 w 985816"/>
                <a:gd name="connsiteY38" fmla="*/ 115847 h 118408"/>
                <a:gd name="connsiteX39" fmla="*/ 535801 w 985816"/>
                <a:gd name="connsiteY39" fmla="*/ 115847 h 118408"/>
                <a:gd name="connsiteX40" fmla="*/ 562438 w 985816"/>
                <a:gd name="connsiteY40" fmla="*/ 2763 h 118408"/>
                <a:gd name="connsiteX41" fmla="*/ 543843 w 985816"/>
                <a:gd name="connsiteY41" fmla="*/ 2763 h 118408"/>
                <a:gd name="connsiteX42" fmla="*/ 653157 w 985816"/>
                <a:gd name="connsiteY42" fmla="*/ -1 h 118408"/>
                <a:gd name="connsiteX43" fmla="*/ 573621 w 985816"/>
                <a:gd name="connsiteY43" fmla="*/ 58802 h 118408"/>
                <a:gd name="connsiteX44" fmla="*/ 625389 w 985816"/>
                <a:gd name="connsiteY44" fmla="*/ 118235 h 118408"/>
                <a:gd name="connsiteX45" fmla="*/ 698893 w 985816"/>
                <a:gd name="connsiteY45" fmla="*/ 72373 h 118408"/>
                <a:gd name="connsiteX46" fmla="*/ 680297 w 985816"/>
                <a:gd name="connsiteY46" fmla="*/ 72373 h 118408"/>
                <a:gd name="connsiteX47" fmla="*/ 629033 w 985816"/>
                <a:gd name="connsiteY47" fmla="*/ 103785 h 118408"/>
                <a:gd name="connsiteX48" fmla="*/ 591338 w 985816"/>
                <a:gd name="connsiteY48" fmla="*/ 60562 h 118408"/>
                <a:gd name="connsiteX49" fmla="*/ 650644 w 985816"/>
                <a:gd name="connsiteY49" fmla="*/ 14448 h 118408"/>
                <a:gd name="connsiteX50" fmla="*/ 686580 w 985816"/>
                <a:gd name="connsiteY50" fmla="*/ 43348 h 118408"/>
                <a:gd name="connsiteX51" fmla="*/ 706307 w 985816"/>
                <a:gd name="connsiteY51" fmla="*/ 43348 h 118408"/>
                <a:gd name="connsiteX52" fmla="*/ 653785 w 985816"/>
                <a:gd name="connsiteY52" fmla="*/ -1 h 118408"/>
                <a:gd name="connsiteX53" fmla="*/ 720631 w 985816"/>
                <a:gd name="connsiteY53" fmla="*/ 115470 h 118408"/>
                <a:gd name="connsiteX54" fmla="*/ 823160 w 985816"/>
                <a:gd name="connsiteY54" fmla="*/ 115470 h 118408"/>
                <a:gd name="connsiteX55" fmla="*/ 826553 w 985816"/>
                <a:gd name="connsiteY55" fmla="*/ 100895 h 118408"/>
                <a:gd name="connsiteX56" fmla="*/ 742745 w 985816"/>
                <a:gd name="connsiteY56" fmla="*/ 100895 h 118408"/>
                <a:gd name="connsiteX57" fmla="*/ 751289 w 985816"/>
                <a:gd name="connsiteY57" fmla="*/ 64457 h 118408"/>
                <a:gd name="connsiteX58" fmla="*/ 830950 w 985816"/>
                <a:gd name="connsiteY58" fmla="*/ 64457 h 118408"/>
                <a:gd name="connsiteX59" fmla="*/ 834343 w 985816"/>
                <a:gd name="connsiteY59" fmla="*/ 50007 h 118408"/>
                <a:gd name="connsiteX60" fmla="*/ 754681 w 985816"/>
                <a:gd name="connsiteY60" fmla="*/ 50007 h 118408"/>
                <a:gd name="connsiteX61" fmla="*/ 762472 w 985816"/>
                <a:gd name="connsiteY61" fmla="*/ 17339 h 118408"/>
                <a:gd name="connsiteX62" fmla="*/ 844520 w 985816"/>
                <a:gd name="connsiteY62" fmla="*/ 17339 h 118408"/>
                <a:gd name="connsiteX63" fmla="*/ 848038 w 985816"/>
                <a:gd name="connsiteY63" fmla="*/ 2763 h 118408"/>
                <a:gd name="connsiteX64" fmla="*/ 747519 w 985816"/>
                <a:gd name="connsiteY64" fmla="*/ 2763 h 118408"/>
                <a:gd name="connsiteX65" fmla="*/ 941772 w 985816"/>
                <a:gd name="connsiteY65" fmla="*/ 2386 h 118408"/>
                <a:gd name="connsiteX66" fmla="*/ 878320 w 985816"/>
                <a:gd name="connsiteY66" fmla="*/ 2386 h 118408"/>
                <a:gd name="connsiteX67" fmla="*/ 851682 w 985816"/>
                <a:gd name="connsiteY67" fmla="*/ 115470 h 118408"/>
                <a:gd name="connsiteX68" fmla="*/ 916266 w 985816"/>
                <a:gd name="connsiteY68" fmla="*/ 115470 h 118408"/>
                <a:gd name="connsiteX69" fmla="*/ 983614 w 985816"/>
                <a:gd name="connsiteY69" fmla="*/ 57546 h 118408"/>
                <a:gd name="connsiteX70" fmla="*/ 941772 w 985816"/>
                <a:gd name="connsiteY70" fmla="*/ 2763 h 118408"/>
                <a:gd name="connsiteX71" fmla="*/ 965018 w 985816"/>
                <a:gd name="connsiteY71" fmla="*/ 57797 h 118408"/>
                <a:gd name="connsiteX72" fmla="*/ 918779 w 985816"/>
                <a:gd name="connsiteY72" fmla="*/ 100895 h 118408"/>
                <a:gd name="connsiteX73" fmla="*/ 873671 w 985816"/>
                <a:gd name="connsiteY73" fmla="*/ 100895 h 118408"/>
                <a:gd name="connsiteX74" fmla="*/ 893523 w 985816"/>
                <a:gd name="connsiteY74" fmla="*/ 17339 h 118408"/>
                <a:gd name="connsiteX75" fmla="*/ 935113 w 985816"/>
                <a:gd name="connsiteY75" fmla="*/ 17339 h 118408"/>
                <a:gd name="connsiteX76" fmla="*/ 965018 w 985816"/>
                <a:gd name="connsiteY76" fmla="*/ 57797 h 118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985816" h="118408">
                  <a:moveTo>
                    <a:pt x="89370" y="2763"/>
                  </a:moveTo>
                  <a:lnTo>
                    <a:pt x="26546" y="2763"/>
                  </a:lnTo>
                  <a:lnTo>
                    <a:pt x="-92" y="115847"/>
                  </a:lnTo>
                  <a:lnTo>
                    <a:pt x="64492" y="115847"/>
                  </a:lnTo>
                  <a:cubicBezTo>
                    <a:pt x="102941" y="115847"/>
                    <a:pt x="124426" y="89335"/>
                    <a:pt x="131840" y="57923"/>
                  </a:cubicBezTo>
                  <a:cubicBezTo>
                    <a:pt x="139253" y="26511"/>
                    <a:pt x="127568" y="3140"/>
                    <a:pt x="89999" y="3140"/>
                  </a:cubicBezTo>
                  <a:moveTo>
                    <a:pt x="113244" y="58174"/>
                  </a:moveTo>
                  <a:cubicBezTo>
                    <a:pt x="108469" y="78278"/>
                    <a:pt x="97537" y="101272"/>
                    <a:pt x="67005" y="101272"/>
                  </a:cubicBezTo>
                  <a:lnTo>
                    <a:pt x="21897" y="101272"/>
                  </a:lnTo>
                  <a:lnTo>
                    <a:pt x="41749" y="17715"/>
                  </a:lnTo>
                  <a:lnTo>
                    <a:pt x="83339" y="17715"/>
                  </a:lnTo>
                  <a:cubicBezTo>
                    <a:pt x="115505" y="17715"/>
                    <a:pt x="117893" y="38447"/>
                    <a:pt x="113244" y="58174"/>
                  </a:cubicBezTo>
                  <a:moveTo>
                    <a:pt x="266535" y="2763"/>
                  </a:moveTo>
                  <a:lnTo>
                    <a:pt x="199565" y="98131"/>
                  </a:lnTo>
                  <a:lnTo>
                    <a:pt x="177073" y="2763"/>
                  </a:lnTo>
                  <a:lnTo>
                    <a:pt x="155964" y="2763"/>
                  </a:lnTo>
                  <a:lnTo>
                    <a:pt x="185115" y="115847"/>
                  </a:lnTo>
                  <a:lnTo>
                    <a:pt x="204967" y="115847"/>
                  </a:lnTo>
                  <a:lnTo>
                    <a:pt x="286513" y="2763"/>
                  </a:lnTo>
                  <a:close/>
                  <a:moveTo>
                    <a:pt x="344940" y="2763"/>
                  </a:moveTo>
                  <a:lnTo>
                    <a:pt x="261635" y="115847"/>
                  </a:lnTo>
                  <a:lnTo>
                    <a:pt x="281613" y="115847"/>
                  </a:lnTo>
                  <a:lnTo>
                    <a:pt x="305361" y="83053"/>
                  </a:lnTo>
                  <a:lnTo>
                    <a:pt x="367054" y="83053"/>
                  </a:lnTo>
                  <a:lnTo>
                    <a:pt x="375222" y="115847"/>
                  </a:lnTo>
                  <a:lnTo>
                    <a:pt x="396456" y="115847"/>
                  </a:lnTo>
                  <a:lnTo>
                    <a:pt x="366426" y="2763"/>
                  </a:lnTo>
                  <a:close/>
                  <a:moveTo>
                    <a:pt x="315790" y="68101"/>
                  </a:moveTo>
                  <a:lnTo>
                    <a:pt x="351097" y="17841"/>
                  </a:lnTo>
                  <a:lnTo>
                    <a:pt x="363662" y="68101"/>
                  </a:lnTo>
                  <a:close/>
                  <a:moveTo>
                    <a:pt x="522734" y="92351"/>
                  </a:moveTo>
                  <a:lnTo>
                    <a:pt x="522734" y="92351"/>
                  </a:lnTo>
                  <a:lnTo>
                    <a:pt x="463427" y="2763"/>
                  </a:lnTo>
                  <a:lnTo>
                    <a:pt x="441816" y="2763"/>
                  </a:lnTo>
                  <a:lnTo>
                    <a:pt x="415178" y="115847"/>
                  </a:lnTo>
                  <a:lnTo>
                    <a:pt x="433774" y="115847"/>
                  </a:lnTo>
                  <a:lnTo>
                    <a:pt x="454883" y="26259"/>
                  </a:lnTo>
                  <a:lnTo>
                    <a:pt x="454883" y="26259"/>
                  </a:lnTo>
                  <a:lnTo>
                    <a:pt x="514315" y="115847"/>
                  </a:lnTo>
                  <a:lnTo>
                    <a:pt x="535801" y="115847"/>
                  </a:lnTo>
                  <a:lnTo>
                    <a:pt x="562438" y="2763"/>
                  </a:lnTo>
                  <a:lnTo>
                    <a:pt x="543843" y="2763"/>
                  </a:lnTo>
                  <a:close/>
                  <a:moveTo>
                    <a:pt x="653157" y="-1"/>
                  </a:moveTo>
                  <a:cubicBezTo>
                    <a:pt x="615978" y="-1999"/>
                    <a:pt x="582605" y="22666"/>
                    <a:pt x="573621" y="58802"/>
                  </a:cubicBezTo>
                  <a:cubicBezTo>
                    <a:pt x="563318" y="102654"/>
                    <a:pt x="593851" y="118235"/>
                    <a:pt x="625389" y="118235"/>
                  </a:cubicBezTo>
                  <a:cubicBezTo>
                    <a:pt x="656977" y="119478"/>
                    <a:pt x="686127" y="101297"/>
                    <a:pt x="698893" y="72373"/>
                  </a:cubicBezTo>
                  <a:lnTo>
                    <a:pt x="680297" y="72373"/>
                  </a:lnTo>
                  <a:cubicBezTo>
                    <a:pt x="671288" y="92376"/>
                    <a:pt x="650946" y="104840"/>
                    <a:pt x="629033" y="103785"/>
                  </a:cubicBezTo>
                  <a:cubicBezTo>
                    <a:pt x="594479" y="103785"/>
                    <a:pt x="586814" y="81796"/>
                    <a:pt x="591338" y="60562"/>
                  </a:cubicBezTo>
                  <a:cubicBezTo>
                    <a:pt x="596565" y="32379"/>
                    <a:pt x="622046" y="12564"/>
                    <a:pt x="650644" y="14448"/>
                  </a:cubicBezTo>
                  <a:cubicBezTo>
                    <a:pt x="676905" y="14448"/>
                    <a:pt x="687585" y="27767"/>
                    <a:pt x="686580" y="43348"/>
                  </a:cubicBezTo>
                  <a:lnTo>
                    <a:pt x="706307" y="43348"/>
                  </a:lnTo>
                  <a:cubicBezTo>
                    <a:pt x="711207" y="9548"/>
                    <a:pt x="678915" y="-1"/>
                    <a:pt x="653785" y="-1"/>
                  </a:cubicBezTo>
                  <a:moveTo>
                    <a:pt x="720631" y="115470"/>
                  </a:moveTo>
                  <a:lnTo>
                    <a:pt x="823160" y="115470"/>
                  </a:lnTo>
                  <a:lnTo>
                    <a:pt x="826553" y="100895"/>
                  </a:lnTo>
                  <a:lnTo>
                    <a:pt x="742745" y="100895"/>
                  </a:lnTo>
                  <a:lnTo>
                    <a:pt x="751289" y="64457"/>
                  </a:lnTo>
                  <a:lnTo>
                    <a:pt x="830950" y="64457"/>
                  </a:lnTo>
                  <a:lnTo>
                    <a:pt x="834343" y="50007"/>
                  </a:lnTo>
                  <a:lnTo>
                    <a:pt x="754681" y="50007"/>
                  </a:lnTo>
                  <a:lnTo>
                    <a:pt x="762472" y="17339"/>
                  </a:lnTo>
                  <a:lnTo>
                    <a:pt x="844520" y="17339"/>
                  </a:lnTo>
                  <a:lnTo>
                    <a:pt x="848038" y="2763"/>
                  </a:lnTo>
                  <a:lnTo>
                    <a:pt x="747519" y="2763"/>
                  </a:lnTo>
                  <a:close/>
                  <a:moveTo>
                    <a:pt x="941772" y="2386"/>
                  </a:moveTo>
                  <a:lnTo>
                    <a:pt x="878320" y="2386"/>
                  </a:lnTo>
                  <a:lnTo>
                    <a:pt x="851682" y="115470"/>
                  </a:lnTo>
                  <a:lnTo>
                    <a:pt x="916266" y="115470"/>
                  </a:lnTo>
                  <a:cubicBezTo>
                    <a:pt x="954714" y="115470"/>
                    <a:pt x="976201" y="88958"/>
                    <a:pt x="983614" y="57546"/>
                  </a:cubicBezTo>
                  <a:cubicBezTo>
                    <a:pt x="991027" y="26134"/>
                    <a:pt x="979342" y="2763"/>
                    <a:pt x="941772" y="2763"/>
                  </a:cubicBezTo>
                  <a:moveTo>
                    <a:pt x="965018" y="57797"/>
                  </a:moveTo>
                  <a:cubicBezTo>
                    <a:pt x="960243" y="77901"/>
                    <a:pt x="949311" y="100895"/>
                    <a:pt x="918779" y="100895"/>
                  </a:cubicBezTo>
                  <a:lnTo>
                    <a:pt x="873671" y="100895"/>
                  </a:lnTo>
                  <a:lnTo>
                    <a:pt x="893523" y="17339"/>
                  </a:lnTo>
                  <a:lnTo>
                    <a:pt x="935113" y="17339"/>
                  </a:lnTo>
                  <a:cubicBezTo>
                    <a:pt x="967405" y="17339"/>
                    <a:pt x="969667" y="38071"/>
                    <a:pt x="965018" y="57797"/>
                  </a:cubicBezTo>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71F"/>
                </a:solidFill>
                <a:effectLst/>
                <a:uLnTx/>
                <a:uFillTx/>
                <a:latin typeface="Microsoft Sans Serif"/>
                <a:ea typeface="+mn-ea"/>
                <a:cs typeface="+mn-cs"/>
              </a:endParaRPr>
            </a:p>
          </p:txBody>
        </p:sp>
        <p:sp>
          <p:nvSpPr>
            <p:cNvPr id="14" name="Freeform: Shape 13">
              <a:extLst>
                <a:ext uri="{FF2B5EF4-FFF2-40B4-BE49-F238E27FC236}">
                  <a16:creationId xmlns:a16="http://schemas.microsoft.com/office/drawing/2014/main" id="{9A3FC9F8-5850-7DA9-66D4-3AD4BB89357B}"/>
                </a:ext>
              </a:extLst>
            </p:cNvPr>
            <p:cNvSpPr/>
            <p:nvPr/>
          </p:nvSpPr>
          <p:spPr>
            <a:xfrm>
              <a:off x="6496443" y="2632102"/>
              <a:ext cx="134569" cy="113083"/>
            </a:xfrm>
            <a:custGeom>
              <a:avLst/>
              <a:gdLst>
                <a:gd name="connsiteX0" fmla="*/ 104448 w 134569"/>
                <a:gd name="connsiteY0" fmla="*/ -114 h 113083"/>
                <a:gd name="connsiteX1" fmla="*/ 83214 w 134569"/>
                <a:gd name="connsiteY1" fmla="*/ -114 h 113083"/>
                <a:gd name="connsiteX2" fmla="*/ -92 w 134569"/>
                <a:gd name="connsiteY2" fmla="*/ 112970 h 113083"/>
                <a:gd name="connsiteX3" fmla="*/ 19886 w 134569"/>
                <a:gd name="connsiteY3" fmla="*/ 112970 h 113083"/>
                <a:gd name="connsiteX4" fmla="*/ 43634 w 134569"/>
                <a:gd name="connsiteY4" fmla="*/ 80175 h 113083"/>
                <a:gd name="connsiteX5" fmla="*/ 105076 w 134569"/>
                <a:gd name="connsiteY5" fmla="*/ 80175 h 113083"/>
                <a:gd name="connsiteX6" fmla="*/ 113244 w 134569"/>
                <a:gd name="connsiteY6" fmla="*/ 112970 h 113083"/>
                <a:gd name="connsiteX7" fmla="*/ 134478 w 134569"/>
                <a:gd name="connsiteY7" fmla="*/ 112970 h 113083"/>
                <a:gd name="connsiteX8" fmla="*/ 54189 w 134569"/>
                <a:gd name="connsiteY8" fmla="*/ 65223 h 113083"/>
                <a:gd name="connsiteX9" fmla="*/ 89496 w 134569"/>
                <a:gd name="connsiteY9" fmla="*/ 14964 h 113083"/>
                <a:gd name="connsiteX10" fmla="*/ 102061 w 134569"/>
                <a:gd name="connsiteY10" fmla="*/ 65223 h 11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4569" h="113083">
                  <a:moveTo>
                    <a:pt x="104448" y="-114"/>
                  </a:moveTo>
                  <a:lnTo>
                    <a:pt x="83214" y="-114"/>
                  </a:lnTo>
                  <a:lnTo>
                    <a:pt x="-92" y="112970"/>
                  </a:lnTo>
                  <a:lnTo>
                    <a:pt x="19886" y="112970"/>
                  </a:lnTo>
                  <a:lnTo>
                    <a:pt x="43634" y="80175"/>
                  </a:lnTo>
                  <a:lnTo>
                    <a:pt x="105076" y="80175"/>
                  </a:lnTo>
                  <a:lnTo>
                    <a:pt x="113244" y="112970"/>
                  </a:lnTo>
                  <a:lnTo>
                    <a:pt x="134478" y="112970"/>
                  </a:lnTo>
                  <a:close/>
                  <a:moveTo>
                    <a:pt x="54189" y="65223"/>
                  </a:moveTo>
                  <a:lnTo>
                    <a:pt x="89496" y="14964"/>
                  </a:lnTo>
                  <a:lnTo>
                    <a:pt x="102061" y="65223"/>
                  </a:lnTo>
                  <a:close/>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71F"/>
                </a:solidFill>
                <a:effectLst/>
                <a:uLnTx/>
                <a:uFillTx/>
                <a:latin typeface="Microsoft Sans Serif"/>
                <a:ea typeface="+mn-ea"/>
                <a:cs typeface="+mn-cs"/>
              </a:endParaRPr>
            </a:p>
          </p:txBody>
        </p:sp>
        <p:sp>
          <p:nvSpPr>
            <p:cNvPr id="15" name="Freeform: Shape 14">
              <a:extLst>
                <a:ext uri="{FF2B5EF4-FFF2-40B4-BE49-F238E27FC236}">
                  <a16:creationId xmlns:a16="http://schemas.microsoft.com/office/drawing/2014/main" id="{941D6561-98E5-0A44-6930-D37FE216E3B3}"/>
                </a:ext>
              </a:extLst>
            </p:cNvPr>
            <p:cNvSpPr/>
            <p:nvPr/>
          </p:nvSpPr>
          <p:spPr>
            <a:xfrm>
              <a:off x="5654218" y="2173638"/>
              <a:ext cx="999662" cy="280168"/>
            </a:xfrm>
            <a:custGeom>
              <a:avLst/>
              <a:gdLst>
                <a:gd name="connsiteX0" fmla="*/ -92 w 999662"/>
                <a:gd name="connsiteY0" fmla="*/ 280054 h 280168"/>
                <a:gd name="connsiteX1" fmla="*/ 832207 w 999662"/>
                <a:gd name="connsiteY1" fmla="*/ 278044 h 280168"/>
                <a:gd name="connsiteX2" fmla="*/ 999571 w 999662"/>
                <a:gd name="connsiteY2" fmla="*/ 167347 h 280168"/>
                <a:gd name="connsiteX3" fmla="*/ -92 w 999662"/>
                <a:gd name="connsiteY3" fmla="*/ 280054 h 280168"/>
              </a:gdLst>
              <a:ahLst/>
              <a:cxnLst>
                <a:cxn ang="0">
                  <a:pos x="connsiteX0" y="connsiteY0"/>
                </a:cxn>
                <a:cxn ang="0">
                  <a:pos x="connsiteX1" y="connsiteY1"/>
                </a:cxn>
                <a:cxn ang="0">
                  <a:pos x="connsiteX2" y="connsiteY2"/>
                </a:cxn>
                <a:cxn ang="0">
                  <a:pos x="connsiteX3" y="connsiteY3"/>
                </a:cxn>
              </a:cxnLst>
              <a:rect l="l" t="t" r="r" b="b"/>
              <a:pathLst>
                <a:path w="999662" h="280168">
                  <a:moveTo>
                    <a:pt x="-92" y="280054"/>
                  </a:moveTo>
                  <a:cubicBezTo>
                    <a:pt x="422340" y="-91489"/>
                    <a:pt x="800795" y="249145"/>
                    <a:pt x="832207" y="278044"/>
                  </a:cubicBezTo>
                  <a:cubicBezTo>
                    <a:pt x="832207" y="278044"/>
                    <a:pt x="947175" y="194613"/>
                    <a:pt x="999571" y="167347"/>
                  </a:cubicBezTo>
                  <a:cubicBezTo>
                    <a:pt x="615588" y="-135215"/>
                    <a:pt x="288901" y="14935"/>
                    <a:pt x="-92" y="280054"/>
                  </a:cubicBezTo>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71F"/>
                </a:solidFill>
                <a:effectLst/>
                <a:uLnTx/>
                <a:uFillTx/>
                <a:latin typeface="Microsoft Sans Serif"/>
                <a:ea typeface="+mn-ea"/>
                <a:cs typeface="+mn-cs"/>
              </a:endParaRPr>
            </a:p>
          </p:txBody>
        </p:sp>
        <p:sp>
          <p:nvSpPr>
            <p:cNvPr id="16" name="Freeform: Shape 15">
              <a:extLst>
                <a:ext uri="{FF2B5EF4-FFF2-40B4-BE49-F238E27FC236}">
                  <a16:creationId xmlns:a16="http://schemas.microsoft.com/office/drawing/2014/main" id="{38335CDA-1B50-BE16-225F-BE3A92CAEDE5}"/>
                </a:ext>
              </a:extLst>
            </p:cNvPr>
            <p:cNvSpPr/>
            <p:nvPr/>
          </p:nvSpPr>
          <p:spPr>
            <a:xfrm>
              <a:off x="5691913" y="1933401"/>
              <a:ext cx="1299712" cy="382820"/>
            </a:xfrm>
            <a:custGeom>
              <a:avLst/>
              <a:gdLst>
                <a:gd name="connsiteX0" fmla="*/ -92 w 1299712"/>
                <a:gd name="connsiteY0" fmla="*/ 382706 h 382820"/>
                <a:gd name="connsiteX1" fmla="*/ 1049328 w 1299712"/>
                <a:gd name="connsiteY1" fmla="*/ 355943 h 382820"/>
                <a:gd name="connsiteX2" fmla="*/ 1299621 w 1299712"/>
                <a:gd name="connsiteY2" fmla="*/ 188578 h 382820"/>
                <a:gd name="connsiteX3" fmla="*/ -92 w 1299712"/>
                <a:gd name="connsiteY3" fmla="*/ 382706 h 382820"/>
              </a:gdLst>
              <a:ahLst/>
              <a:cxnLst>
                <a:cxn ang="0">
                  <a:pos x="connsiteX0" y="connsiteY0"/>
                </a:cxn>
                <a:cxn ang="0">
                  <a:pos x="connsiteX1" y="connsiteY1"/>
                </a:cxn>
                <a:cxn ang="0">
                  <a:pos x="connsiteX2" y="connsiteY2"/>
                </a:cxn>
                <a:cxn ang="0">
                  <a:pos x="connsiteX3" y="connsiteY3"/>
                </a:cxn>
              </a:cxnLst>
              <a:rect l="l" t="t" r="r" b="b"/>
              <a:pathLst>
                <a:path w="1299712" h="382820">
                  <a:moveTo>
                    <a:pt x="-92" y="382706"/>
                  </a:moveTo>
                  <a:cubicBezTo>
                    <a:pt x="510294" y="-121272"/>
                    <a:pt x="1044805" y="352424"/>
                    <a:pt x="1049328" y="355943"/>
                  </a:cubicBezTo>
                  <a:cubicBezTo>
                    <a:pt x="1049328" y="355943"/>
                    <a:pt x="1246848" y="217101"/>
                    <a:pt x="1299621" y="188578"/>
                  </a:cubicBezTo>
                  <a:cubicBezTo>
                    <a:pt x="902193" y="-97021"/>
                    <a:pt x="422717" y="-78425"/>
                    <a:pt x="-92" y="382706"/>
                  </a:cubicBezTo>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71F"/>
                </a:solidFill>
                <a:effectLst/>
                <a:uLnTx/>
                <a:uFillTx/>
                <a:latin typeface="Microsoft Sans Serif"/>
                <a:ea typeface="+mn-ea"/>
                <a:cs typeface="+mn-cs"/>
              </a:endParaRPr>
            </a:p>
          </p:txBody>
        </p:sp>
        <p:sp>
          <p:nvSpPr>
            <p:cNvPr id="17" name="Freeform: Shape 16">
              <a:extLst>
                <a:ext uri="{FF2B5EF4-FFF2-40B4-BE49-F238E27FC236}">
                  <a16:creationId xmlns:a16="http://schemas.microsoft.com/office/drawing/2014/main" id="{CBCE3284-4186-1F8E-EDD1-4B073A9EB5CE}"/>
                </a:ext>
              </a:extLst>
            </p:cNvPr>
            <p:cNvSpPr/>
            <p:nvPr/>
          </p:nvSpPr>
          <p:spPr>
            <a:xfrm>
              <a:off x="5680981" y="1621652"/>
              <a:ext cx="1782580" cy="568920"/>
            </a:xfrm>
            <a:custGeom>
              <a:avLst/>
              <a:gdLst>
                <a:gd name="connsiteX0" fmla="*/ 411 w 1782580"/>
                <a:gd name="connsiteY0" fmla="*/ 568806 h 568920"/>
                <a:gd name="connsiteX1" fmla="*/ 1395114 w 1782580"/>
                <a:gd name="connsiteY1" fmla="*/ 449691 h 568920"/>
                <a:gd name="connsiteX2" fmla="*/ 1782489 w 1782580"/>
                <a:gd name="connsiteY2" fmla="*/ 208445 h 568920"/>
                <a:gd name="connsiteX3" fmla="*/ -92 w 1782580"/>
                <a:gd name="connsiteY3" fmla="*/ 568806 h 568920"/>
              </a:gdLst>
              <a:ahLst/>
              <a:cxnLst>
                <a:cxn ang="0">
                  <a:pos x="connsiteX0" y="connsiteY0"/>
                </a:cxn>
                <a:cxn ang="0">
                  <a:pos x="connsiteX1" y="connsiteY1"/>
                </a:cxn>
                <a:cxn ang="0">
                  <a:pos x="connsiteX2" y="connsiteY2"/>
                </a:cxn>
                <a:cxn ang="0">
                  <a:pos x="connsiteX3" y="connsiteY3"/>
                </a:cxn>
              </a:cxnLst>
              <a:rect l="l" t="t" r="r" b="b"/>
              <a:pathLst>
                <a:path w="1782580" h="568920">
                  <a:moveTo>
                    <a:pt x="411" y="568806"/>
                  </a:moveTo>
                  <a:cubicBezTo>
                    <a:pt x="680172" y="-128922"/>
                    <a:pt x="1395114" y="449691"/>
                    <a:pt x="1395114" y="449691"/>
                  </a:cubicBezTo>
                  <a:lnTo>
                    <a:pt x="1782489" y="208445"/>
                  </a:lnTo>
                  <a:cubicBezTo>
                    <a:pt x="1267329" y="-145508"/>
                    <a:pt x="477123" y="-63961"/>
                    <a:pt x="-92" y="568806"/>
                  </a:cubicBezTo>
                </a:path>
              </a:pathLst>
            </a:custGeom>
            <a:grpFill/>
            <a:ln w="1253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171F"/>
                </a:solidFill>
                <a:effectLst/>
                <a:uLnTx/>
                <a:uFillTx/>
                <a:latin typeface="Microsoft Sans Serif"/>
                <a:ea typeface="+mn-ea"/>
                <a:cs typeface="+mn-cs"/>
              </a:endParaRPr>
            </a:p>
          </p:txBody>
        </p:sp>
      </p:grpSp>
      <p:grpSp>
        <p:nvGrpSpPr>
          <p:cNvPr id="22" name="Group 21">
            <a:extLst>
              <a:ext uri="{FF2B5EF4-FFF2-40B4-BE49-F238E27FC236}">
                <a16:creationId xmlns:a16="http://schemas.microsoft.com/office/drawing/2014/main" id="{E34025B6-5A57-0924-A472-3330003C24C3}"/>
              </a:ext>
            </a:extLst>
          </p:cNvPr>
          <p:cNvGrpSpPr/>
          <p:nvPr/>
        </p:nvGrpSpPr>
        <p:grpSpPr>
          <a:xfrm>
            <a:off x="6279282" y="2910348"/>
            <a:ext cx="3148351" cy="246846"/>
            <a:chOff x="6281352" y="1503827"/>
            <a:chExt cx="3148351" cy="246846"/>
          </a:xfrm>
        </p:grpSpPr>
        <p:sp>
          <p:nvSpPr>
            <p:cNvPr id="23" name="Rectangle: Rounded Corners 100">
              <a:extLst>
                <a:ext uri="{FF2B5EF4-FFF2-40B4-BE49-F238E27FC236}">
                  <a16:creationId xmlns:a16="http://schemas.microsoft.com/office/drawing/2014/main" id="{FBD05F75-F4A9-33FF-843B-6BB124379365}"/>
                </a:ext>
              </a:extLst>
            </p:cNvPr>
            <p:cNvSpPr/>
            <p:nvPr/>
          </p:nvSpPr>
          <p:spPr>
            <a:xfrm>
              <a:off x="6281352" y="1515816"/>
              <a:ext cx="3148351" cy="234857"/>
            </a:xfrm>
            <a:prstGeom prst="roundRect">
              <a:avLst>
                <a:gd name="adj" fmla="val 50000"/>
              </a:avLst>
            </a:prstGeom>
            <a:solidFill>
              <a:schemeClr val="accent3"/>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96000"/>
                </a:lnSpc>
                <a:spcBef>
                  <a:spcPts val="0"/>
                </a:spcBef>
                <a:spcAft>
                  <a:spcPts val="0"/>
                </a:spcAft>
                <a:buClrTx/>
                <a:buSzTx/>
                <a:buFontTx/>
                <a:buNone/>
                <a:tabLst/>
                <a:defRPr/>
              </a:pPr>
              <a:endParaRPr kumimoji="0" lang="en-US" sz="1799"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sym typeface="Lato Regular"/>
              </a:endParaRPr>
            </a:p>
          </p:txBody>
        </p:sp>
        <p:sp>
          <p:nvSpPr>
            <p:cNvPr id="24" name="Isosceles Triangle 109">
              <a:extLst>
                <a:ext uri="{FF2B5EF4-FFF2-40B4-BE49-F238E27FC236}">
                  <a16:creationId xmlns:a16="http://schemas.microsoft.com/office/drawing/2014/main" id="{A5BE6840-BA23-66C2-4441-6389CC2711CF}"/>
                </a:ext>
              </a:extLst>
            </p:cNvPr>
            <p:cNvSpPr/>
            <p:nvPr/>
          </p:nvSpPr>
          <p:spPr>
            <a:xfrm rot="5400000">
              <a:off x="9223215" y="1614248"/>
              <a:ext cx="113439" cy="3614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endParaRPr>
            </a:p>
          </p:txBody>
        </p:sp>
        <p:sp>
          <p:nvSpPr>
            <p:cNvPr id="25" name="Rectangle 24">
              <a:extLst>
                <a:ext uri="{FF2B5EF4-FFF2-40B4-BE49-F238E27FC236}">
                  <a16:creationId xmlns:a16="http://schemas.microsoft.com/office/drawing/2014/main" id="{6CF85275-57B4-279E-07B3-A455531FDC15}"/>
                </a:ext>
              </a:extLst>
            </p:cNvPr>
            <p:cNvSpPr/>
            <p:nvPr/>
          </p:nvSpPr>
          <p:spPr>
            <a:xfrm>
              <a:off x="6470938" y="1503827"/>
              <a:ext cx="1197907" cy="240066"/>
            </a:xfrm>
            <a:prstGeom prst="rect">
              <a:avLst/>
            </a:prstGeom>
          </p:spPr>
          <p:txBody>
            <a:bodyPr wrap="square">
              <a:spAutoFit/>
            </a:bodyPr>
            <a:lstStyle/>
            <a:p>
              <a:pPr marL="0" marR="0" lvl="2" indent="0" algn="l" defTabSz="914126"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F7F8FA"/>
                  </a:solidFill>
                  <a:effectLst/>
                  <a:uLnTx/>
                  <a:uFillTx/>
                  <a:latin typeface="Microsoft Sans Serif"/>
                  <a:ea typeface="+mn-ea"/>
                  <a:cs typeface="Lato Regular"/>
                  <a:sym typeface="Lato Regular"/>
                </a:rPr>
                <a:t>Rel-21 (6G Work)</a:t>
              </a:r>
            </a:p>
          </p:txBody>
        </p:sp>
      </p:grpSp>
    </p:spTree>
    <p:extLst>
      <p:ext uri="{BB962C8B-B14F-4D97-AF65-F5344CB8AC3E}">
        <p14:creationId xmlns:p14="http://schemas.microsoft.com/office/powerpoint/2010/main" val="869161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42" presetClass="path" presetSubtype="0" decel="100000" fill="hold" nodeType="withEffect">
                                  <p:stCondLst>
                                    <p:cond delay="500"/>
                                  </p:stCondLst>
                                  <p:childTnLst>
                                    <p:animMotion origin="layout" path="M 8.33333E-7 4.44444E-6 L 8.33333E-7 0.03541 " pathEditMode="relative" rAng="0" ptsTypes="AA">
                                      <p:cBhvr>
                                        <p:cTn id="9" dur="700" spd="-100000" fill="hold"/>
                                        <p:tgtEl>
                                          <p:spTgt spid="6"/>
                                        </p:tgtEl>
                                        <p:attrNameLst>
                                          <p:attrName>ppt_x</p:attrName>
                                          <p:attrName>ppt_y</p:attrName>
                                        </p:attrNameLst>
                                      </p:cBhvr>
                                      <p:rCtr x="0" y="1759"/>
                                    </p:animMotion>
                                  </p:childTnLst>
                                </p:cTn>
                              </p:par>
                              <p:par>
                                <p:cTn id="10" presetID="10" presetClass="entr" presetSubtype="0" fill="hold" nodeType="withEffect">
                                  <p:stCondLst>
                                    <p:cond delay="12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42" presetClass="path" presetSubtype="0" decel="100000" fill="hold" nodeType="withEffect">
                                  <p:stCondLst>
                                    <p:cond delay="1200"/>
                                  </p:stCondLst>
                                  <p:childTnLst>
                                    <p:animMotion origin="layout" path="M -2.29167E-6 4.44444E-6 L -0.09687 4.44444E-6 " pathEditMode="relative" rAng="0" ptsTypes="AA">
                                      <p:cBhvr>
                                        <p:cTn id="14" dur="700" spd="-100000" fill="hold"/>
                                        <p:tgtEl>
                                          <p:spTgt spid="4"/>
                                        </p:tgtEl>
                                        <p:attrNameLst>
                                          <p:attrName>ppt_x</p:attrName>
                                          <p:attrName>ppt_y</p:attrName>
                                        </p:attrNameLst>
                                      </p:cBhvr>
                                      <p:rCtr x="-4844" y="0"/>
                                    </p:animMotion>
                                  </p:childTnLst>
                                </p:cTn>
                              </p:par>
                              <p:par>
                                <p:cTn id="15" presetID="10" presetClass="entr" presetSubtype="0" fill="hold" grpId="0" nodeType="withEffect">
                                  <p:stCondLst>
                                    <p:cond delay="12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par>
                                <p:cTn id="18" presetID="10" presetClass="entr" presetSubtype="0" fill="hold" nodeType="withEffect">
                                  <p:stCondLst>
                                    <p:cond delay="500"/>
                                  </p:stCondLst>
                                  <p:childTnLst>
                                    <p:set>
                                      <p:cBhvr>
                                        <p:cTn id="19" dur="1" fill="hold">
                                          <p:stCondLst>
                                            <p:cond delay="0"/>
                                          </p:stCondLst>
                                        </p:cTn>
                                        <p:tgtEl>
                                          <p:spTgt spid="1064"/>
                                        </p:tgtEl>
                                        <p:attrNameLst>
                                          <p:attrName>style.visibility</p:attrName>
                                        </p:attrNameLst>
                                      </p:cBhvr>
                                      <p:to>
                                        <p:strVal val="visible"/>
                                      </p:to>
                                    </p:set>
                                    <p:animEffect transition="in" filter="fade">
                                      <p:cBhvr>
                                        <p:cTn id="20" dur="500"/>
                                        <p:tgtEl>
                                          <p:spTgt spid="1064"/>
                                        </p:tgtEl>
                                      </p:cBhvr>
                                    </p:animEffect>
                                  </p:childTnLst>
                                </p:cTn>
                              </p:par>
                              <p:par>
                                <p:cTn id="21" presetID="6" presetClass="emph" presetSubtype="0" accel="100000" autoRev="1" fill="hold" nodeType="withEffect">
                                  <p:stCondLst>
                                    <p:cond delay="0"/>
                                  </p:stCondLst>
                                  <p:childTnLst>
                                    <p:animScale>
                                      <p:cBhvr>
                                        <p:cTn id="22" dur="500" fill="hold"/>
                                        <p:tgtEl>
                                          <p:spTgt spid="1064"/>
                                        </p:tgtEl>
                                      </p:cBhvr>
                                      <p:by x="80000" y="80000"/>
                                    </p:animScale>
                                  </p:childTnLst>
                                </p:cTn>
                              </p:par>
                              <p:par>
                                <p:cTn id="23" presetID="10"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par>
                                <p:cTn id="26" presetID="6" presetClass="emph" presetSubtype="0" accel="100000" autoRev="1" fill="hold" nodeType="withEffect">
                                  <p:stCondLst>
                                    <p:cond delay="0"/>
                                  </p:stCondLst>
                                  <p:childTnLst>
                                    <p:animScale>
                                      <p:cBhvr>
                                        <p:cTn id="27" dur="500" fill="hold"/>
                                        <p:tgtEl>
                                          <p:spTgt spid="2"/>
                                        </p:tgtEl>
                                      </p:cBhvr>
                                      <p:by x="80000" y="80000"/>
                                    </p:animScale>
                                  </p:childTnLst>
                                </p:cTn>
                              </p:par>
                              <p:par>
                                <p:cTn id="28" presetID="10" presetClass="entr" presetSubtype="0" fill="hold" nodeType="withEffect">
                                  <p:stCondLst>
                                    <p:cond delay="500"/>
                                  </p:stCondLst>
                                  <p:childTnLst>
                                    <p:set>
                                      <p:cBhvr>
                                        <p:cTn id="29" dur="1" fill="hold">
                                          <p:stCondLst>
                                            <p:cond delay="0"/>
                                          </p:stCondLst>
                                        </p:cTn>
                                        <p:tgtEl>
                                          <p:spTgt spid="1044"/>
                                        </p:tgtEl>
                                        <p:attrNameLst>
                                          <p:attrName>style.visibility</p:attrName>
                                        </p:attrNameLst>
                                      </p:cBhvr>
                                      <p:to>
                                        <p:strVal val="visible"/>
                                      </p:to>
                                    </p:set>
                                    <p:animEffect transition="in" filter="fade">
                                      <p:cBhvr>
                                        <p:cTn id="30" dur="500"/>
                                        <p:tgtEl>
                                          <p:spTgt spid="1044"/>
                                        </p:tgtEl>
                                      </p:cBhvr>
                                    </p:animEffect>
                                  </p:childTnLst>
                                </p:cTn>
                              </p:par>
                              <p:par>
                                <p:cTn id="31" presetID="6" presetClass="emph" presetSubtype="0" accel="100000" autoRev="1" fill="hold" nodeType="withEffect">
                                  <p:stCondLst>
                                    <p:cond delay="0"/>
                                  </p:stCondLst>
                                  <p:childTnLst>
                                    <p:animScale>
                                      <p:cBhvr>
                                        <p:cTn id="32" dur="500" fill="hold"/>
                                        <p:tgtEl>
                                          <p:spTgt spid="1044"/>
                                        </p:tgtEl>
                                      </p:cBhvr>
                                      <p:by x="80000" y="80000"/>
                                    </p:animScale>
                                  </p:childTnLst>
                                </p:cTn>
                              </p:par>
                              <p:par>
                                <p:cTn id="33" presetID="10" presetClass="entr" presetSubtype="0" fill="hold" nodeType="withEffect">
                                  <p:stCondLst>
                                    <p:cond delay="140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par>
                                <p:cTn id="36" presetID="42" presetClass="path" presetSubtype="0" decel="100000" fill="hold" nodeType="withEffect">
                                  <p:stCondLst>
                                    <p:cond delay="1400"/>
                                  </p:stCondLst>
                                  <p:childTnLst>
                                    <p:animMotion origin="layout" path="M -8.33333E-7 3.33333E-6 L -0.03229 3.33333E-6 " pathEditMode="relative" rAng="0" ptsTypes="AA">
                                      <p:cBhvr>
                                        <p:cTn id="37" dur="700" spd="-100000" fill="hold"/>
                                        <p:tgtEl>
                                          <p:spTgt spid="33"/>
                                        </p:tgtEl>
                                        <p:attrNameLst>
                                          <p:attrName>ppt_x</p:attrName>
                                          <p:attrName>ppt_y</p:attrName>
                                        </p:attrNameLst>
                                      </p:cBhvr>
                                      <p:rCtr x="-1615" y="0"/>
                                    </p:animMotion>
                                  </p:childTnLst>
                                </p:cTn>
                              </p:par>
                              <p:par>
                                <p:cTn id="38" presetID="10" presetClass="entr" presetSubtype="0" fill="hold" nodeType="withEffect">
                                  <p:stCondLst>
                                    <p:cond delay="160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42" presetClass="path" presetSubtype="0" decel="100000" fill="hold" nodeType="withEffect">
                                  <p:stCondLst>
                                    <p:cond delay="1600"/>
                                  </p:stCondLst>
                                  <p:childTnLst>
                                    <p:animMotion origin="layout" path="M 1.66667E-6 -3.33333E-6 L -0.03229 -3.33333E-6 " pathEditMode="relative" rAng="0" ptsTypes="AA">
                                      <p:cBhvr>
                                        <p:cTn id="42" dur="700" spd="-100000" fill="hold"/>
                                        <p:tgtEl>
                                          <p:spTgt spid="7"/>
                                        </p:tgtEl>
                                        <p:attrNameLst>
                                          <p:attrName>ppt_x</p:attrName>
                                          <p:attrName>ppt_y</p:attrName>
                                        </p:attrNameLst>
                                      </p:cBhvr>
                                      <p:rCtr x="-1615" y="0"/>
                                    </p:animMotion>
                                  </p:childTnLst>
                                </p:cTn>
                              </p:par>
                              <p:par>
                                <p:cTn id="43" presetID="10" presetClass="entr" presetSubtype="0" fill="hold" nodeType="withEffect">
                                  <p:stCondLst>
                                    <p:cond delay="16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42" presetClass="path" presetSubtype="0" decel="100000" fill="hold" nodeType="withEffect">
                                  <p:stCondLst>
                                    <p:cond delay="1600"/>
                                  </p:stCondLst>
                                  <p:childTnLst>
                                    <p:animMotion origin="layout" path="M -6.25E-7 -1.11111E-6 L -0.09687 -1.11111E-6 " pathEditMode="relative" rAng="0" ptsTypes="AA">
                                      <p:cBhvr>
                                        <p:cTn id="47" dur="700" spd="-100000" fill="hold"/>
                                        <p:tgtEl>
                                          <p:spTgt spid="22"/>
                                        </p:tgtEl>
                                        <p:attrNameLst>
                                          <p:attrName>ppt_x</p:attrName>
                                          <p:attrName>ppt_y</p:attrName>
                                        </p:attrNameLst>
                                      </p:cBhvr>
                                      <p:rCtr x="-4844" y="0"/>
                                    </p:animMotion>
                                  </p:childTnLst>
                                </p:cTn>
                              </p:par>
                              <p:par>
                                <p:cTn id="48" presetID="10" presetClass="entr" presetSubtype="0" fill="hold" nodeType="withEffect">
                                  <p:stCondLst>
                                    <p:cond delay="1700"/>
                                  </p:stCondLst>
                                  <p:childTnLst>
                                    <p:set>
                                      <p:cBhvr>
                                        <p:cTn id="49" dur="1" fill="hold">
                                          <p:stCondLst>
                                            <p:cond delay="0"/>
                                          </p:stCondLst>
                                        </p:cTn>
                                        <p:tgtEl>
                                          <p:spTgt spid="1030"/>
                                        </p:tgtEl>
                                        <p:attrNameLst>
                                          <p:attrName>style.visibility</p:attrName>
                                        </p:attrNameLst>
                                      </p:cBhvr>
                                      <p:to>
                                        <p:strVal val="visible"/>
                                      </p:to>
                                    </p:set>
                                    <p:animEffect transition="in" filter="fade">
                                      <p:cBhvr>
                                        <p:cTn id="50" dur="500"/>
                                        <p:tgtEl>
                                          <p:spTgt spid="1030"/>
                                        </p:tgtEl>
                                      </p:cBhvr>
                                    </p:animEffect>
                                  </p:childTnLst>
                                </p:cTn>
                              </p:par>
                              <p:par>
                                <p:cTn id="51" presetID="42" presetClass="path" presetSubtype="0" decel="100000" fill="hold" nodeType="withEffect">
                                  <p:stCondLst>
                                    <p:cond delay="1700"/>
                                  </p:stCondLst>
                                  <p:childTnLst>
                                    <p:animMotion origin="layout" path="M 2.08333E-7 1.85185E-6 L -0.09688 1.85185E-6 " pathEditMode="relative" rAng="0" ptsTypes="AA">
                                      <p:cBhvr>
                                        <p:cTn id="52" dur="700" spd="-100000" fill="hold"/>
                                        <p:tgtEl>
                                          <p:spTgt spid="1030"/>
                                        </p:tgtEl>
                                        <p:attrNameLst>
                                          <p:attrName>ppt_x</p:attrName>
                                          <p:attrName>ppt_y</p:attrName>
                                        </p:attrNameLst>
                                      </p:cBhvr>
                                      <p:rCtr x="-4844" y="0"/>
                                    </p:animMotion>
                                  </p:childTnLst>
                                </p:cTn>
                              </p:par>
                              <p:par>
                                <p:cTn id="53" presetID="10" presetClass="entr" presetSubtype="0" fill="hold" grpId="0" nodeType="withEffect">
                                  <p:stCondLst>
                                    <p:cond delay="170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par>
                                <p:cTn id="56" presetID="42" presetClass="path" presetSubtype="0" decel="100000" fill="hold" grpId="1" nodeType="withEffect">
                                  <p:stCondLst>
                                    <p:cond delay="1700"/>
                                  </p:stCondLst>
                                  <p:childTnLst>
                                    <p:animMotion origin="layout" path="M -2.08333E-6 1.11111E-6 L -0.09687 1.11111E-6 " pathEditMode="relative" rAng="0" ptsTypes="AA">
                                      <p:cBhvr>
                                        <p:cTn id="57" dur="700" spd="-100000" fill="hold"/>
                                        <p:tgtEl>
                                          <p:spTgt spid="28"/>
                                        </p:tgtEl>
                                        <p:attrNameLst>
                                          <p:attrName>ppt_x</p:attrName>
                                          <p:attrName>ppt_y</p:attrName>
                                        </p:attrNameLst>
                                      </p:cBhvr>
                                      <p:rCtr x="-4844" y="0"/>
                                    </p:animMotion>
                                  </p:childTnLst>
                                </p:cTn>
                              </p:par>
                            </p:childTnLst>
                          </p:cTn>
                        </p:par>
                        <p:par>
                          <p:cTn id="58" fill="hold">
                            <p:stCondLst>
                              <p:cond delay="2400"/>
                            </p:stCondLst>
                            <p:childTnLst>
                              <p:par>
                                <p:cTn id="59" presetID="10" presetClass="entr" presetSubtype="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2900"/>
                            </p:stCondLst>
                            <p:childTnLst>
                              <p:par>
                                <p:cTn id="63" presetID="10" presetClass="entr" presetSubtype="0"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500"/>
                                        <p:tgtEl>
                                          <p:spTgt spid="8"/>
                                        </p:tgtEl>
                                      </p:cBhvr>
                                    </p:animEffect>
                                  </p:childTnLst>
                                </p:cTn>
                              </p:par>
                              <p:par>
                                <p:cTn id="66" presetID="42" presetClass="path" presetSubtype="0" decel="100000" fill="hold" nodeType="withEffect">
                                  <p:stCondLst>
                                    <p:cond delay="0"/>
                                  </p:stCondLst>
                                  <p:childTnLst>
                                    <p:animMotion origin="layout" path="M 2.29167E-6 -3.33333E-6 L 2.29167E-6 0.03542 " pathEditMode="relative" rAng="0" ptsTypes="AA">
                                      <p:cBhvr>
                                        <p:cTn id="67" dur="700" spd="-100000" fill="hold"/>
                                        <p:tgtEl>
                                          <p:spTgt spid="8"/>
                                        </p:tgtEl>
                                        <p:attrNameLst>
                                          <p:attrName>ppt_x</p:attrName>
                                          <p:attrName>ppt_y</p:attrName>
                                        </p:attrNameLst>
                                      </p:cBhvr>
                                      <p:rCtr x="0" y="17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42" name="Hexagon 41">
            <a:extLst>
              <a:ext uri="{FF2B5EF4-FFF2-40B4-BE49-F238E27FC236}">
                <a16:creationId xmlns:a16="http://schemas.microsoft.com/office/drawing/2014/main" id="{5594303E-064E-F3A7-319F-B9B66AA40B83}"/>
              </a:ext>
            </a:extLst>
          </p:cNvPr>
          <p:cNvSpPr/>
          <p:nvPr/>
        </p:nvSpPr>
        <p:spPr>
          <a:xfrm rot="16200000">
            <a:off x="4607929" y="982547"/>
            <a:ext cx="5175530" cy="4665610"/>
          </a:xfrm>
          <a:prstGeom prst="hexagon">
            <a:avLst/>
          </a:prstGeom>
          <a:solidFill>
            <a:schemeClr val="accent6">
              <a:lumMod val="40000"/>
              <a:lumOff val="60000"/>
            </a:schemeClr>
          </a:solidFill>
          <a:ln>
            <a:solidFill>
              <a:schemeClr val="accent6"/>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14" name="Text Placeholder 7">
            <a:extLst>
              <a:ext uri="{FF2B5EF4-FFF2-40B4-BE49-F238E27FC236}">
                <a16:creationId xmlns:a16="http://schemas.microsoft.com/office/drawing/2014/main" id="{41F7D7B0-4ACE-1D9C-DEF0-974F03308438}"/>
              </a:ext>
            </a:extLst>
          </p:cNvPr>
          <p:cNvSpPr txBox="1">
            <a:spLocks/>
          </p:cNvSpPr>
          <p:nvPr/>
        </p:nvSpPr>
        <p:spPr>
          <a:xfrm>
            <a:off x="533593" y="2676390"/>
            <a:ext cx="3924589" cy="1898906"/>
          </a:xfrm>
          <a:prstGeom prst="rect">
            <a:avLst/>
          </a:prstGeom>
        </p:spPr>
        <p:txBody>
          <a:bodyPr vert="horz" lIns="0" tIns="0" rIns="0" bIns="0" rtlCol="0">
            <a:noAutofit/>
          </a:bodyPr>
          <a:lst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000" kern="1200" baseline="0">
                <a:solidFill>
                  <a:schemeClr val="tx2"/>
                </a:solidFill>
                <a:latin typeface="+mn-lt"/>
                <a:ea typeface="+mn-ea"/>
                <a:cs typeface="+mn-cs"/>
              </a:defRPr>
            </a:lvl1pPr>
            <a:lvl2pPr marL="342900" indent="-152400" algn="l" defTabSz="914400" rtl="0" eaLnBrk="1" latinLnBrk="0" hangingPunct="1">
              <a:lnSpc>
                <a:spcPct val="100000"/>
              </a:lnSpc>
              <a:spcBef>
                <a:spcPts val="225"/>
              </a:spcBef>
              <a:spcAft>
                <a:spcPts val="225"/>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457200" indent="-101600" algn="l" defTabSz="914400" rtl="0" eaLnBrk="1" latinLnBrk="0" hangingPunct="1">
              <a:lnSpc>
                <a:spcPct val="105000"/>
              </a:lnSpc>
              <a:spcBef>
                <a:spcPts val="150"/>
              </a:spcBef>
              <a:spcAft>
                <a:spcPts val="150"/>
              </a:spcAft>
              <a:buClrTx/>
              <a:buFont typeface="Arial" panose="020B0604020202020204" pitchFamily="34" charset="0"/>
              <a:buChar char="•"/>
              <a:defRPr lang="en-US" sz="1200" kern="1200" dirty="0" smtClean="0">
                <a:solidFill>
                  <a:schemeClr val="tx2"/>
                </a:solidFill>
                <a:latin typeface="+mn-lt"/>
                <a:ea typeface="+mn-ea"/>
                <a:cs typeface="+mn-cs"/>
              </a:defRPr>
            </a:lvl3pPr>
            <a:lvl4pPr marL="571500" indent="-100584" algn="l" defTabSz="914400" rtl="0" eaLnBrk="1" latinLnBrk="0" hangingPunct="1">
              <a:lnSpc>
                <a:spcPct val="105000"/>
              </a:lnSpc>
              <a:spcBef>
                <a:spcPts val="75"/>
              </a:spcBef>
              <a:spcAft>
                <a:spcPts val="75"/>
              </a:spcAft>
              <a:buClrTx/>
              <a:buFont typeface="Arial" panose="020B0604020202020204" pitchFamily="34" charset="0"/>
              <a:buChar char="•"/>
              <a:tabLst/>
              <a:defRPr sz="800" kern="1200">
                <a:solidFill>
                  <a:schemeClr val="tx2"/>
                </a:solidFill>
                <a:latin typeface="+mn-lt"/>
                <a:ea typeface="+mn-ea"/>
                <a:cs typeface="+mn-cs"/>
              </a:defRPr>
            </a:lvl4pPr>
            <a:lvl5pPr marL="174625" indent="-174625" algn="l" defTabSz="914400" rtl="0" eaLnBrk="1" latinLnBrk="0" hangingPunct="1">
              <a:lnSpc>
                <a:spcPct val="95000"/>
              </a:lnSpc>
              <a:spcBef>
                <a:spcPts val="900"/>
              </a:spcBef>
              <a:spcAft>
                <a:spcPts val="300"/>
              </a:spcAft>
              <a:buClrTx/>
              <a:buFont typeface="Arial" panose="020B0604020202020204" pitchFamily="34" charset="0"/>
              <a:buChar char="•"/>
              <a:tabLst/>
              <a:defRPr sz="2000" b="1" kern="1200" spc="60" baseline="0">
                <a:solidFill>
                  <a:schemeClr val="tx2"/>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a:lstStyle>
          <a:p>
            <a:pPr marL="0" marR="0" lvl="0" indent="0" algn="l" defTabSz="914400" rtl="0" eaLnBrk="1" fontAlgn="auto" latinLnBrk="0" hangingPunct="1">
              <a:lnSpc>
                <a:spcPct val="95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a:ln>
                  <a:noFill/>
                </a:ln>
                <a:solidFill>
                  <a:srgbClr val="2853DC"/>
                </a:solidFill>
                <a:effectLst/>
                <a:uLnTx/>
                <a:uFillTx/>
                <a:latin typeface="Microsoft Sans Serif"/>
                <a:ea typeface="+mn-ea"/>
                <a:cs typeface="+mn-cs"/>
              </a:rPr>
              <a:t>A smarter wireless platform to</a:t>
            </a:r>
            <a:br>
              <a:rPr kumimoji="0" lang="en-US" sz="1400" b="0" i="0" u="none" strike="noStrike" kern="1200" cap="none" spc="0" normalizeH="0" baseline="0" noProof="0">
                <a:ln>
                  <a:noFill/>
                </a:ln>
                <a:solidFill>
                  <a:srgbClr val="0B2742"/>
                </a:solidFill>
                <a:effectLst/>
                <a:uLnTx/>
                <a:uFillTx/>
                <a:latin typeface="Microsoft Sans Serif"/>
                <a:ea typeface="+mn-ea"/>
                <a:cs typeface="+mn-cs"/>
              </a:rPr>
            </a:br>
            <a:r>
              <a:rPr kumimoji="0" lang="en-US" sz="3600" b="1" i="0" u="none" strike="noStrike" kern="1200" cap="none" spc="0" normalizeH="0" baseline="0" noProof="0">
                <a:ln>
                  <a:noFill/>
                </a:ln>
                <a:solidFill>
                  <a:srgbClr val="0B2742"/>
                </a:solidFill>
                <a:effectLst/>
                <a:uLnTx/>
                <a:uFillTx/>
                <a:latin typeface="Microsoft Sans Serif"/>
                <a:ea typeface="+mn-ea"/>
                <a:cs typeface="+mn-cs"/>
              </a:rPr>
              <a:t>support enhanced services and </a:t>
            </a:r>
            <a:br>
              <a:rPr kumimoji="0" lang="en-US" sz="3600" b="1" i="0" u="none" strike="noStrike" kern="1200" cap="none" spc="0" normalizeH="0" baseline="0" noProof="0">
                <a:ln>
                  <a:noFill/>
                </a:ln>
                <a:solidFill>
                  <a:srgbClr val="0B2742"/>
                </a:solidFill>
                <a:effectLst/>
                <a:uLnTx/>
                <a:uFillTx/>
                <a:latin typeface="Microsoft Sans Serif"/>
                <a:ea typeface="+mn-ea"/>
                <a:cs typeface="+mn-cs"/>
              </a:rPr>
            </a:br>
            <a:r>
              <a:rPr kumimoji="0" lang="en-US" sz="3600" b="1" i="0" u="none" strike="noStrike" kern="1200" cap="none" spc="0" normalizeH="0" baseline="0" noProof="0">
                <a:ln>
                  <a:noFill/>
                </a:ln>
                <a:solidFill>
                  <a:srgbClr val="0B2742"/>
                </a:solidFill>
                <a:effectLst/>
                <a:uLnTx/>
                <a:uFillTx/>
                <a:latin typeface="Microsoft Sans Serif"/>
                <a:ea typeface="+mn-ea"/>
                <a:cs typeface="+mn-cs"/>
              </a:rPr>
              <a:t>new use cases</a:t>
            </a:r>
            <a:endParaRPr kumimoji="0" lang="en-US" sz="2800" b="1" i="0" u="none" strike="noStrike" kern="1200" cap="none" spc="0" normalizeH="0" baseline="0" noProof="0">
              <a:ln>
                <a:noFill/>
              </a:ln>
              <a:solidFill>
                <a:srgbClr val="0B2742"/>
              </a:solidFill>
              <a:effectLst/>
              <a:uLnTx/>
              <a:uFillTx/>
              <a:latin typeface="Microsoft Sans Serif"/>
              <a:ea typeface="+mn-ea"/>
              <a:cs typeface="+mn-cs"/>
            </a:endParaRPr>
          </a:p>
        </p:txBody>
      </p:sp>
      <p:sp>
        <p:nvSpPr>
          <p:cNvPr id="3" name="Isosceles Triangle 2">
            <a:extLst>
              <a:ext uri="{FF2B5EF4-FFF2-40B4-BE49-F238E27FC236}">
                <a16:creationId xmlns:a16="http://schemas.microsoft.com/office/drawing/2014/main" id="{DA994A50-D3D7-10FE-3054-1C9E6826A80F}"/>
              </a:ext>
            </a:extLst>
          </p:cNvPr>
          <p:cNvSpPr/>
          <p:nvPr/>
        </p:nvSpPr>
        <p:spPr>
          <a:xfrm>
            <a:off x="5707420" y="1884529"/>
            <a:ext cx="2952858" cy="2209989"/>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Lst>
            <a:ahLst/>
            <a:cxnLst>
              <a:cxn ang="0">
                <a:pos x="connsiteX0" y="connsiteY0"/>
              </a:cxn>
              <a:cxn ang="0">
                <a:pos x="connsiteX1" y="connsiteY1"/>
              </a:cxn>
              <a:cxn ang="0">
                <a:pos x="connsiteX2" y="connsiteY2"/>
              </a:cxn>
              <a:cxn ang="0">
                <a:pos x="connsiteX3" y="connsiteY3"/>
              </a:cxn>
            </a:cxnLst>
            <a:rect l="l" t="t" r="r" b="b"/>
            <a:pathLst>
              <a:path w="1654712" h="1388957">
                <a:moveTo>
                  <a:pt x="0" y="1388957"/>
                </a:moveTo>
                <a:lnTo>
                  <a:pt x="829749" y="0"/>
                </a:lnTo>
                <a:lnTo>
                  <a:pt x="1654712" y="1387739"/>
                </a:lnTo>
                <a:lnTo>
                  <a:pt x="0" y="138895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grpSp>
        <p:nvGrpSpPr>
          <p:cNvPr id="23" name="Group 22">
            <a:extLst>
              <a:ext uri="{FF2B5EF4-FFF2-40B4-BE49-F238E27FC236}">
                <a16:creationId xmlns:a16="http://schemas.microsoft.com/office/drawing/2014/main" id="{F67A7329-FCF8-63F6-505A-4DFFACCAE075}"/>
              </a:ext>
            </a:extLst>
          </p:cNvPr>
          <p:cNvGrpSpPr/>
          <p:nvPr/>
        </p:nvGrpSpPr>
        <p:grpSpPr>
          <a:xfrm>
            <a:off x="6643992" y="2752902"/>
            <a:ext cx="1063179" cy="1063171"/>
            <a:chOff x="5542729" y="2883656"/>
            <a:chExt cx="1488545" cy="1488534"/>
          </a:xfrm>
        </p:grpSpPr>
        <p:sp>
          <p:nvSpPr>
            <p:cNvPr id="24" name="Oval 23">
              <a:extLst>
                <a:ext uri="{FF2B5EF4-FFF2-40B4-BE49-F238E27FC236}">
                  <a16:creationId xmlns:a16="http://schemas.microsoft.com/office/drawing/2014/main" id="{4FB68F7F-3361-1F7A-1CF1-C0A215376ED1}"/>
                </a:ext>
              </a:extLst>
            </p:cNvPr>
            <p:cNvSpPr/>
            <p:nvPr/>
          </p:nvSpPr>
          <p:spPr bwMode="gray">
            <a:xfrm>
              <a:off x="5542729" y="2883656"/>
              <a:ext cx="1488545" cy="1488534"/>
            </a:xfrm>
            <a:prstGeom prst="ellipse">
              <a:avLst/>
            </a:prstGeom>
            <a:gradFill>
              <a:gsLst>
                <a:gs pos="0">
                  <a:schemeClr val="bg1"/>
                </a:gs>
                <a:gs pos="100000">
                  <a:srgbClr val="F4F7FA"/>
                </a:gs>
              </a:gsLst>
              <a:lin ang="0" scaled="0"/>
            </a:gradFill>
            <a:ln>
              <a:noFill/>
            </a:ln>
            <a:effectLst>
              <a:outerShdw blurRad="317500" dist="254000" dir="10800000" sx="85000" sy="85000" algn="r" rotWithShape="0">
                <a:schemeClr val="accent5">
                  <a:lumMod val="50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0" i="0" u="none" strike="noStrike" kern="1200" cap="none" spc="0" normalizeH="0" baseline="0" noProof="0" err="1">
                <a:ln>
                  <a:noFill/>
                </a:ln>
                <a:solidFill>
                  <a:srgbClr val="13161E"/>
                </a:solidFill>
                <a:effectLst/>
                <a:uLnTx/>
                <a:uFillTx/>
                <a:latin typeface="Microsoft Sans Serif" panose="020B0604020202020204" pitchFamily="34" charset="0"/>
                <a:ea typeface="+mn-ea"/>
                <a:cs typeface="+mn-cs"/>
              </a:endParaRPr>
            </a:p>
          </p:txBody>
        </p:sp>
        <p:sp>
          <p:nvSpPr>
            <p:cNvPr id="25" name="Oval 24">
              <a:extLst>
                <a:ext uri="{FF2B5EF4-FFF2-40B4-BE49-F238E27FC236}">
                  <a16:creationId xmlns:a16="http://schemas.microsoft.com/office/drawing/2014/main" id="{05C829DF-E0ED-29E1-43DD-EDEBD6D94458}"/>
                </a:ext>
              </a:extLst>
            </p:cNvPr>
            <p:cNvSpPr/>
            <p:nvPr/>
          </p:nvSpPr>
          <p:spPr bwMode="gray">
            <a:xfrm>
              <a:off x="5593429" y="2934364"/>
              <a:ext cx="1387124" cy="1387119"/>
            </a:xfrm>
            <a:prstGeom prst="ellipse">
              <a:avLst/>
            </a:prstGeom>
            <a:gradFill flip="none" rotWithShape="1">
              <a:gsLst>
                <a:gs pos="100000">
                  <a:schemeClr val="accent3"/>
                </a:gs>
                <a:gs pos="0">
                  <a:schemeClr val="accent1"/>
                </a:gs>
              </a:gsLst>
              <a:lin ang="0" scaled="1"/>
              <a:tileRect/>
            </a:gradFill>
            <a:ln>
              <a:noFill/>
            </a:ln>
            <a:effectLst>
              <a:outerShdw blurRad="317500" dist="317500" dir="10800000" sx="85000" sy="85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a:ln>
                  <a:noFill/>
                </a:ln>
                <a:solidFill>
                  <a:srgbClr val="13161E"/>
                </a:solidFill>
                <a:effectLst>
                  <a:innerShdw blurRad="63500" dist="50800" dir="13500000">
                    <a:srgbClr val="314FD5">
                      <a:lumMod val="50000"/>
                      <a:alpha val="15000"/>
                    </a:srgbClr>
                  </a:innerShdw>
                </a:effectLst>
                <a:uLnTx/>
                <a:uFillTx/>
                <a:latin typeface="Microsoft Sans Serif" panose="020B0604020202020204" pitchFamily="34" charset="0"/>
                <a:ea typeface="+mn-ea"/>
                <a:cs typeface="+mn-cs"/>
              </a:endParaRPr>
            </a:p>
          </p:txBody>
        </p:sp>
        <p:grpSp>
          <p:nvGrpSpPr>
            <p:cNvPr id="26" name="Group 25">
              <a:extLst>
                <a:ext uri="{FF2B5EF4-FFF2-40B4-BE49-F238E27FC236}">
                  <a16:creationId xmlns:a16="http://schemas.microsoft.com/office/drawing/2014/main" id="{AC863B3C-E862-7AF0-5B33-99254E4B0D35}"/>
                </a:ext>
              </a:extLst>
            </p:cNvPr>
            <p:cNvGrpSpPr/>
            <p:nvPr/>
          </p:nvGrpSpPr>
          <p:grpSpPr>
            <a:xfrm>
              <a:off x="5821131" y="3366234"/>
              <a:ext cx="914304" cy="508462"/>
              <a:chOff x="8499238" y="550512"/>
              <a:chExt cx="897605" cy="499176"/>
            </a:xfrm>
            <a:solidFill>
              <a:schemeClr val="bg1"/>
            </a:solidFill>
          </p:grpSpPr>
          <p:sp>
            <p:nvSpPr>
              <p:cNvPr id="27" name="Freeform: Shape 26">
                <a:extLst>
                  <a:ext uri="{FF2B5EF4-FFF2-40B4-BE49-F238E27FC236}">
                    <a16:creationId xmlns:a16="http://schemas.microsoft.com/office/drawing/2014/main" id="{E4693A1A-6FD9-32E6-678F-95F872F3E8DD}"/>
                  </a:ext>
                </a:extLst>
              </p:cNvPr>
              <p:cNvSpPr/>
              <p:nvPr/>
            </p:nvSpPr>
            <p:spPr>
              <a:xfrm>
                <a:off x="8905381" y="550512"/>
                <a:ext cx="491462" cy="499176"/>
              </a:xfrm>
              <a:custGeom>
                <a:avLst/>
                <a:gdLst/>
                <a:ahLst/>
                <a:cxnLst/>
                <a:rect l="l" t="t" r="r" b="b"/>
                <a:pathLst>
                  <a:path w="491462" h="499176">
                    <a:moveTo>
                      <a:pt x="255076" y="0"/>
                    </a:moveTo>
                    <a:cubicBezTo>
                      <a:pt x="309253" y="412"/>
                      <a:pt x="357459" y="13633"/>
                      <a:pt x="399695" y="39663"/>
                    </a:cubicBezTo>
                    <a:cubicBezTo>
                      <a:pt x="441931" y="65693"/>
                      <a:pt x="472120" y="102060"/>
                      <a:pt x="490262" y="148766"/>
                    </a:cubicBezTo>
                    <a:cubicBezTo>
                      <a:pt x="491490" y="151325"/>
                      <a:pt x="491776" y="154098"/>
                      <a:pt x="491120" y="157086"/>
                    </a:cubicBezTo>
                    <a:cubicBezTo>
                      <a:pt x="490463" y="160073"/>
                      <a:pt x="487664" y="162332"/>
                      <a:pt x="482723" y="163861"/>
                    </a:cubicBezTo>
                    <a:lnTo>
                      <a:pt x="414898" y="181015"/>
                    </a:lnTo>
                    <a:cubicBezTo>
                      <a:pt x="409903" y="181816"/>
                      <a:pt x="406362" y="181072"/>
                      <a:pt x="404277" y="178785"/>
                    </a:cubicBezTo>
                    <a:cubicBezTo>
                      <a:pt x="402192" y="176498"/>
                      <a:pt x="400706" y="174039"/>
                      <a:pt x="399820" y="171409"/>
                    </a:cubicBezTo>
                    <a:cubicBezTo>
                      <a:pt x="386457" y="145292"/>
                      <a:pt x="367735" y="124450"/>
                      <a:pt x="343654" y="108883"/>
                    </a:cubicBezTo>
                    <a:cubicBezTo>
                      <a:pt x="319573" y="93316"/>
                      <a:pt x="290047" y="85339"/>
                      <a:pt x="255076" y="84953"/>
                    </a:cubicBezTo>
                    <a:cubicBezTo>
                      <a:pt x="208529" y="86082"/>
                      <a:pt x="170599" y="102179"/>
                      <a:pt x="141288" y="133241"/>
                    </a:cubicBezTo>
                    <a:cubicBezTo>
                      <a:pt x="111976" y="164304"/>
                      <a:pt x="96856" y="203557"/>
                      <a:pt x="95927" y="251001"/>
                    </a:cubicBezTo>
                    <a:cubicBezTo>
                      <a:pt x="96784" y="299236"/>
                      <a:pt x="111876" y="338491"/>
                      <a:pt x="141202" y="368764"/>
                    </a:cubicBezTo>
                    <a:cubicBezTo>
                      <a:pt x="170528" y="399037"/>
                      <a:pt x="208943" y="414647"/>
                      <a:pt x="256448" y="415595"/>
                    </a:cubicBezTo>
                    <a:cubicBezTo>
                      <a:pt x="289718" y="415151"/>
                      <a:pt x="318701" y="406599"/>
                      <a:pt x="343397" y="389939"/>
                    </a:cubicBezTo>
                    <a:cubicBezTo>
                      <a:pt x="368093" y="373278"/>
                      <a:pt x="386443" y="351169"/>
                      <a:pt x="398448" y="323612"/>
                    </a:cubicBezTo>
                    <a:lnTo>
                      <a:pt x="266738" y="323612"/>
                    </a:lnTo>
                    <a:cubicBezTo>
                      <a:pt x="262508" y="323483"/>
                      <a:pt x="258963" y="322027"/>
                      <a:pt x="256105" y="319245"/>
                    </a:cubicBezTo>
                    <a:cubicBezTo>
                      <a:pt x="253247" y="316462"/>
                      <a:pt x="251760" y="313122"/>
                      <a:pt x="251646" y="309226"/>
                    </a:cubicBezTo>
                    <a:lnTo>
                      <a:pt x="251646" y="264026"/>
                    </a:lnTo>
                    <a:cubicBezTo>
                      <a:pt x="251760" y="259827"/>
                      <a:pt x="253247" y="256400"/>
                      <a:pt x="256105" y="253743"/>
                    </a:cubicBezTo>
                    <a:cubicBezTo>
                      <a:pt x="258963" y="251087"/>
                      <a:pt x="262508" y="249717"/>
                      <a:pt x="266738" y="249631"/>
                    </a:cubicBezTo>
                    <a:lnTo>
                      <a:pt x="473132" y="249631"/>
                    </a:lnTo>
                    <a:cubicBezTo>
                      <a:pt x="477356" y="249717"/>
                      <a:pt x="480896" y="251087"/>
                      <a:pt x="483751" y="253743"/>
                    </a:cubicBezTo>
                    <a:cubicBezTo>
                      <a:pt x="486606" y="256400"/>
                      <a:pt x="488090" y="259827"/>
                      <a:pt x="488204" y="264026"/>
                    </a:cubicBezTo>
                    <a:lnTo>
                      <a:pt x="488204" y="474493"/>
                    </a:lnTo>
                    <a:cubicBezTo>
                      <a:pt x="488090" y="478720"/>
                      <a:pt x="486606" y="482263"/>
                      <a:pt x="483751" y="485119"/>
                    </a:cubicBezTo>
                    <a:cubicBezTo>
                      <a:pt x="480896" y="487976"/>
                      <a:pt x="477356" y="489461"/>
                      <a:pt x="473132" y="489575"/>
                    </a:cubicBezTo>
                    <a:lnTo>
                      <a:pt x="419009" y="489575"/>
                    </a:lnTo>
                    <a:cubicBezTo>
                      <a:pt x="414784" y="489461"/>
                      <a:pt x="411244" y="487976"/>
                      <a:pt x="408390" y="485119"/>
                    </a:cubicBezTo>
                    <a:cubicBezTo>
                      <a:pt x="405535" y="482263"/>
                      <a:pt x="404051" y="478720"/>
                      <a:pt x="403937" y="474493"/>
                    </a:cubicBezTo>
                    <a:lnTo>
                      <a:pt x="403937" y="425186"/>
                    </a:lnTo>
                    <a:cubicBezTo>
                      <a:pt x="388701" y="446852"/>
                      <a:pt x="368064" y="464493"/>
                      <a:pt x="342025" y="478110"/>
                    </a:cubicBezTo>
                    <a:cubicBezTo>
                      <a:pt x="315986" y="491726"/>
                      <a:pt x="283344" y="498748"/>
                      <a:pt x="244100" y="499176"/>
                    </a:cubicBezTo>
                    <a:cubicBezTo>
                      <a:pt x="197031" y="498711"/>
                      <a:pt x="155204" y="487609"/>
                      <a:pt x="118619" y="465869"/>
                    </a:cubicBezTo>
                    <a:cubicBezTo>
                      <a:pt x="82034" y="444129"/>
                      <a:pt x="53223" y="414541"/>
                      <a:pt x="32187" y="377106"/>
                    </a:cubicBezTo>
                    <a:cubicBezTo>
                      <a:pt x="11152" y="339672"/>
                      <a:pt x="422" y="297180"/>
                      <a:pt x="0" y="249631"/>
                    </a:cubicBezTo>
                    <a:cubicBezTo>
                      <a:pt x="495" y="202051"/>
                      <a:pt x="11918" y="159537"/>
                      <a:pt x="34271" y="122090"/>
                    </a:cubicBezTo>
                    <a:cubicBezTo>
                      <a:pt x="56624" y="84644"/>
                      <a:pt x="86942" y="55050"/>
                      <a:pt x="125225" y="33308"/>
                    </a:cubicBezTo>
                    <a:cubicBezTo>
                      <a:pt x="163508" y="11567"/>
                      <a:pt x="206792" y="464"/>
                      <a:pt x="2550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13161E"/>
                  </a:solidFill>
                  <a:effectLst/>
                  <a:uLnTx/>
                  <a:uFillTx/>
                  <a:latin typeface="Microsoft Sans Serif"/>
                  <a:ea typeface="+mn-ea"/>
                  <a:cs typeface="Microsoft Sans Serif" panose="020B0604020202020204" pitchFamily="34" charset="0"/>
                </a:endParaRPr>
              </a:p>
            </p:txBody>
          </p:sp>
          <p:sp>
            <p:nvSpPr>
              <p:cNvPr id="28" name="Freeform: Shape 27">
                <a:extLst>
                  <a:ext uri="{FF2B5EF4-FFF2-40B4-BE49-F238E27FC236}">
                    <a16:creationId xmlns:a16="http://schemas.microsoft.com/office/drawing/2014/main" id="{5D86AF19-9D9C-9BDA-4A63-6DD265F273D0}"/>
                  </a:ext>
                </a:extLst>
              </p:cNvPr>
              <p:cNvSpPr/>
              <p:nvPr/>
            </p:nvSpPr>
            <p:spPr>
              <a:xfrm>
                <a:off x="8499238" y="560108"/>
                <a:ext cx="372990" cy="489580"/>
              </a:xfrm>
              <a:custGeom>
                <a:avLst/>
                <a:gdLst/>
                <a:ahLst/>
                <a:cxnLst/>
                <a:rect l="l" t="t" r="r" b="b"/>
                <a:pathLst>
                  <a:path w="372990" h="489580">
                    <a:moveTo>
                      <a:pt x="196786" y="5"/>
                    </a:moveTo>
                    <a:lnTo>
                      <a:pt x="266770" y="5"/>
                    </a:lnTo>
                    <a:cubicBezTo>
                      <a:pt x="273002" y="476"/>
                      <a:pt x="276832" y="3304"/>
                      <a:pt x="278261" y="8488"/>
                    </a:cubicBezTo>
                    <a:cubicBezTo>
                      <a:pt x="279690" y="13672"/>
                      <a:pt x="278376" y="18385"/>
                      <a:pt x="274317" y="22627"/>
                    </a:cubicBezTo>
                    <a:cubicBezTo>
                      <a:pt x="268608" y="28234"/>
                      <a:pt x="255326" y="41700"/>
                      <a:pt x="234472" y="63025"/>
                    </a:cubicBezTo>
                    <a:cubicBezTo>
                      <a:pt x="213617" y="84350"/>
                      <a:pt x="192000" y="107315"/>
                      <a:pt x="169621" y="131919"/>
                    </a:cubicBezTo>
                    <a:cubicBezTo>
                      <a:pt x="147242" y="156523"/>
                      <a:pt x="130911" y="176548"/>
                      <a:pt x="120627" y="191993"/>
                    </a:cubicBezTo>
                    <a:cubicBezTo>
                      <a:pt x="133935" y="182404"/>
                      <a:pt x="147972" y="175212"/>
                      <a:pt x="162738" y="170417"/>
                    </a:cubicBezTo>
                    <a:cubicBezTo>
                      <a:pt x="177503" y="165623"/>
                      <a:pt x="193427" y="163225"/>
                      <a:pt x="210508" y="163225"/>
                    </a:cubicBezTo>
                    <a:cubicBezTo>
                      <a:pt x="240802" y="163474"/>
                      <a:pt x="268155" y="170207"/>
                      <a:pt x="292568" y="183424"/>
                    </a:cubicBezTo>
                    <a:cubicBezTo>
                      <a:pt x="316982" y="196641"/>
                      <a:pt x="336403" y="214851"/>
                      <a:pt x="350833" y="238055"/>
                    </a:cubicBezTo>
                    <a:cubicBezTo>
                      <a:pt x="365262" y="261258"/>
                      <a:pt x="372648" y="287964"/>
                      <a:pt x="372990" y="318171"/>
                    </a:cubicBezTo>
                    <a:cubicBezTo>
                      <a:pt x="372712" y="350096"/>
                      <a:pt x="364742" y="378936"/>
                      <a:pt x="349080" y="404693"/>
                    </a:cubicBezTo>
                    <a:cubicBezTo>
                      <a:pt x="333419" y="430450"/>
                      <a:pt x="311737" y="450946"/>
                      <a:pt x="284033" y="466182"/>
                    </a:cubicBezTo>
                    <a:cubicBezTo>
                      <a:pt x="256329" y="481418"/>
                      <a:pt x="224273" y="489218"/>
                      <a:pt x="187867" y="489580"/>
                    </a:cubicBezTo>
                    <a:cubicBezTo>
                      <a:pt x="131721" y="488471"/>
                      <a:pt x="86605" y="470995"/>
                      <a:pt x="52518" y="437153"/>
                    </a:cubicBezTo>
                    <a:cubicBezTo>
                      <a:pt x="18432" y="403311"/>
                      <a:pt x="926" y="359763"/>
                      <a:pt x="0" y="306507"/>
                    </a:cubicBezTo>
                    <a:cubicBezTo>
                      <a:pt x="791" y="264613"/>
                      <a:pt x="10478" y="225404"/>
                      <a:pt x="29063" y="188879"/>
                    </a:cubicBezTo>
                    <a:cubicBezTo>
                      <a:pt x="47648" y="152354"/>
                      <a:pt x="70388" y="118841"/>
                      <a:pt x="97282" y="88340"/>
                    </a:cubicBezTo>
                    <a:cubicBezTo>
                      <a:pt x="124177" y="57840"/>
                      <a:pt x="150484" y="30680"/>
                      <a:pt x="176203" y="6859"/>
                    </a:cubicBezTo>
                    <a:cubicBezTo>
                      <a:pt x="178904" y="4174"/>
                      <a:pt x="181906" y="2346"/>
                      <a:pt x="185208" y="1375"/>
                    </a:cubicBezTo>
                    <a:cubicBezTo>
                      <a:pt x="188510" y="405"/>
                      <a:pt x="192369" y="-52"/>
                      <a:pt x="196786" y="5"/>
                    </a:cubicBezTo>
                    <a:close/>
                    <a:moveTo>
                      <a:pt x="187867" y="231034"/>
                    </a:moveTo>
                    <a:cubicBezTo>
                      <a:pt x="160265" y="231763"/>
                      <a:pt x="137938" y="240768"/>
                      <a:pt x="120885" y="258050"/>
                    </a:cubicBezTo>
                    <a:cubicBezTo>
                      <a:pt x="103832" y="275331"/>
                      <a:pt x="95055" y="296516"/>
                      <a:pt x="94555" y="321602"/>
                    </a:cubicBezTo>
                    <a:cubicBezTo>
                      <a:pt x="95055" y="346717"/>
                      <a:pt x="103832" y="368015"/>
                      <a:pt x="120885" y="385497"/>
                    </a:cubicBezTo>
                    <a:cubicBezTo>
                      <a:pt x="137938" y="402979"/>
                      <a:pt x="160265" y="412099"/>
                      <a:pt x="187867" y="412857"/>
                    </a:cubicBezTo>
                    <a:cubicBezTo>
                      <a:pt x="215140" y="412099"/>
                      <a:pt x="237267" y="402979"/>
                      <a:pt x="254248" y="385497"/>
                    </a:cubicBezTo>
                    <a:cubicBezTo>
                      <a:pt x="271230" y="368015"/>
                      <a:pt x="279978" y="346717"/>
                      <a:pt x="280493" y="321602"/>
                    </a:cubicBezTo>
                    <a:cubicBezTo>
                      <a:pt x="280107" y="296516"/>
                      <a:pt x="271616" y="275331"/>
                      <a:pt x="255020" y="258050"/>
                    </a:cubicBezTo>
                    <a:cubicBezTo>
                      <a:pt x="238425" y="240768"/>
                      <a:pt x="216040" y="231763"/>
                      <a:pt x="187867" y="23103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13161E"/>
                  </a:solidFill>
                  <a:effectLst/>
                  <a:uLnTx/>
                  <a:uFillTx/>
                  <a:latin typeface="Microsoft Sans Serif"/>
                  <a:ea typeface="+mn-ea"/>
                  <a:cs typeface="Microsoft Sans Serif" panose="020B0604020202020204" pitchFamily="34" charset="0"/>
                </a:endParaRPr>
              </a:p>
            </p:txBody>
          </p:sp>
        </p:grpSp>
      </p:grpSp>
      <p:sp>
        <p:nvSpPr>
          <p:cNvPr id="52" name="TextBox 51">
            <a:extLst>
              <a:ext uri="{FF2B5EF4-FFF2-40B4-BE49-F238E27FC236}">
                <a16:creationId xmlns:a16="http://schemas.microsoft.com/office/drawing/2014/main" id="{A5BA9148-2FF0-5499-9C70-7A4AD5C48FC5}"/>
              </a:ext>
            </a:extLst>
          </p:cNvPr>
          <p:cNvSpPr txBox="1"/>
          <p:nvPr/>
        </p:nvSpPr>
        <p:spPr>
          <a:xfrm>
            <a:off x="6444506" y="170365"/>
            <a:ext cx="1502376" cy="413703"/>
          </a:xfrm>
          <a:prstGeom prst="rect">
            <a:avLst/>
          </a:prstGeom>
        </p:spPr>
        <p:txBody>
          <a:bodyPr wrap="square" lIns="0" tIns="0" rIns="0" bIns="0" rtlCol="0">
            <a:sp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Next-generation broadband</a:t>
            </a:r>
          </a:p>
        </p:txBody>
      </p:sp>
      <p:sp>
        <p:nvSpPr>
          <p:cNvPr id="53" name="TextBox 52">
            <a:extLst>
              <a:ext uri="{FF2B5EF4-FFF2-40B4-BE49-F238E27FC236}">
                <a16:creationId xmlns:a16="http://schemas.microsoft.com/office/drawing/2014/main" id="{15675F98-B952-F685-CA9D-BCFA5D64AC09}"/>
              </a:ext>
            </a:extLst>
          </p:cNvPr>
          <p:cNvSpPr txBox="1"/>
          <p:nvPr/>
        </p:nvSpPr>
        <p:spPr>
          <a:xfrm>
            <a:off x="9681776" y="4509532"/>
            <a:ext cx="1282780" cy="413703"/>
          </a:xfrm>
          <a:prstGeom prst="rect">
            <a:avLst/>
          </a:prstGeom>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B2742"/>
                </a:solidFill>
                <a:effectLst/>
                <a:uLnTx/>
                <a:uFillTx/>
                <a:latin typeface="Microsoft Sans Serif"/>
                <a:ea typeface="+mn-ea"/>
                <a:cs typeface="Microsoft Sans Serif" panose="020B0604020202020204" pitchFamily="34" charset="0"/>
              </a:rPr>
              <a:t>Pervasive access</a:t>
            </a:r>
          </a:p>
        </p:txBody>
      </p:sp>
      <p:sp>
        <p:nvSpPr>
          <p:cNvPr id="54" name="TextBox 53">
            <a:extLst>
              <a:ext uri="{FF2B5EF4-FFF2-40B4-BE49-F238E27FC236}">
                <a16:creationId xmlns:a16="http://schemas.microsoft.com/office/drawing/2014/main" id="{A3A51261-B894-889E-33FE-DEE174C2FEDA}"/>
              </a:ext>
            </a:extLst>
          </p:cNvPr>
          <p:cNvSpPr txBox="1"/>
          <p:nvPr/>
        </p:nvSpPr>
        <p:spPr>
          <a:xfrm>
            <a:off x="3524157" y="4509532"/>
            <a:ext cx="1159887" cy="413703"/>
          </a:xfrm>
          <a:prstGeom prst="rect">
            <a:avLst/>
          </a:prstGeom>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Real-time control</a:t>
            </a:r>
          </a:p>
        </p:txBody>
      </p:sp>
      <p:sp>
        <p:nvSpPr>
          <p:cNvPr id="55" name="TextBox 54">
            <a:extLst>
              <a:ext uri="{FF2B5EF4-FFF2-40B4-BE49-F238E27FC236}">
                <a16:creationId xmlns:a16="http://schemas.microsoft.com/office/drawing/2014/main" id="{7B77725F-3B88-9A5B-3632-7BAE8FDD9B55}"/>
              </a:ext>
            </a:extLst>
          </p:cNvPr>
          <p:cNvSpPr txBox="1"/>
          <p:nvPr/>
        </p:nvSpPr>
        <p:spPr>
          <a:xfrm>
            <a:off x="9662726" y="1646902"/>
            <a:ext cx="1454242" cy="413703"/>
          </a:xfrm>
          <a:prstGeom prst="rect">
            <a:avLst/>
          </a:prstGeom>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Societal sustainability</a:t>
            </a:r>
          </a:p>
        </p:txBody>
      </p:sp>
      <p:sp>
        <p:nvSpPr>
          <p:cNvPr id="56" name="TextBox 55">
            <a:extLst>
              <a:ext uri="{FF2B5EF4-FFF2-40B4-BE49-F238E27FC236}">
                <a16:creationId xmlns:a16="http://schemas.microsoft.com/office/drawing/2014/main" id="{D7D26557-8039-A7FB-86E0-92A69028E914}"/>
              </a:ext>
            </a:extLst>
          </p:cNvPr>
          <p:cNvSpPr txBox="1"/>
          <p:nvPr/>
        </p:nvSpPr>
        <p:spPr>
          <a:xfrm>
            <a:off x="2950597" y="1646902"/>
            <a:ext cx="1752497" cy="413703"/>
          </a:xfrm>
          <a:prstGeom prst="rect">
            <a:avLst/>
          </a:prstGeom>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Immersive platform and services</a:t>
            </a:r>
          </a:p>
        </p:txBody>
      </p:sp>
      <p:sp>
        <p:nvSpPr>
          <p:cNvPr id="57" name="TextBox 56">
            <a:extLst>
              <a:ext uri="{FF2B5EF4-FFF2-40B4-BE49-F238E27FC236}">
                <a16:creationId xmlns:a16="http://schemas.microsoft.com/office/drawing/2014/main" id="{63CBFA8C-D6CC-562D-2E5D-348F60F375D2}"/>
              </a:ext>
            </a:extLst>
          </p:cNvPr>
          <p:cNvSpPr txBox="1"/>
          <p:nvPr/>
        </p:nvSpPr>
        <p:spPr>
          <a:xfrm>
            <a:off x="6533006" y="6035933"/>
            <a:ext cx="1325376" cy="413703"/>
          </a:xfrm>
          <a:prstGeom prst="rect">
            <a:avLst/>
          </a:prstGeom>
        </p:spPr>
        <p:txBody>
          <a:bodyPr wrap="square" lIns="0" tIns="0" rIns="0" bIns="0" rtlCol="0">
            <a:sp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Spatial perception</a:t>
            </a:r>
          </a:p>
        </p:txBody>
      </p:sp>
      <p:sp>
        <p:nvSpPr>
          <p:cNvPr id="46" name="TextBox 45">
            <a:extLst>
              <a:ext uri="{FF2B5EF4-FFF2-40B4-BE49-F238E27FC236}">
                <a16:creationId xmlns:a16="http://schemas.microsoft.com/office/drawing/2014/main" id="{AA0EDAD1-2175-94BA-E408-72AFD1109FE6}"/>
              </a:ext>
            </a:extLst>
          </p:cNvPr>
          <p:cNvSpPr txBox="1"/>
          <p:nvPr/>
        </p:nvSpPr>
        <p:spPr>
          <a:xfrm>
            <a:off x="9420434" y="6017480"/>
            <a:ext cx="1317668" cy="147733"/>
          </a:xfrm>
          <a:prstGeom prst="rect">
            <a:avLst/>
          </a:prstGeom>
        </p:spPr>
        <p:txBody>
          <a:bodyPr wrap="non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Evolutionary dimension</a:t>
            </a:r>
          </a:p>
        </p:txBody>
      </p:sp>
      <p:cxnSp>
        <p:nvCxnSpPr>
          <p:cNvPr id="45" name="Straight Connector 44">
            <a:extLst>
              <a:ext uri="{FF2B5EF4-FFF2-40B4-BE49-F238E27FC236}">
                <a16:creationId xmlns:a16="http://schemas.microsoft.com/office/drawing/2014/main" id="{C2992F2B-A50B-AE32-96CB-FA8F133ABE27}"/>
              </a:ext>
            </a:extLst>
          </p:cNvPr>
          <p:cNvCxnSpPr/>
          <p:nvPr/>
        </p:nvCxnSpPr>
        <p:spPr>
          <a:xfrm>
            <a:off x="8914706" y="6084990"/>
            <a:ext cx="396936" cy="0"/>
          </a:xfrm>
          <a:prstGeom prst="line">
            <a:avLst/>
          </a:prstGeom>
          <a:ln w="12700" cap="rnd">
            <a:gradFill>
              <a:gsLst>
                <a:gs pos="0">
                  <a:schemeClr val="accent5">
                    <a:alpha val="23000"/>
                  </a:schemeClr>
                </a:gs>
                <a:gs pos="100000">
                  <a:schemeClr val="accent5"/>
                </a:gs>
              </a:gsLst>
              <a:lin ang="0" scaled="0"/>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1DD5610-84AE-6131-7E9D-6D13C9695794}"/>
              </a:ext>
            </a:extLst>
          </p:cNvPr>
          <p:cNvCxnSpPr/>
          <p:nvPr/>
        </p:nvCxnSpPr>
        <p:spPr>
          <a:xfrm>
            <a:off x="8914706" y="6348078"/>
            <a:ext cx="396936" cy="0"/>
          </a:xfrm>
          <a:prstGeom prst="line">
            <a:avLst/>
          </a:prstGeom>
          <a:ln w="12700" cap="rnd">
            <a:gradFill>
              <a:gsLst>
                <a:gs pos="0">
                  <a:schemeClr val="accent3">
                    <a:alpha val="16000"/>
                  </a:schemeClr>
                </a:gs>
                <a:gs pos="100000">
                  <a:schemeClr val="accent3"/>
                </a:gs>
              </a:gsLst>
              <a:lin ang="0" scaled="0"/>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602A53B1-93A3-CB7D-9481-CB48E5485E4A}"/>
              </a:ext>
            </a:extLst>
          </p:cNvPr>
          <p:cNvSpPr txBox="1"/>
          <p:nvPr/>
        </p:nvSpPr>
        <p:spPr>
          <a:xfrm>
            <a:off x="9420434" y="6280568"/>
            <a:ext cx="1396216" cy="147733"/>
          </a:xfrm>
          <a:prstGeom prst="rect">
            <a:avLst/>
          </a:prstGeom>
        </p:spPr>
        <p:txBody>
          <a:bodyPr wrap="non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Revolutionary dimension</a:t>
            </a:r>
          </a:p>
        </p:txBody>
      </p:sp>
      <p:cxnSp>
        <p:nvCxnSpPr>
          <p:cNvPr id="47" name="Straight Arrow Connector 46">
            <a:extLst>
              <a:ext uri="{FF2B5EF4-FFF2-40B4-BE49-F238E27FC236}">
                <a16:creationId xmlns:a16="http://schemas.microsoft.com/office/drawing/2014/main" id="{C0BF4AAE-EBC9-24E6-A99C-FDB61721AD38}"/>
              </a:ext>
            </a:extLst>
          </p:cNvPr>
          <p:cNvCxnSpPr>
            <a:cxnSpLocks/>
          </p:cNvCxnSpPr>
          <p:nvPr/>
        </p:nvCxnSpPr>
        <p:spPr>
          <a:xfrm flipH="1">
            <a:off x="4982988" y="4094518"/>
            <a:ext cx="724432" cy="527262"/>
          </a:xfrm>
          <a:prstGeom prst="straightConnector1">
            <a:avLst/>
          </a:prstGeom>
          <a:ln w="12700" cap="rnd">
            <a:gradFill>
              <a:gsLst>
                <a:gs pos="0">
                  <a:schemeClr val="accent5">
                    <a:alpha val="23000"/>
                  </a:schemeClr>
                </a:gs>
                <a:gs pos="100000">
                  <a:schemeClr val="accent5"/>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220AED34-E943-A18C-2A8D-1342E12C39EE}"/>
              </a:ext>
            </a:extLst>
          </p:cNvPr>
          <p:cNvCxnSpPr>
            <a:cxnSpLocks/>
          </p:cNvCxnSpPr>
          <p:nvPr/>
        </p:nvCxnSpPr>
        <p:spPr>
          <a:xfrm>
            <a:off x="8656702" y="4088168"/>
            <a:ext cx="738402" cy="549620"/>
          </a:xfrm>
          <a:prstGeom prst="straightConnector1">
            <a:avLst/>
          </a:prstGeom>
          <a:ln w="12700" cap="rnd">
            <a:gradFill>
              <a:gsLst>
                <a:gs pos="0">
                  <a:schemeClr val="accent5">
                    <a:alpha val="23000"/>
                  </a:schemeClr>
                </a:gs>
                <a:gs pos="100000">
                  <a:schemeClr val="accent5"/>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60F336E1-A61A-BDE6-DC9F-AE43F55D8648}"/>
              </a:ext>
            </a:extLst>
          </p:cNvPr>
          <p:cNvCxnSpPr>
            <a:cxnSpLocks/>
          </p:cNvCxnSpPr>
          <p:nvPr/>
        </p:nvCxnSpPr>
        <p:spPr>
          <a:xfrm flipH="1" flipV="1">
            <a:off x="5005532" y="1966831"/>
            <a:ext cx="1438974" cy="907265"/>
          </a:xfrm>
          <a:prstGeom prst="straightConnector1">
            <a:avLst/>
          </a:prstGeom>
          <a:ln w="12700" cap="rnd">
            <a:gradFill>
              <a:gsLst>
                <a:gs pos="0">
                  <a:schemeClr val="accent3">
                    <a:alpha val="16000"/>
                  </a:schemeClr>
                </a:gs>
                <a:gs pos="100000">
                  <a:schemeClr val="accent3"/>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B673DAC-C0E8-6C9C-D1B3-24F9958112E5}"/>
              </a:ext>
            </a:extLst>
          </p:cNvPr>
          <p:cNvCxnSpPr>
            <a:cxnSpLocks/>
          </p:cNvCxnSpPr>
          <p:nvPr/>
        </p:nvCxnSpPr>
        <p:spPr>
          <a:xfrm flipV="1">
            <a:off x="7892343" y="1991652"/>
            <a:ext cx="1511546" cy="882444"/>
          </a:xfrm>
          <a:prstGeom prst="straightConnector1">
            <a:avLst/>
          </a:prstGeom>
          <a:ln w="12700" cap="rnd">
            <a:gradFill>
              <a:gsLst>
                <a:gs pos="0">
                  <a:schemeClr val="accent3">
                    <a:alpha val="16000"/>
                  </a:schemeClr>
                </a:gs>
                <a:gs pos="100000">
                  <a:schemeClr val="accent3"/>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A83D3D24-A10B-D45A-E096-45C46480F3F3}"/>
              </a:ext>
            </a:extLst>
          </p:cNvPr>
          <p:cNvCxnSpPr>
            <a:cxnSpLocks/>
            <a:stCxn id="3" idx="1"/>
          </p:cNvCxnSpPr>
          <p:nvPr/>
        </p:nvCxnSpPr>
        <p:spPr>
          <a:xfrm flipH="1" flipV="1">
            <a:off x="7183273" y="860329"/>
            <a:ext cx="4846" cy="1024200"/>
          </a:xfrm>
          <a:prstGeom prst="straightConnector1">
            <a:avLst/>
          </a:prstGeom>
          <a:ln w="12700" cap="rnd">
            <a:gradFill>
              <a:gsLst>
                <a:gs pos="0">
                  <a:schemeClr val="accent5">
                    <a:alpha val="23000"/>
                  </a:schemeClr>
                </a:gs>
                <a:gs pos="100000">
                  <a:schemeClr val="accent5"/>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90AEF5EB-5B29-F003-EF72-F835FEBDF060}"/>
              </a:ext>
            </a:extLst>
          </p:cNvPr>
          <p:cNvSpPr txBox="1"/>
          <p:nvPr/>
        </p:nvSpPr>
        <p:spPr>
          <a:xfrm>
            <a:off x="8027804" y="4131631"/>
            <a:ext cx="631042" cy="324961"/>
          </a:xfrm>
          <a:prstGeom prst="rect">
            <a:avLst/>
          </a:prstGeom>
          <a:noFill/>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11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Massive IoT</a:t>
            </a:r>
          </a:p>
        </p:txBody>
      </p:sp>
      <p:sp>
        <p:nvSpPr>
          <p:cNvPr id="37" name="TextBox 36">
            <a:extLst>
              <a:ext uri="{FF2B5EF4-FFF2-40B4-BE49-F238E27FC236}">
                <a16:creationId xmlns:a16="http://schemas.microsoft.com/office/drawing/2014/main" id="{B1D60429-45A2-97BF-B0FD-CF5096343DF2}"/>
              </a:ext>
            </a:extLst>
          </p:cNvPr>
          <p:cNvSpPr txBox="1"/>
          <p:nvPr/>
        </p:nvSpPr>
        <p:spPr>
          <a:xfrm>
            <a:off x="5746218" y="4131631"/>
            <a:ext cx="933982" cy="324961"/>
          </a:xfrm>
          <a:prstGeom prst="rect">
            <a:avLst/>
          </a:prstGeom>
          <a:noFill/>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1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Mission-critical services</a:t>
            </a:r>
          </a:p>
        </p:txBody>
      </p:sp>
      <p:sp>
        <p:nvSpPr>
          <p:cNvPr id="35" name="TextBox 34">
            <a:extLst>
              <a:ext uri="{FF2B5EF4-FFF2-40B4-BE49-F238E27FC236}">
                <a16:creationId xmlns:a16="http://schemas.microsoft.com/office/drawing/2014/main" id="{883C2534-DC0B-4A4E-A55A-9FE94F2BC6A8}"/>
              </a:ext>
            </a:extLst>
          </p:cNvPr>
          <p:cNvSpPr txBox="1"/>
          <p:nvPr/>
        </p:nvSpPr>
        <p:spPr>
          <a:xfrm>
            <a:off x="7248202" y="1442538"/>
            <a:ext cx="723920" cy="487441"/>
          </a:xfrm>
          <a:prstGeom prst="rect">
            <a:avLst/>
          </a:prstGeom>
          <a:noFill/>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1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Enhanced mobile broadband</a:t>
            </a:r>
          </a:p>
        </p:txBody>
      </p:sp>
      <p:cxnSp>
        <p:nvCxnSpPr>
          <p:cNvPr id="11" name="Straight Arrow Connector 10">
            <a:extLst>
              <a:ext uri="{FF2B5EF4-FFF2-40B4-BE49-F238E27FC236}">
                <a16:creationId xmlns:a16="http://schemas.microsoft.com/office/drawing/2014/main" id="{F0D84621-5EDC-D22D-01EC-B9E8007DF1DE}"/>
              </a:ext>
            </a:extLst>
          </p:cNvPr>
          <p:cNvCxnSpPr>
            <a:cxnSpLocks/>
          </p:cNvCxnSpPr>
          <p:nvPr/>
        </p:nvCxnSpPr>
        <p:spPr>
          <a:xfrm>
            <a:off x="7183273" y="4094518"/>
            <a:ext cx="0" cy="1658202"/>
          </a:xfrm>
          <a:prstGeom prst="straightConnector1">
            <a:avLst/>
          </a:prstGeom>
          <a:ln w="12700" cap="rnd">
            <a:gradFill>
              <a:gsLst>
                <a:gs pos="0">
                  <a:schemeClr val="accent3">
                    <a:alpha val="16000"/>
                  </a:schemeClr>
                </a:gs>
                <a:gs pos="100000">
                  <a:schemeClr val="accent3"/>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3B64EF2-5C51-59A7-11FD-EB150BEDB4AA}"/>
              </a:ext>
            </a:extLst>
          </p:cNvPr>
          <p:cNvGrpSpPr/>
          <p:nvPr/>
        </p:nvGrpSpPr>
        <p:grpSpPr>
          <a:xfrm>
            <a:off x="4799541" y="1782725"/>
            <a:ext cx="238254" cy="238250"/>
            <a:chOff x="1929017" y="6016980"/>
            <a:chExt cx="206654" cy="206652"/>
          </a:xfrm>
        </p:grpSpPr>
        <p:sp>
          <p:nvSpPr>
            <p:cNvPr id="9" name="Oval 8">
              <a:extLst>
                <a:ext uri="{FF2B5EF4-FFF2-40B4-BE49-F238E27FC236}">
                  <a16:creationId xmlns:a16="http://schemas.microsoft.com/office/drawing/2014/main" id="{FB96A7CA-8651-0CEB-CE08-6DD24B0E35BA}"/>
                </a:ext>
              </a:extLst>
            </p:cNvPr>
            <p:cNvSpPr/>
            <p:nvPr/>
          </p:nvSpPr>
          <p:spPr bwMode="gray">
            <a:xfrm>
              <a:off x="1929017" y="6016980"/>
              <a:ext cx="206654" cy="206652"/>
            </a:xfrm>
            <a:prstGeom prst="ellipse">
              <a:avLst/>
            </a:prstGeom>
            <a:gradFill flip="none" rotWithShape="1">
              <a:gsLst>
                <a:gs pos="25000">
                  <a:schemeClr val="tx1"/>
                </a:gs>
                <a:gs pos="100000">
                  <a:schemeClr val="tx1">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2" name="Oval 11">
              <a:extLst>
                <a:ext uri="{FF2B5EF4-FFF2-40B4-BE49-F238E27FC236}">
                  <a16:creationId xmlns:a16="http://schemas.microsoft.com/office/drawing/2014/main" id="{36A196B1-0B2C-5378-3007-8D707396FD23}"/>
                </a:ext>
              </a:extLst>
            </p:cNvPr>
            <p:cNvSpPr/>
            <p:nvPr/>
          </p:nvSpPr>
          <p:spPr bwMode="gray">
            <a:xfrm>
              <a:off x="1955108" y="6033116"/>
              <a:ext cx="174385" cy="174385"/>
            </a:xfrm>
            <a:prstGeom prst="ellipse">
              <a:avLst/>
            </a:prstGeom>
            <a:gradFill flip="none" rotWithShape="1">
              <a:gsLst>
                <a:gs pos="0">
                  <a:schemeClr val="accent6">
                    <a:lumMod val="60000"/>
                    <a:lumOff val="40000"/>
                  </a:schemeClr>
                </a:gs>
                <a:gs pos="100000">
                  <a:schemeClr val="bg1"/>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3" name="Oval 12">
              <a:extLst>
                <a:ext uri="{FF2B5EF4-FFF2-40B4-BE49-F238E27FC236}">
                  <a16:creationId xmlns:a16="http://schemas.microsoft.com/office/drawing/2014/main" id="{DE68AFAC-34B1-DB48-1B0B-4085EA77F0B6}"/>
                </a:ext>
              </a:extLst>
            </p:cNvPr>
            <p:cNvSpPr/>
            <p:nvPr/>
          </p:nvSpPr>
          <p:spPr bwMode="gray">
            <a:xfrm>
              <a:off x="1976975" y="6054983"/>
              <a:ext cx="130650" cy="130650"/>
            </a:xfrm>
            <a:prstGeom prst="ellipse">
              <a:avLst/>
            </a:prstGeom>
            <a:solidFill>
              <a:schemeClr val="accent3"/>
            </a:solidFill>
            <a:ln>
              <a:noFill/>
            </a:ln>
            <a:effectLst>
              <a:outerShdw blurRad="647700" dist="355600" dir="108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a:ea typeface="+mn-ea"/>
                <a:cs typeface="+mn-cs"/>
              </a:endParaRPr>
            </a:p>
          </p:txBody>
        </p:sp>
      </p:grpSp>
      <p:grpSp>
        <p:nvGrpSpPr>
          <p:cNvPr id="15" name="Group 14">
            <a:extLst>
              <a:ext uri="{FF2B5EF4-FFF2-40B4-BE49-F238E27FC236}">
                <a16:creationId xmlns:a16="http://schemas.microsoft.com/office/drawing/2014/main" id="{EEDE57B3-8BC0-1D33-53B0-DE18C7A719BE}"/>
              </a:ext>
            </a:extLst>
          </p:cNvPr>
          <p:cNvGrpSpPr/>
          <p:nvPr/>
        </p:nvGrpSpPr>
        <p:grpSpPr>
          <a:xfrm>
            <a:off x="9405061" y="1803391"/>
            <a:ext cx="238254" cy="238250"/>
            <a:chOff x="1929017" y="6016980"/>
            <a:chExt cx="206654" cy="206652"/>
          </a:xfrm>
        </p:grpSpPr>
        <p:sp>
          <p:nvSpPr>
            <p:cNvPr id="16" name="Oval 15">
              <a:extLst>
                <a:ext uri="{FF2B5EF4-FFF2-40B4-BE49-F238E27FC236}">
                  <a16:creationId xmlns:a16="http://schemas.microsoft.com/office/drawing/2014/main" id="{CA8FD674-AE83-E61B-0B60-75B4F4B900E2}"/>
                </a:ext>
              </a:extLst>
            </p:cNvPr>
            <p:cNvSpPr/>
            <p:nvPr/>
          </p:nvSpPr>
          <p:spPr bwMode="gray">
            <a:xfrm>
              <a:off x="1929017" y="6016980"/>
              <a:ext cx="206654" cy="206652"/>
            </a:xfrm>
            <a:prstGeom prst="ellipse">
              <a:avLst/>
            </a:prstGeom>
            <a:gradFill flip="none" rotWithShape="1">
              <a:gsLst>
                <a:gs pos="25000">
                  <a:schemeClr val="tx1"/>
                </a:gs>
                <a:gs pos="100000">
                  <a:schemeClr val="tx1">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7" name="Oval 16">
              <a:extLst>
                <a:ext uri="{FF2B5EF4-FFF2-40B4-BE49-F238E27FC236}">
                  <a16:creationId xmlns:a16="http://schemas.microsoft.com/office/drawing/2014/main" id="{8246EB6E-8108-38DB-B03B-CEBFACB26222}"/>
                </a:ext>
              </a:extLst>
            </p:cNvPr>
            <p:cNvSpPr/>
            <p:nvPr/>
          </p:nvSpPr>
          <p:spPr bwMode="gray">
            <a:xfrm>
              <a:off x="1955108" y="6033116"/>
              <a:ext cx="174385" cy="174385"/>
            </a:xfrm>
            <a:prstGeom prst="ellipse">
              <a:avLst/>
            </a:prstGeom>
            <a:gradFill flip="none" rotWithShape="1">
              <a:gsLst>
                <a:gs pos="0">
                  <a:schemeClr val="accent6">
                    <a:lumMod val="60000"/>
                    <a:lumOff val="40000"/>
                  </a:schemeClr>
                </a:gs>
                <a:gs pos="100000">
                  <a:schemeClr val="bg1"/>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8" name="Oval 17">
              <a:extLst>
                <a:ext uri="{FF2B5EF4-FFF2-40B4-BE49-F238E27FC236}">
                  <a16:creationId xmlns:a16="http://schemas.microsoft.com/office/drawing/2014/main" id="{1171EE9F-7E71-6E2A-A73B-A4C868ADDA4B}"/>
                </a:ext>
              </a:extLst>
            </p:cNvPr>
            <p:cNvSpPr/>
            <p:nvPr/>
          </p:nvSpPr>
          <p:spPr bwMode="gray">
            <a:xfrm>
              <a:off x="1976975" y="6054983"/>
              <a:ext cx="130650" cy="130650"/>
            </a:xfrm>
            <a:prstGeom prst="ellipse">
              <a:avLst/>
            </a:prstGeom>
            <a:solidFill>
              <a:schemeClr val="accent3"/>
            </a:solidFill>
            <a:ln>
              <a:noFill/>
            </a:ln>
            <a:effectLst>
              <a:outerShdw blurRad="647700" dist="355600" dir="108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a:ea typeface="+mn-ea"/>
                <a:cs typeface="+mn-cs"/>
              </a:endParaRPr>
            </a:p>
          </p:txBody>
        </p:sp>
      </p:grpSp>
      <p:grpSp>
        <p:nvGrpSpPr>
          <p:cNvPr id="19" name="Group 18">
            <a:extLst>
              <a:ext uri="{FF2B5EF4-FFF2-40B4-BE49-F238E27FC236}">
                <a16:creationId xmlns:a16="http://schemas.microsoft.com/office/drawing/2014/main" id="{9C5BF80D-A9BC-D524-5D0E-2A38EC08A901}"/>
              </a:ext>
            </a:extLst>
          </p:cNvPr>
          <p:cNvGrpSpPr/>
          <p:nvPr/>
        </p:nvGrpSpPr>
        <p:grpSpPr>
          <a:xfrm>
            <a:off x="7065881" y="5752720"/>
            <a:ext cx="238254" cy="238250"/>
            <a:chOff x="1929017" y="6016980"/>
            <a:chExt cx="206654" cy="206652"/>
          </a:xfrm>
        </p:grpSpPr>
        <p:sp>
          <p:nvSpPr>
            <p:cNvPr id="20" name="Oval 19">
              <a:extLst>
                <a:ext uri="{FF2B5EF4-FFF2-40B4-BE49-F238E27FC236}">
                  <a16:creationId xmlns:a16="http://schemas.microsoft.com/office/drawing/2014/main" id="{4D413C6D-F5FC-E16D-A1DC-E2FCD9127FF3}"/>
                </a:ext>
              </a:extLst>
            </p:cNvPr>
            <p:cNvSpPr/>
            <p:nvPr/>
          </p:nvSpPr>
          <p:spPr bwMode="gray">
            <a:xfrm>
              <a:off x="1929017" y="6016980"/>
              <a:ext cx="206654" cy="206652"/>
            </a:xfrm>
            <a:prstGeom prst="ellipse">
              <a:avLst/>
            </a:prstGeom>
            <a:gradFill flip="none" rotWithShape="1">
              <a:gsLst>
                <a:gs pos="25000">
                  <a:schemeClr val="tx1"/>
                </a:gs>
                <a:gs pos="100000">
                  <a:schemeClr val="tx1">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21" name="Oval 20">
              <a:extLst>
                <a:ext uri="{FF2B5EF4-FFF2-40B4-BE49-F238E27FC236}">
                  <a16:creationId xmlns:a16="http://schemas.microsoft.com/office/drawing/2014/main" id="{017B868C-57B7-C575-9D42-1CE07BF70368}"/>
                </a:ext>
              </a:extLst>
            </p:cNvPr>
            <p:cNvSpPr/>
            <p:nvPr/>
          </p:nvSpPr>
          <p:spPr bwMode="gray">
            <a:xfrm>
              <a:off x="1955108" y="6033116"/>
              <a:ext cx="174385" cy="174385"/>
            </a:xfrm>
            <a:prstGeom prst="ellipse">
              <a:avLst/>
            </a:prstGeom>
            <a:gradFill flip="none" rotWithShape="1">
              <a:gsLst>
                <a:gs pos="0">
                  <a:schemeClr val="accent6">
                    <a:lumMod val="60000"/>
                    <a:lumOff val="40000"/>
                  </a:schemeClr>
                </a:gs>
                <a:gs pos="100000">
                  <a:schemeClr val="bg1"/>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22" name="Oval 21">
              <a:extLst>
                <a:ext uri="{FF2B5EF4-FFF2-40B4-BE49-F238E27FC236}">
                  <a16:creationId xmlns:a16="http://schemas.microsoft.com/office/drawing/2014/main" id="{0D446267-CBA8-2943-6C12-BE50D0ABF760}"/>
                </a:ext>
              </a:extLst>
            </p:cNvPr>
            <p:cNvSpPr/>
            <p:nvPr/>
          </p:nvSpPr>
          <p:spPr bwMode="gray">
            <a:xfrm>
              <a:off x="1976975" y="6054983"/>
              <a:ext cx="130650" cy="130650"/>
            </a:xfrm>
            <a:prstGeom prst="ellipse">
              <a:avLst/>
            </a:prstGeom>
            <a:solidFill>
              <a:schemeClr val="accent3"/>
            </a:solidFill>
            <a:ln>
              <a:noFill/>
            </a:ln>
            <a:effectLst>
              <a:outerShdw blurRad="647700" dist="355600" dir="108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a:ea typeface="+mn-ea"/>
                <a:cs typeface="+mn-cs"/>
              </a:endParaRPr>
            </a:p>
          </p:txBody>
        </p:sp>
      </p:grpSp>
    </p:spTree>
    <p:extLst>
      <p:ext uri="{BB962C8B-B14F-4D97-AF65-F5344CB8AC3E}">
        <p14:creationId xmlns:p14="http://schemas.microsoft.com/office/powerpoint/2010/main" val="21542793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55" name="Hexagon 54">
            <a:extLst>
              <a:ext uri="{FF2B5EF4-FFF2-40B4-BE49-F238E27FC236}">
                <a16:creationId xmlns:a16="http://schemas.microsoft.com/office/drawing/2014/main" id="{EBC8CB21-0FCC-4786-400D-ED5446C54F50}"/>
              </a:ext>
            </a:extLst>
          </p:cNvPr>
          <p:cNvSpPr/>
          <p:nvPr/>
        </p:nvSpPr>
        <p:spPr>
          <a:xfrm rot="16200000">
            <a:off x="4582877" y="982547"/>
            <a:ext cx="5175530" cy="4665610"/>
          </a:xfrm>
          <a:prstGeom prst="hexagon">
            <a:avLst/>
          </a:prstGeom>
          <a:solidFill>
            <a:schemeClr val="accent6">
              <a:lumMod val="40000"/>
              <a:lumOff val="60000"/>
            </a:schemeClr>
          </a:solidFill>
          <a:ln>
            <a:solidFill>
              <a:schemeClr val="accent6"/>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45" name="Isosceles Triangle 2">
            <a:extLst>
              <a:ext uri="{FF2B5EF4-FFF2-40B4-BE49-F238E27FC236}">
                <a16:creationId xmlns:a16="http://schemas.microsoft.com/office/drawing/2014/main" id="{34DDA0E8-9167-3022-4709-514683868CCA}"/>
              </a:ext>
            </a:extLst>
          </p:cNvPr>
          <p:cNvSpPr/>
          <p:nvPr/>
        </p:nvSpPr>
        <p:spPr>
          <a:xfrm>
            <a:off x="6418319" y="2157369"/>
            <a:ext cx="2355447" cy="1985404"/>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accent3">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37" name="Isosceles Triangle 2">
            <a:extLst>
              <a:ext uri="{FF2B5EF4-FFF2-40B4-BE49-F238E27FC236}">
                <a16:creationId xmlns:a16="http://schemas.microsoft.com/office/drawing/2014/main" id="{3DC41625-D3C8-7C82-48F0-8546CD4DBC54}"/>
              </a:ext>
            </a:extLst>
          </p:cNvPr>
          <p:cNvSpPr/>
          <p:nvPr/>
        </p:nvSpPr>
        <p:spPr>
          <a:xfrm>
            <a:off x="6250949" y="2236261"/>
            <a:ext cx="2355447" cy="1985404"/>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36" name="Isosceles Triangle 2">
            <a:extLst>
              <a:ext uri="{FF2B5EF4-FFF2-40B4-BE49-F238E27FC236}">
                <a16:creationId xmlns:a16="http://schemas.microsoft.com/office/drawing/2014/main" id="{C61655B6-3D61-C6DC-A5DD-A2D662C00FBE}"/>
              </a:ext>
            </a:extLst>
          </p:cNvPr>
          <p:cNvSpPr/>
          <p:nvPr/>
        </p:nvSpPr>
        <p:spPr>
          <a:xfrm>
            <a:off x="6078454" y="2293004"/>
            <a:ext cx="2355447" cy="1985404"/>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accent5">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35" name="Isosceles Triangle 2">
            <a:extLst>
              <a:ext uri="{FF2B5EF4-FFF2-40B4-BE49-F238E27FC236}">
                <a16:creationId xmlns:a16="http://schemas.microsoft.com/office/drawing/2014/main" id="{CBD1A276-FB41-4B97-E2C1-14A7514E379C}"/>
              </a:ext>
            </a:extLst>
          </p:cNvPr>
          <p:cNvSpPr/>
          <p:nvPr/>
        </p:nvSpPr>
        <p:spPr>
          <a:xfrm>
            <a:off x="5900654" y="2365329"/>
            <a:ext cx="2355447" cy="1985404"/>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accent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22" name="Isosceles Triangle 2">
            <a:extLst>
              <a:ext uri="{FF2B5EF4-FFF2-40B4-BE49-F238E27FC236}">
                <a16:creationId xmlns:a16="http://schemas.microsoft.com/office/drawing/2014/main" id="{85EEA7CF-0DE0-81D1-7EAC-52B62B1D8DF3}"/>
              </a:ext>
            </a:extLst>
          </p:cNvPr>
          <p:cNvSpPr/>
          <p:nvPr/>
        </p:nvSpPr>
        <p:spPr>
          <a:xfrm>
            <a:off x="5716504" y="2437654"/>
            <a:ext cx="2355447" cy="1985404"/>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56" name="TextBox 55">
            <a:extLst>
              <a:ext uri="{FF2B5EF4-FFF2-40B4-BE49-F238E27FC236}">
                <a16:creationId xmlns:a16="http://schemas.microsoft.com/office/drawing/2014/main" id="{360871C4-FF31-9937-E37C-EC98EDA65FBE}"/>
              </a:ext>
            </a:extLst>
          </p:cNvPr>
          <p:cNvSpPr txBox="1"/>
          <p:nvPr/>
        </p:nvSpPr>
        <p:spPr>
          <a:xfrm>
            <a:off x="6419454" y="170365"/>
            <a:ext cx="1502376" cy="413703"/>
          </a:xfrm>
          <a:prstGeom prst="rect">
            <a:avLst/>
          </a:prstGeom>
        </p:spPr>
        <p:txBody>
          <a:bodyPr wrap="square" lIns="0" tIns="0" rIns="0" bIns="0" rtlCol="0">
            <a:sp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Next-generation broadband</a:t>
            </a:r>
          </a:p>
        </p:txBody>
      </p:sp>
      <p:sp>
        <p:nvSpPr>
          <p:cNvPr id="57" name="TextBox 56">
            <a:extLst>
              <a:ext uri="{FF2B5EF4-FFF2-40B4-BE49-F238E27FC236}">
                <a16:creationId xmlns:a16="http://schemas.microsoft.com/office/drawing/2014/main" id="{203C2AD9-4C54-82D8-7F73-84BE42C7DA1A}"/>
              </a:ext>
            </a:extLst>
          </p:cNvPr>
          <p:cNvSpPr txBox="1"/>
          <p:nvPr/>
        </p:nvSpPr>
        <p:spPr>
          <a:xfrm>
            <a:off x="9681776" y="4509532"/>
            <a:ext cx="1282780" cy="413703"/>
          </a:xfrm>
          <a:prstGeom prst="rect">
            <a:avLst/>
          </a:prstGeom>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Pervasive access</a:t>
            </a:r>
          </a:p>
        </p:txBody>
      </p:sp>
      <p:sp>
        <p:nvSpPr>
          <p:cNvPr id="58" name="TextBox 57">
            <a:extLst>
              <a:ext uri="{FF2B5EF4-FFF2-40B4-BE49-F238E27FC236}">
                <a16:creationId xmlns:a16="http://schemas.microsoft.com/office/drawing/2014/main" id="{B509A0A8-77B3-9515-340E-2724D9716D7C}"/>
              </a:ext>
            </a:extLst>
          </p:cNvPr>
          <p:cNvSpPr txBox="1"/>
          <p:nvPr/>
        </p:nvSpPr>
        <p:spPr>
          <a:xfrm>
            <a:off x="3499105" y="4509532"/>
            <a:ext cx="1159887" cy="413703"/>
          </a:xfrm>
          <a:prstGeom prst="rect">
            <a:avLst/>
          </a:prstGeom>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Real-time control</a:t>
            </a:r>
          </a:p>
        </p:txBody>
      </p:sp>
      <p:sp>
        <p:nvSpPr>
          <p:cNvPr id="59" name="TextBox 58">
            <a:extLst>
              <a:ext uri="{FF2B5EF4-FFF2-40B4-BE49-F238E27FC236}">
                <a16:creationId xmlns:a16="http://schemas.microsoft.com/office/drawing/2014/main" id="{73CF8295-AB73-6054-5FEB-0A54EBAFE1AE}"/>
              </a:ext>
            </a:extLst>
          </p:cNvPr>
          <p:cNvSpPr txBox="1"/>
          <p:nvPr/>
        </p:nvSpPr>
        <p:spPr>
          <a:xfrm>
            <a:off x="9770553" y="1658568"/>
            <a:ext cx="1454242" cy="413703"/>
          </a:xfrm>
          <a:prstGeom prst="rect">
            <a:avLst/>
          </a:prstGeom>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B2742"/>
                </a:solidFill>
                <a:effectLst/>
                <a:uLnTx/>
                <a:uFillTx/>
                <a:latin typeface="Microsoft Sans Serif"/>
                <a:ea typeface="+mn-ea"/>
                <a:cs typeface="Microsoft Sans Serif" panose="020B0604020202020204" pitchFamily="34" charset="0"/>
              </a:rPr>
              <a:t>Societal sustainability</a:t>
            </a:r>
          </a:p>
        </p:txBody>
      </p:sp>
      <p:sp>
        <p:nvSpPr>
          <p:cNvPr id="60" name="TextBox 59">
            <a:extLst>
              <a:ext uri="{FF2B5EF4-FFF2-40B4-BE49-F238E27FC236}">
                <a16:creationId xmlns:a16="http://schemas.microsoft.com/office/drawing/2014/main" id="{B76EAAF2-662D-641E-92AB-67DB13DC9150}"/>
              </a:ext>
            </a:extLst>
          </p:cNvPr>
          <p:cNvSpPr txBox="1"/>
          <p:nvPr/>
        </p:nvSpPr>
        <p:spPr>
          <a:xfrm>
            <a:off x="2925545" y="1646902"/>
            <a:ext cx="1752497" cy="413703"/>
          </a:xfrm>
          <a:prstGeom prst="rect">
            <a:avLst/>
          </a:prstGeom>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Immersive platform and services</a:t>
            </a:r>
          </a:p>
        </p:txBody>
      </p:sp>
      <p:cxnSp>
        <p:nvCxnSpPr>
          <p:cNvPr id="66" name="Straight Arrow Connector 65">
            <a:extLst>
              <a:ext uri="{FF2B5EF4-FFF2-40B4-BE49-F238E27FC236}">
                <a16:creationId xmlns:a16="http://schemas.microsoft.com/office/drawing/2014/main" id="{9DCE351A-50EA-CB59-12EE-0D24D1CCCDCE}"/>
              </a:ext>
            </a:extLst>
          </p:cNvPr>
          <p:cNvCxnSpPr>
            <a:cxnSpLocks/>
          </p:cNvCxnSpPr>
          <p:nvPr/>
        </p:nvCxnSpPr>
        <p:spPr>
          <a:xfrm flipH="1">
            <a:off x="4957936" y="4265689"/>
            <a:ext cx="489252" cy="356091"/>
          </a:xfrm>
          <a:prstGeom prst="straightConnector1">
            <a:avLst/>
          </a:prstGeom>
          <a:ln w="12700" cap="rnd">
            <a:gradFill>
              <a:gsLst>
                <a:gs pos="0">
                  <a:schemeClr val="accent5">
                    <a:alpha val="23000"/>
                  </a:schemeClr>
                </a:gs>
                <a:gs pos="100000">
                  <a:schemeClr val="accent5"/>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DD7FCBFD-7DFD-00E3-BC44-8BC784ADCA40}"/>
              </a:ext>
            </a:extLst>
          </p:cNvPr>
          <p:cNvCxnSpPr>
            <a:cxnSpLocks/>
          </p:cNvCxnSpPr>
          <p:nvPr/>
        </p:nvCxnSpPr>
        <p:spPr>
          <a:xfrm>
            <a:off x="8940768" y="4318256"/>
            <a:ext cx="429284" cy="319532"/>
          </a:xfrm>
          <a:prstGeom prst="straightConnector1">
            <a:avLst/>
          </a:prstGeom>
          <a:ln w="12700" cap="rnd">
            <a:gradFill>
              <a:gsLst>
                <a:gs pos="0">
                  <a:schemeClr val="accent5">
                    <a:alpha val="23000"/>
                  </a:schemeClr>
                </a:gs>
                <a:gs pos="100000">
                  <a:schemeClr val="accent5"/>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0FF6BB80-EED8-817E-DF64-EFD037E5D575}"/>
              </a:ext>
            </a:extLst>
          </p:cNvPr>
          <p:cNvCxnSpPr>
            <a:cxnSpLocks/>
          </p:cNvCxnSpPr>
          <p:nvPr/>
        </p:nvCxnSpPr>
        <p:spPr>
          <a:xfrm flipH="1" flipV="1">
            <a:off x="4980480" y="1966831"/>
            <a:ext cx="565232" cy="356376"/>
          </a:xfrm>
          <a:prstGeom prst="straightConnector1">
            <a:avLst/>
          </a:prstGeom>
          <a:ln w="12700" cap="rnd">
            <a:gradFill>
              <a:gsLst>
                <a:gs pos="0">
                  <a:schemeClr val="accent3">
                    <a:alpha val="16000"/>
                  </a:schemeClr>
                </a:gs>
                <a:gs pos="100000">
                  <a:schemeClr val="accent3"/>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919FA292-0748-36BB-AEA6-448D978E0415}"/>
              </a:ext>
            </a:extLst>
          </p:cNvPr>
          <p:cNvCxnSpPr>
            <a:cxnSpLocks/>
          </p:cNvCxnSpPr>
          <p:nvPr/>
        </p:nvCxnSpPr>
        <p:spPr>
          <a:xfrm flipV="1">
            <a:off x="8855898" y="1991652"/>
            <a:ext cx="522939" cy="305293"/>
          </a:xfrm>
          <a:prstGeom prst="straightConnector1">
            <a:avLst/>
          </a:prstGeom>
          <a:ln w="12700" cap="rnd">
            <a:gradFill>
              <a:gsLst>
                <a:gs pos="0">
                  <a:schemeClr val="accent3">
                    <a:alpha val="16000"/>
                  </a:schemeClr>
                </a:gs>
                <a:gs pos="100000">
                  <a:schemeClr val="accent3"/>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49217D32-4320-352D-0706-475D03A513F5}"/>
              </a:ext>
            </a:extLst>
          </p:cNvPr>
          <p:cNvCxnSpPr>
            <a:cxnSpLocks/>
          </p:cNvCxnSpPr>
          <p:nvPr/>
        </p:nvCxnSpPr>
        <p:spPr>
          <a:xfrm flipV="1">
            <a:off x="7158221" y="860329"/>
            <a:ext cx="0" cy="640248"/>
          </a:xfrm>
          <a:prstGeom prst="straightConnector1">
            <a:avLst/>
          </a:prstGeom>
          <a:ln w="12700" cap="rnd">
            <a:gradFill>
              <a:gsLst>
                <a:gs pos="0">
                  <a:schemeClr val="accent5">
                    <a:alpha val="23000"/>
                  </a:schemeClr>
                </a:gs>
                <a:gs pos="100000">
                  <a:schemeClr val="accent5"/>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E35C7998-31D1-0008-594D-B0FABFA7700F}"/>
              </a:ext>
            </a:extLst>
          </p:cNvPr>
          <p:cNvSpPr txBox="1"/>
          <p:nvPr/>
        </p:nvSpPr>
        <p:spPr>
          <a:xfrm>
            <a:off x="8435138" y="4478615"/>
            <a:ext cx="631042" cy="324961"/>
          </a:xfrm>
          <a:prstGeom prst="rect">
            <a:avLst/>
          </a:prstGeom>
          <a:noFill/>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11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Massive IoT</a:t>
            </a:r>
          </a:p>
        </p:txBody>
      </p:sp>
      <p:sp>
        <p:nvSpPr>
          <p:cNvPr id="72" name="TextBox 71">
            <a:extLst>
              <a:ext uri="{FF2B5EF4-FFF2-40B4-BE49-F238E27FC236}">
                <a16:creationId xmlns:a16="http://schemas.microsoft.com/office/drawing/2014/main" id="{1F2A4DA5-330E-37B7-F692-A167BF1AC7C3}"/>
              </a:ext>
            </a:extLst>
          </p:cNvPr>
          <p:cNvSpPr txBox="1"/>
          <p:nvPr/>
        </p:nvSpPr>
        <p:spPr>
          <a:xfrm>
            <a:off x="5255884" y="4473786"/>
            <a:ext cx="1162435" cy="324961"/>
          </a:xfrm>
          <a:prstGeom prst="rect">
            <a:avLst/>
          </a:prstGeom>
          <a:noFill/>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1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Mission-critical services</a:t>
            </a:r>
          </a:p>
        </p:txBody>
      </p:sp>
      <p:sp>
        <p:nvSpPr>
          <p:cNvPr id="73" name="TextBox 72">
            <a:extLst>
              <a:ext uri="{FF2B5EF4-FFF2-40B4-BE49-F238E27FC236}">
                <a16:creationId xmlns:a16="http://schemas.microsoft.com/office/drawing/2014/main" id="{F5E1D602-F7C5-DE59-2719-C45324B30373}"/>
              </a:ext>
            </a:extLst>
          </p:cNvPr>
          <p:cNvSpPr txBox="1"/>
          <p:nvPr/>
        </p:nvSpPr>
        <p:spPr>
          <a:xfrm>
            <a:off x="7204646" y="1051130"/>
            <a:ext cx="723920" cy="487441"/>
          </a:xfrm>
          <a:prstGeom prst="rect">
            <a:avLst/>
          </a:prstGeom>
          <a:noFill/>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1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Enhanced mobile broadband</a:t>
            </a:r>
          </a:p>
        </p:txBody>
      </p:sp>
      <p:cxnSp>
        <p:nvCxnSpPr>
          <p:cNvPr id="74" name="Straight Arrow Connector 73">
            <a:extLst>
              <a:ext uri="{FF2B5EF4-FFF2-40B4-BE49-F238E27FC236}">
                <a16:creationId xmlns:a16="http://schemas.microsoft.com/office/drawing/2014/main" id="{B28A9D83-A16E-1BB5-03E2-5FBB47980BE5}"/>
              </a:ext>
            </a:extLst>
          </p:cNvPr>
          <p:cNvCxnSpPr>
            <a:cxnSpLocks/>
          </p:cNvCxnSpPr>
          <p:nvPr/>
        </p:nvCxnSpPr>
        <p:spPr>
          <a:xfrm>
            <a:off x="7158221" y="5048250"/>
            <a:ext cx="0" cy="632521"/>
          </a:xfrm>
          <a:prstGeom prst="straightConnector1">
            <a:avLst/>
          </a:prstGeom>
          <a:ln w="12700" cap="rnd">
            <a:gradFill>
              <a:gsLst>
                <a:gs pos="0">
                  <a:schemeClr val="accent3">
                    <a:alpha val="16000"/>
                  </a:schemeClr>
                </a:gs>
                <a:gs pos="100000">
                  <a:schemeClr val="accent3"/>
                </a:gs>
              </a:gsLst>
              <a:lin ang="5400000" scaled="1"/>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1810FC82-196C-EBE2-A0C6-996E57D5AB02}"/>
              </a:ext>
            </a:extLst>
          </p:cNvPr>
          <p:cNvSpPr txBox="1"/>
          <p:nvPr/>
        </p:nvSpPr>
        <p:spPr>
          <a:xfrm>
            <a:off x="6154108" y="2176308"/>
            <a:ext cx="704485" cy="118174"/>
          </a:xfrm>
          <a:prstGeom prst="rect">
            <a:avLst/>
          </a:prstGeom>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800" b="0" i="0" u="none" strike="noStrike" kern="1200" cap="none" spc="0" normalizeH="0" baseline="0" noProof="0">
                <a:ln>
                  <a:noFill/>
                </a:ln>
                <a:solidFill>
                  <a:srgbClr val="2853DC"/>
                </a:solidFill>
                <a:effectLst/>
                <a:uLnTx/>
                <a:uFillTx/>
                <a:latin typeface="Microsoft Sans Serif"/>
                <a:ea typeface="+mn-ea"/>
                <a:cs typeface="Microsoft Sans Serif" panose="020B0604020202020204" pitchFamily="34" charset="0"/>
              </a:rPr>
              <a:t>AI &amp; compute</a:t>
            </a:r>
          </a:p>
        </p:txBody>
      </p:sp>
      <p:sp>
        <p:nvSpPr>
          <p:cNvPr id="41" name="TextBox 40">
            <a:extLst>
              <a:ext uri="{FF2B5EF4-FFF2-40B4-BE49-F238E27FC236}">
                <a16:creationId xmlns:a16="http://schemas.microsoft.com/office/drawing/2014/main" id="{253FF242-1534-C455-7473-DD80E081C84B}"/>
              </a:ext>
            </a:extLst>
          </p:cNvPr>
          <p:cNvSpPr txBox="1"/>
          <p:nvPr/>
        </p:nvSpPr>
        <p:spPr>
          <a:xfrm>
            <a:off x="6158799" y="2042065"/>
            <a:ext cx="859073" cy="118174"/>
          </a:xfrm>
          <a:prstGeom prst="rect">
            <a:avLst/>
          </a:prstGeom>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8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System resiliency</a:t>
            </a:r>
          </a:p>
        </p:txBody>
      </p:sp>
      <p:sp>
        <p:nvSpPr>
          <p:cNvPr id="42" name="TextBox 41">
            <a:extLst>
              <a:ext uri="{FF2B5EF4-FFF2-40B4-BE49-F238E27FC236}">
                <a16:creationId xmlns:a16="http://schemas.microsoft.com/office/drawing/2014/main" id="{17608B30-7CE2-77C5-022C-61D8564731C7}"/>
              </a:ext>
            </a:extLst>
          </p:cNvPr>
          <p:cNvSpPr txBox="1"/>
          <p:nvPr/>
        </p:nvSpPr>
        <p:spPr>
          <a:xfrm>
            <a:off x="6295280" y="1924466"/>
            <a:ext cx="882258" cy="118174"/>
          </a:xfrm>
          <a:prstGeom prst="rect">
            <a:avLst/>
          </a:prstGeom>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80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rPr>
              <a:t>Integrated sensing</a:t>
            </a:r>
          </a:p>
        </p:txBody>
      </p:sp>
      <p:sp>
        <p:nvSpPr>
          <p:cNvPr id="43" name="TextBox 42">
            <a:extLst>
              <a:ext uri="{FF2B5EF4-FFF2-40B4-BE49-F238E27FC236}">
                <a16:creationId xmlns:a16="http://schemas.microsoft.com/office/drawing/2014/main" id="{B7C7CC05-F165-6616-7870-EA8371E90A80}"/>
              </a:ext>
            </a:extLst>
          </p:cNvPr>
          <p:cNvSpPr txBox="1"/>
          <p:nvPr/>
        </p:nvSpPr>
        <p:spPr>
          <a:xfrm>
            <a:off x="6532988" y="1806333"/>
            <a:ext cx="858567" cy="118174"/>
          </a:xfrm>
          <a:prstGeom prst="rect">
            <a:avLst/>
          </a:prstGeom>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800" b="0" i="0" u="none" strike="noStrike" kern="1200" cap="none" spc="0" normalizeH="0" baseline="0" noProof="0">
                <a:ln>
                  <a:noFill/>
                </a:ln>
                <a:solidFill>
                  <a:srgbClr val="39A3B5"/>
                </a:solidFill>
                <a:effectLst/>
                <a:uLnTx/>
                <a:uFillTx/>
                <a:latin typeface="Microsoft Sans Serif"/>
                <a:ea typeface="+mn-ea"/>
                <a:cs typeface="Microsoft Sans Serif" panose="020B0604020202020204" pitchFamily="34" charset="0"/>
              </a:rPr>
              <a:t>Green network</a:t>
            </a:r>
          </a:p>
        </p:txBody>
      </p:sp>
      <p:sp>
        <p:nvSpPr>
          <p:cNvPr id="14" name="Text Placeholder 7">
            <a:extLst>
              <a:ext uri="{FF2B5EF4-FFF2-40B4-BE49-F238E27FC236}">
                <a16:creationId xmlns:a16="http://schemas.microsoft.com/office/drawing/2014/main" id="{41F7D7B0-4ACE-1D9C-DEF0-974F03308438}"/>
              </a:ext>
            </a:extLst>
          </p:cNvPr>
          <p:cNvSpPr txBox="1">
            <a:spLocks/>
          </p:cNvSpPr>
          <p:nvPr/>
        </p:nvSpPr>
        <p:spPr>
          <a:xfrm>
            <a:off x="533593" y="2676390"/>
            <a:ext cx="4080501" cy="1898906"/>
          </a:xfrm>
          <a:prstGeom prst="rect">
            <a:avLst/>
          </a:prstGeom>
        </p:spPr>
        <p:txBody>
          <a:bodyPr vert="horz" lIns="0" tIns="0" rIns="0" bIns="0" rtlCol="0">
            <a:noAutofit/>
          </a:bodyPr>
          <a:lst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000" kern="1200" baseline="0">
                <a:solidFill>
                  <a:schemeClr val="tx2"/>
                </a:solidFill>
                <a:latin typeface="+mn-lt"/>
                <a:ea typeface="+mn-ea"/>
                <a:cs typeface="+mn-cs"/>
              </a:defRPr>
            </a:lvl1pPr>
            <a:lvl2pPr marL="342900" indent="-152400" algn="l" defTabSz="914400" rtl="0" eaLnBrk="1" latinLnBrk="0" hangingPunct="1">
              <a:lnSpc>
                <a:spcPct val="100000"/>
              </a:lnSpc>
              <a:spcBef>
                <a:spcPts val="225"/>
              </a:spcBef>
              <a:spcAft>
                <a:spcPts val="225"/>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457200" indent="-101600" algn="l" defTabSz="914400" rtl="0" eaLnBrk="1" latinLnBrk="0" hangingPunct="1">
              <a:lnSpc>
                <a:spcPct val="105000"/>
              </a:lnSpc>
              <a:spcBef>
                <a:spcPts val="150"/>
              </a:spcBef>
              <a:spcAft>
                <a:spcPts val="150"/>
              </a:spcAft>
              <a:buClrTx/>
              <a:buFont typeface="Arial" panose="020B0604020202020204" pitchFamily="34" charset="0"/>
              <a:buChar char="•"/>
              <a:defRPr lang="en-US" sz="1200" kern="1200" dirty="0" smtClean="0">
                <a:solidFill>
                  <a:schemeClr val="tx2"/>
                </a:solidFill>
                <a:latin typeface="+mn-lt"/>
                <a:ea typeface="+mn-ea"/>
                <a:cs typeface="+mn-cs"/>
              </a:defRPr>
            </a:lvl3pPr>
            <a:lvl4pPr marL="571500" indent="-100584" algn="l" defTabSz="914400" rtl="0" eaLnBrk="1" latinLnBrk="0" hangingPunct="1">
              <a:lnSpc>
                <a:spcPct val="105000"/>
              </a:lnSpc>
              <a:spcBef>
                <a:spcPts val="75"/>
              </a:spcBef>
              <a:spcAft>
                <a:spcPts val="75"/>
              </a:spcAft>
              <a:buClrTx/>
              <a:buFont typeface="Arial" panose="020B0604020202020204" pitchFamily="34" charset="0"/>
              <a:buChar char="•"/>
              <a:tabLst/>
              <a:defRPr sz="800" kern="1200">
                <a:solidFill>
                  <a:schemeClr val="tx2"/>
                </a:solidFill>
                <a:latin typeface="+mn-lt"/>
                <a:ea typeface="+mn-ea"/>
                <a:cs typeface="+mn-cs"/>
              </a:defRPr>
            </a:lvl4pPr>
            <a:lvl5pPr marL="174625" indent="-174625" algn="l" defTabSz="914400" rtl="0" eaLnBrk="1" latinLnBrk="0" hangingPunct="1">
              <a:lnSpc>
                <a:spcPct val="95000"/>
              </a:lnSpc>
              <a:spcBef>
                <a:spcPts val="900"/>
              </a:spcBef>
              <a:spcAft>
                <a:spcPts val="300"/>
              </a:spcAft>
              <a:buClrTx/>
              <a:buFont typeface="Arial" panose="020B0604020202020204" pitchFamily="34" charset="0"/>
              <a:buChar char="•"/>
              <a:tabLst/>
              <a:defRPr sz="2000" b="1" kern="1200" spc="60" baseline="0">
                <a:solidFill>
                  <a:schemeClr val="tx2"/>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a:lstStyle>
          <a:p>
            <a:pPr marL="0" marR="0" lvl="0" indent="0" algn="l" defTabSz="914400" rtl="0" eaLnBrk="1" fontAlgn="auto" latinLnBrk="0" hangingPunct="1">
              <a:lnSpc>
                <a:spcPct val="95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a:ln>
                  <a:noFill/>
                </a:ln>
                <a:solidFill>
                  <a:srgbClr val="2853DC"/>
                </a:solidFill>
                <a:effectLst/>
                <a:uLnTx/>
                <a:uFillTx/>
                <a:latin typeface="Microsoft Sans Serif"/>
                <a:ea typeface="+mn-ea"/>
                <a:cs typeface="+mn-cs"/>
              </a:rPr>
              <a:t>A smarter wireless platform with</a:t>
            </a:r>
            <a:br>
              <a:rPr kumimoji="0" lang="en-US" sz="1400" b="0" i="0" u="none" strike="noStrike" kern="1200" cap="none" spc="0" normalizeH="0" baseline="0" noProof="0">
                <a:ln>
                  <a:noFill/>
                </a:ln>
                <a:solidFill>
                  <a:srgbClr val="0B2742"/>
                </a:solidFill>
                <a:effectLst/>
                <a:uLnTx/>
                <a:uFillTx/>
                <a:latin typeface="Microsoft Sans Serif"/>
                <a:ea typeface="+mn-ea"/>
                <a:cs typeface="+mn-cs"/>
              </a:rPr>
            </a:br>
            <a:r>
              <a:rPr kumimoji="0" lang="en-US" sz="3600" b="1" i="0" u="none" strike="noStrike" kern="1200" cap="none" spc="0" normalizeH="0" baseline="0" noProof="0">
                <a:ln>
                  <a:noFill/>
                </a:ln>
                <a:solidFill>
                  <a:srgbClr val="0B2742"/>
                </a:solidFill>
                <a:effectLst/>
                <a:uLnTx/>
                <a:uFillTx/>
                <a:latin typeface="Microsoft Sans Serif"/>
                <a:ea typeface="+mn-ea"/>
                <a:cs typeface="+mn-cs"/>
              </a:rPr>
              <a:t>new capabilities that expand beyond communication</a:t>
            </a:r>
            <a:endParaRPr kumimoji="0" lang="en-US" sz="2800" b="1" i="0" u="none" strike="noStrike" kern="1200" cap="none" spc="0" normalizeH="0" baseline="0" noProof="0">
              <a:ln>
                <a:noFill/>
              </a:ln>
              <a:solidFill>
                <a:srgbClr val="0B2742"/>
              </a:solidFill>
              <a:effectLst/>
              <a:uLnTx/>
              <a:uFillTx/>
              <a:latin typeface="Microsoft Sans Serif"/>
              <a:ea typeface="+mn-ea"/>
              <a:cs typeface="+mn-cs"/>
            </a:endParaRPr>
          </a:p>
        </p:txBody>
      </p:sp>
      <p:sp>
        <p:nvSpPr>
          <p:cNvPr id="2" name="TextBox 1">
            <a:extLst>
              <a:ext uri="{FF2B5EF4-FFF2-40B4-BE49-F238E27FC236}">
                <a16:creationId xmlns:a16="http://schemas.microsoft.com/office/drawing/2014/main" id="{DCA39144-5DF8-283F-2A18-0FB28E56BFFD}"/>
              </a:ext>
            </a:extLst>
          </p:cNvPr>
          <p:cNvSpPr txBox="1"/>
          <p:nvPr/>
        </p:nvSpPr>
        <p:spPr>
          <a:xfrm>
            <a:off x="5898243" y="2298488"/>
            <a:ext cx="774466" cy="118174"/>
          </a:xfrm>
          <a:prstGeom prst="rect">
            <a:avLst/>
          </a:prstGeom>
          <a:ln>
            <a:noFill/>
          </a:ln>
        </p:spPr>
        <p:txBody>
          <a:bodyPr wrap="square" lIns="0" tIns="0" rIns="0" bIns="0" rtlCol="0">
            <a:spAutoFit/>
          </a:bodyPr>
          <a:lstStyle/>
          <a:p>
            <a:pPr marL="0" marR="0" lvl="0" indent="0" algn="r" defTabSz="914400" rtl="0" eaLnBrk="1" fontAlgn="auto" latinLnBrk="0" hangingPunct="1">
              <a:lnSpc>
                <a:spcPct val="96000"/>
              </a:lnSpc>
              <a:spcBef>
                <a:spcPts val="0"/>
              </a:spcBef>
              <a:spcAft>
                <a:spcPts val="0"/>
              </a:spcAft>
              <a:buClrTx/>
              <a:buSzTx/>
              <a:buFontTx/>
              <a:buNone/>
              <a:tabLst/>
              <a:defRPr/>
            </a:pPr>
            <a:r>
              <a:rPr kumimoji="0" lang="en-US" sz="8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Communication</a:t>
            </a:r>
          </a:p>
        </p:txBody>
      </p:sp>
      <p:grpSp>
        <p:nvGrpSpPr>
          <p:cNvPr id="23" name="Group 22">
            <a:extLst>
              <a:ext uri="{FF2B5EF4-FFF2-40B4-BE49-F238E27FC236}">
                <a16:creationId xmlns:a16="http://schemas.microsoft.com/office/drawing/2014/main" id="{F67A7329-FCF8-63F6-505A-4DFFACCAE075}"/>
              </a:ext>
            </a:extLst>
          </p:cNvPr>
          <p:cNvGrpSpPr/>
          <p:nvPr/>
        </p:nvGrpSpPr>
        <p:grpSpPr>
          <a:xfrm rot="232128">
            <a:off x="6316425" y="3129190"/>
            <a:ext cx="861151" cy="946465"/>
            <a:chOff x="5542729" y="2883656"/>
            <a:chExt cx="1488545" cy="1488534"/>
          </a:xfrm>
        </p:grpSpPr>
        <p:sp>
          <p:nvSpPr>
            <p:cNvPr id="24" name="Oval 23">
              <a:extLst>
                <a:ext uri="{FF2B5EF4-FFF2-40B4-BE49-F238E27FC236}">
                  <a16:creationId xmlns:a16="http://schemas.microsoft.com/office/drawing/2014/main" id="{4FB68F7F-3361-1F7A-1CF1-C0A215376ED1}"/>
                </a:ext>
              </a:extLst>
            </p:cNvPr>
            <p:cNvSpPr/>
            <p:nvPr/>
          </p:nvSpPr>
          <p:spPr bwMode="gray">
            <a:xfrm>
              <a:off x="5542729" y="2883656"/>
              <a:ext cx="1488545" cy="1488534"/>
            </a:xfrm>
            <a:prstGeom prst="ellipse">
              <a:avLst/>
            </a:prstGeom>
            <a:gradFill>
              <a:gsLst>
                <a:gs pos="0">
                  <a:schemeClr val="bg1"/>
                </a:gs>
                <a:gs pos="100000">
                  <a:srgbClr val="F4F7FA"/>
                </a:gs>
              </a:gsLst>
              <a:lin ang="0" scaled="0"/>
            </a:gradFill>
            <a:ln>
              <a:noFill/>
            </a:ln>
            <a:effectLst>
              <a:outerShdw blurRad="317500" dist="254000" dir="10800000" sx="85000" sy="85000" algn="r" rotWithShape="0">
                <a:schemeClr val="accent5">
                  <a:lumMod val="50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0" i="0" u="none" strike="noStrike" kern="1200" cap="none" spc="0" normalizeH="0" baseline="0" noProof="0" err="1">
                <a:ln>
                  <a:noFill/>
                </a:ln>
                <a:solidFill>
                  <a:srgbClr val="13161E"/>
                </a:solidFill>
                <a:effectLst/>
                <a:uLnTx/>
                <a:uFillTx/>
                <a:latin typeface="Microsoft Sans Serif" panose="020B0604020202020204" pitchFamily="34" charset="0"/>
                <a:ea typeface="+mn-ea"/>
                <a:cs typeface="+mn-cs"/>
              </a:endParaRPr>
            </a:p>
          </p:txBody>
        </p:sp>
        <p:sp>
          <p:nvSpPr>
            <p:cNvPr id="25" name="Oval 24">
              <a:extLst>
                <a:ext uri="{FF2B5EF4-FFF2-40B4-BE49-F238E27FC236}">
                  <a16:creationId xmlns:a16="http://schemas.microsoft.com/office/drawing/2014/main" id="{05C829DF-E0ED-29E1-43DD-EDEBD6D94458}"/>
                </a:ext>
              </a:extLst>
            </p:cNvPr>
            <p:cNvSpPr/>
            <p:nvPr/>
          </p:nvSpPr>
          <p:spPr bwMode="gray">
            <a:xfrm>
              <a:off x="5593429" y="2934364"/>
              <a:ext cx="1387124" cy="1387119"/>
            </a:xfrm>
            <a:prstGeom prst="ellipse">
              <a:avLst/>
            </a:prstGeom>
            <a:gradFill flip="none" rotWithShape="1">
              <a:gsLst>
                <a:gs pos="100000">
                  <a:schemeClr val="accent3"/>
                </a:gs>
                <a:gs pos="0">
                  <a:schemeClr val="accent1"/>
                </a:gs>
              </a:gsLst>
              <a:lin ang="0" scaled="1"/>
              <a:tileRect/>
            </a:gradFill>
            <a:ln>
              <a:noFill/>
            </a:ln>
            <a:effectLst>
              <a:outerShdw blurRad="317500" dist="317500" dir="10800000" sx="85000" sy="85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a:ln>
                  <a:noFill/>
                </a:ln>
                <a:solidFill>
                  <a:srgbClr val="13161E"/>
                </a:solidFill>
                <a:effectLst>
                  <a:innerShdw blurRad="63500" dist="50800" dir="13500000">
                    <a:srgbClr val="314FD5">
                      <a:lumMod val="50000"/>
                      <a:alpha val="15000"/>
                    </a:srgbClr>
                  </a:innerShdw>
                </a:effectLst>
                <a:uLnTx/>
                <a:uFillTx/>
                <a:latin typeface="Microsoft Sans Serif" panose="020B0604020202020204" pitchFamily="34" charset="0"/>
                <a:ea typeface="+mn-ea"/>
                <a:cs typeface="+mn-cs"/>
              </a:endParaRPr>
            </a:p>
          </p:txBody>
        </p:sp>
        <p:grpSp>
          <p:nvGrpSpPr>
            <p:cNvPr id="26" name="Group 25">
              <a:extLst>
                <a:ext uri="{FF2B5EF4-FFF2-40B4-BE49-F238E27FC236}">
                  <a16:creationId xmlns:a16="http://schemas.microsoft.com/office/drawing/2014/main" id="{AC863B3C-E862-7AF0-5B33-99254E4B0D35}"/>
                </a:ext>
              </a:extLst>
            </p:cNvPr>
            <p:cNvGrpSpPr/>
            <p:nvPr/>
          </p:nvGrpSpPr>
          <p:grpSpPr>
            <a:xfrm>
              <a:off x="5821131" y="3366234"/>
              <a:ext cx="914304" cy="508462"/>
              <a:chOff x="8499238" y="550512"/>
              <a:chExt cx="897605" cy="499176"/>
            </a:xfrm>
            <a:solidFill>
              <a:schemeClr val="bg1"/>
            </a:solidFill>
          </p:grpSpPr>
          <p:sp>
            <p:nvSpPr>
              <p:cNvPr id="27" name="Freeform: Shape 26">
                <a:extLst>
                  <a:ext uri="{FF2B5EF4-FFF2-40B4-BE49-F238E27FC236}">
                    <a16:creationId xmlns:a16="http://schemas.microsoft.com/office/drawing/2014/main" id="{E4693A1A-6FD9-32E6-678F-95F872F3E8DD}"/>
                  </a:ext>
                </a:extLst>
              </p:cNvPr>
              <p:cNvSpPr/>
              <p:nvPr/>
            </p:nvSpPr>
            <p:spPr>
              <a:xfrm>
                <a:off x="8905381" y="550512"/>
                <a:ext cx="491462" cy="499176"/>
              </a:xfrm>
              <a:custGeom>
                <a:avLst/>
                <a:gdLst/>
                <a:ahLst/>
                <a:cxnLst/>
                <a:rect l="l" t="t" r="r" b="b"/>
                <a:pathLst>
                  <a:path w="491462" h="499176">
                    <a:moveTo>
                      <a:pt x="255076" y="0"/>
                    </a:moveTo>
                    <a:cubicBezTo>
                      <a:pt x="309253" y="412"/>
                      <a:pt x="357459" y="13633"/>
                      <a:pt x="399695" y="39663"/>
                    </a:cubicBezTo>
                    <a:cubicBezTo>
                      <a:pt x="441931" y="65693"/>
                      <a:pt x="472120" y="102060"/>
                      <a:pt x="490262" y="148766"/>
                    </a:cubicBezTo>
                    <a:cubicBezTo>
                      <a:pt x="491490" y="151325"/>
                      <a:pt x="491776" y="154098"/>
                      <a:pt x="491120" y="157086"/>
                    </a:cubicBezTo>
                    <a:cubicBezTo>
                      <a:pt x="490463" y="160073"/>
                      <a:pt x="487664" y="162332"/>
                      <a:pt x="482723" y="163861"/>
                    </a:cubicBezTo>
                    <a:lnTo>
                      <a:pt x="414898" y="181015"/>
                    </a:lnTo>
                    <a:cubicBezTo>
                      <a:pt x="409903" y="181816"/>
                      <a:pt x="406362" y="181072"/>
                      <a:pt x="404277" y="178785"/>
                    </a:cubicBezTo>
                    <a:cubicBezTo>
                      <a:pt x="402192" y="176498"/>
                      <a:pt x="400706" y="174039"/>
                      <a:pt x="399820" y="171409"/>
                    </a:cubicBezTo>
                    <a:cubicBezTo>
                      <a:pt x="386457" y="145292"/>
                      <a:pt x="367735" y="124450"/>
                      <a:pt x="343654" y="108883"/>
                    </a:cubicBezTo>
                    <a:cubicBezTo>
                      <a:pt x="319573" y="93316"/>
                      <a:pt x="290047" y="85339"/>
                      <a:pt x="255076" y="84953"/>
                    </a:cubicBezTo>
                    <a:cubicBezTo>
                      <a:pt x="208529" y="86082"/>
                      <a:pt x="170599" y="102179"/>
                      <a:pt x="141288" y="133241"/>
                    </a:cubicBezTo>
                    <a:cubicBezTo>
                      <a:pt x="111976" y="164304"/>
                      <a:pt x="96856" y="203557"/>
                      <a:pt x="95927" y="251001"/>
                    </a:cubicBezTo>
                    <a:cubicBezTo>
                      <a:pt x="96784" y="299236"/>
                      <a:pt x="111876" y="338491"/>
                      <a:pt x="141202" y="368764"/>
                    </a:cubicBezTo>
                    <a:cubicBezTo>
                      <a:pt x="170528" y="399037"/>
                      <a:pt x="208943" y="414647"/>
                      <a:pt x="256448" y="415595"/>
                    </a:cubicBezTo>
                    <a:cubicBezTo>
                      <a:pt x="289718" y="415151"/>
                      <a:pt x="318701" y="406599"/>
                      <a:pt x="343397" y="389939"/>
                    </a:cubicBezTo>
                    <a:cubicBezTo>
                      <a:pt x="368093" y="373278"/>
                      <a:pt x="386443" y="351169"/>
                      <a:pt x="398448" y="323612"/>
                    </a:cubicBezTo>
                    <a:lnTo>
                      <a:pt x="266738" y="323612"/>
                    </a:lnTo>
                    <a:cubicBezTo>
                      <a:pt x="262508" y="323483"/>
                      <a:pt x="258963" y="322027"/>
                      <a:pt x="256105" y="319245"/>
                    </a:cubicBezTo>
                    <a:cubicBezTo>
                      <a:pt x="253247" y="316462"/>
                      <a:pt x="251760" y="313122"/>
                      <a:pt x="251646" y="309226"/>
                    </a:cubicBezTo>
                    <a:lnTo>
                      <a:pt x="251646" y="264026"/>
                    </a:lnTo>
                    <a:cubicBezTo>
                      <a:pt x="251760" y="259827"/>
                      <a:pt x="253247" y="256400"/>
                      <a:pt x="256105" y="253743"/>
                    </a:cubicBezTo>
                    <a:cubicBezTo>
                      <a:pt x="258963" y="251087"/>
                      <a:pt x="262508" y="249717"/>
                      <a:pt x="266738" y="249631"/>
                    </a:cubicBezTo>
                    <a:lnTo>
                      <a:pt x="473132" y="249631"/>
                    </a:lnTo>
                    <a:cubicBezTo>
                      <a:pt x="477356" y="249717"/>
                      <a:pt x="480896" y="251087"/>
                      <a:pt x="483751" y="253743"/>
                    </a:cubicBezTo>
                    <a:cubicBezTo>
                      <a:pt x="486606" y="256400"/>
                      <a:pt x="488090" y="259827"/>
                      <a:pt x="488204" y="264026"/>
                    </a:cubicBezTo>
                    <a:lnTo>
                      <a:pt x="488204" y="474493"/>
                    </a:lnTo>
                    <a:cubicBezTo>
                      <a:pt x="488090" y="478720"/>
                      <a:pt x="486606" y="482263"/>
                      <a:pt x="483751" y="485119"/>
                    </a:cubicBezTo>
                    <a:cubicBezTo>
                      <a:pt x="480896" y="487976"/>
                      <a:pt x="477356" y="489461"/>
                      <a:pt x="473132" y="489575"/>
                    </a:cubicBezTo>
                    <a:lnTo>
                      <a:pt x="419009" y="489575"/>
                    </a:lnTo>
                    <a:cubicBezTo>
                      <a:pt x="414784" y="489461"/>
                      <a:pt x="411244" y="487976"/>
                      <a:pt x="408390" y="485119"/>
                    </a:cubicBezTo>
                    <a:cubicBezTo>
                      <a:pt x="405535" y="482263"/>
                      <a:pt x="404051" y="478720"/>
                      <a:pt x="403937" y="474493"/>
                    </a:cubicBezTo>
                    <a:lnTo>
                      <a:pt x="403937" y="425186"/>
                    </a:lnTo>
                    <a:cubicBezTo>
                      <a:pt x="388701" y="446852"/>
                      <a:pt x="368064" y="464493"/>
                      <a:pt x="342025" y="478110"/>
                    </a:cubicBezTo>
                    <a:cubicBezTo>
                      <a:pt x="315986" y="491726"/>
                      <a:pt x="283344" y="498748"/>
                      <a:pt x="244100" y="499176"/>
                    </a:cubicBezTo>
                    <a:cubicBezTo>
                      <a:pt x="197031" y="498711"/>
                      <a:pt x="155204" y="487609"/>
                      <a:pt x="118619" y="465869"/>
                    </a:cubicBezTo>
                    <a:cubicBezTo>
                      <a:pt x="82034" y="444129"/>
                      <a:pt x="53223" y="414541"/>
                      <a:pt x="32187" y="377106"/>
                    </a:cubicBezTo>
                    <a:cubicBezTo>
                      <a:pt x="11152" y="339672"/>
                      <a:pt x="422" y="297180"/>
                      <a:pt x="0" y="249631"/>
                    </a:cubicBezTo>
                    <a:cubicBezTo>
                      <a:pt x="495" y="202051"/>
                      <a:pt x="11918" y="159537"/>
                      <a:pt x="34271" y="122090"/>
                    </a:cubicBezTo>
                    <a:cubicBezTo>
                      <a:pt x="56624" y="84644"/>
                      <a:pt x="86942" y="55050"/>
                      <a:pt x="125225" y="33308"/>
                    </a:cubicBezTo>
                    <a:cubicBezTo>
                      <a:pt x="163508" y="11567"/>
                      <a:pt x="206792" y="464"/>
                      <a:pt x="2550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13161E"/>
                  </a:solidFill>
                  <a:effectLst/>
                  <a:uLnTx/>
                  <a:uFillTx/>
                  <a:latin typeface="Microsoft Sans Serif"/>
                  <a:ea typeface="+mn-ea"/>
                  <a:cs typeface="Microsoft Sans Serif" panose="020B0604020202020204" pitchFamily="34" charset="0"/>
                </a:endParaRPr>
              </a:p>
            </p:txBody>
          </p:sp>
          <p:sp>
            <p:nvSpPr>
              <p:cNvPr id="28" name="Freeform: Shape 27">
                <a:extLst>
                  <a:ext uri="{FF2B5EF4-FFF2-40B4-BE49-F238E27FC236}">
                    <a16:creationId xmlns:a16="http://schemas.microsoft.com/office/drawing/2014/main" id="{5D86AF19-9D9C-9BDA-4A63-6DD265F273D0}"/>
                  </a:ext>
                </a:extLst>
              </p:cNvPr>
              <p:cNvSpPr/>
              <p:nvPr/>
            </p:nvSpPr>
            <p:spPr>
              <a:xfrm>
                <a:off x="8499238" y="560108"/>
                <a:ext cx="372990" cy="489580"/>
              </a:xfrm>
              <a:custGeom>
                <a:avLst/>
                <a:gdLst/>
                <a:ahLst/>
                <a:cxnLst/>
                <a:rect l="l" t="t" r="r" b="b"/>
                <a:pathLst>
                  <a:path w="372990" h="489580">
                    <a:moveTo>
                      <a:pt x="196786" y="5"/>
                    </a:moveTo>
                    <a:lnTo>
                      <a:pt x="266770" y="5"/>
                    </a:lnTo>
                    <a:cubicBezTo>
                      <a:pt x="273002" y="476"/>
                      <a:pt x="276832" y="3304"/>
                      <a:pt x="278261" y="8488"/>
                    </a:cubicBezTo>
                    <a:cubicBezTo>
                      <a:pt x="279690" y="13672"/>
                      <a:pt x="278376" y="18385"/>
                      <a:pt x="274317" y="22627"/>
                    </a:cubicBezTo>
                    <a:cubicBezTo>
                      <a:pt x="268608" y="28234"/>
                      <a:pt x="255326" y="41700"/>
                      <a:pt x="234472" y="63025"/>
                    </a:cubicBezTo>
                    <a:cubicBezTo>
                      <a:pt x="213617" y="84350"/>
                      <a:pt x="192000" y="107315"/>
                      <a:pt x="169621" y="131919"/>
                    </a:cubicBezTo>
                    <a:cubicBezTo>
                      <a:pt x="147242" y="156523"/>
                      <a:pt x="130911" y="176548"/>
                      <a:pt x="120627" y="191993"/>
                    </a:cubicBezTo>
                    <a:cubicBezTo>
                      <a:pt x="133935" y="182404"/>
                      <a:pt x="147972" y="175212"/>
                      <a:pt x="162738" y="170417"/>
                    </a:cubicBezTo>
                    <a:cubicBezTo>
                      <a:pt x="177503" y="165623"/>
                      <a:pt x="193427" y="163225"/>
                      <a:pt x="210508" y="163225"/>
                    </a:cubicBezTo>
                    <a:cubicBezTo>
                      <a:pt x="240802" y="163474"/>
                      <a:pt x="268155" y="170207"/>
                      <a:pt x="292568" y="183424"/>
                    </a:cubicBezTo>
                    <a:cubicBezTo>
                      <a:pt x="316982" y="196641"/>
                      <a:pt x="336403" y="214851"/>
                      <a:pt x="350833" y="238055"/>
                    </a:cubicBezTo>
                    <a:cubicBezTo>
                      <a:pt x="365262" y="261258"/>
                      <a:pt x="372648" y="287964"/>
                      <a:pt x="372990" y="318171"/>
                    </a:cubicBezTo>
                    <a:cubicBezTo>
                      <a:pt x="372712" y="350096"/>
                      <a:pt x="364742" y="378936"/>
                      <a:pt x="349080" y="404693"/>
                    </a:cubicBezTo>
                    <a:cubicBezTo>
                      <a:pt x="333419" y="430450"/>
                      <a:pt x="311737" y="450946"/>
                      <a:pt x="284033" y="466182"/>
                    </a:cubicBezTo>
                    <a:cubicBezTo>
                      <a:pt x="256329" y="481418"/>
                      <a:pt x="224273" y="489218"/>
                      <a:pt x="187867" y="489580"/>
                    </a:cubicBezTo>
                    <a:cubicBezTo>
                      <a:pt x="131721" y="488471"/>
                      <a:pt x="86605" y="470995"/>
                      <a:pt x="52518" y="437153"/>
                    </a:cubicBezTo>
                    <a:cubicBezTo>
                      <a:pt x="18432" y="403311"/>
                      <a:pt x="926" y="359763"/>
                      <a:pt x="0" y="306507"/>
                    </a:cubicBezTo>
                    <a:cubicBezTo>
                      <a:pt x="791" y="264613"/>
                      <a:pt x="10478" y="225404"/>
                      <a:pt x="29063" y="188879"/>
                    </a:cubicBezTo>
                    <a:cubicBezTo>
                      <a:pt x="47648" y="152354"/>
                      <a:pt x="70388" y="118841"/>
                      <a:pt x="97282" y="88340"/>
                    </a:cubicBezTo>
                    <a:cubicBezTo>
                      <a:pt x="124177" y="57840"/>
                      <a:pt x="150484" y="30680"/>
                      <a:pt x="176203" y="6859"/>
                    </a:cubicBezTo>
                    <a:cubicBezTo>
                      <a:pt x="178904" y="4174"/>
                      <a:pt x="181906" y="2346"/>
                      <a:pt x="185208" y="1375"/>
                    </a:cubicBezTo>
                    <a:cubicBezTo>
                      <a:pt x="188510" y="405"/>
                      <a:pt x="192369" y="-52"/>
                      <a:pt x="196786" y="5"/>
                    </a:cubicBezTo>
                    <a:close/>
                    <a:moveTo>
                      <a:pt x="187867" y="231034"/>
                    </a:moveTo>
                    <a:cubicBezTo>
                      <a:pt x="160265" y="231763"/>
                      <a:pt x="137938" y="240768"/>
                      <a:pt x="120885" y="258050"/>
                    </a:cubicBezTo>
                    <a:cubicBezTo>
                      <a:pt x="103832" y="275331"/>
                      <a:pt x="95055" y="296516"/>
                      <a:pt x="94555" y="321602"/>
                    </a:cubicBezTo>
                    <a:cubicBezTo>
                      <a:pt x="95055" y="346717"/>
                      <a:pt x="103832" y="368015"/>
                      <a:pt x="120885" y="385497"/>
                    </a:cubicBezTo>
                    <a:cubicBezTo>
                      <a:pt x="137938" y="402979"/>
                      <a:pt x="160265" y="412099"/>
                      <a:pt x="187867" y="412857"/>
                    </a:cubicBezTo>
                    <a:cubicBezTo>
                      <a:pt x="215140" y="412099"/>
                      <a:pt x="237267" y="402979"/>
                      <a:pt x="254248" y="385497"/>
                    </a:cubicBezTo>
                    <a:cubicBezTo>
                      <a:pt x="271230" y="368015"/>
                      <a:pt x="279978" y="346717"/>
                      <a:pt x="280493" y="321602"/>
                    </a:cubicBezTo>
                    <a:cubicBezTo>
                      <a:pt x="280107" y="296516"/>
                      <a:pt x="271616" y="275331"/>
                      <a:pt x="255020" y="258050"/>
                    </a:cubicBezTo>
                    <a:cubicBezTo>
                      <a:pt x="238425" y="240768"/>
                      <a:pt x="216040" y="231763"/>
                      <a:pt x="187867" y="23103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13161E"/>
                  </a:solidFill>
                  <a:effectLst/>
                  <a:uLnTx/>
                  <a:uFillTx/>
                  <a:latin typeface="Microsoft Sans Serif"/>
                  <a:ea typeface="+mn-ea"/>
                  <a:cs typeface="Microsoft Sans Serif" panose="020B0604020202020204" pitchFamily="34" charset="0"/>
                </a:endParaRPr>
              </a:p>
            </p:txBody>
          </p:sp>
        </p:grpSp>
      </p:grpSp>
      <p:sp>
        <p:nvSpPr>
          <p:cNvPr id="111" name="TextBox 110">
            <a:extLst>
              <a:ext uri="{FF2B5EF4-FFF2-40B4-BE49-F238E27FC236}">
                <a16:creationId xmlns:a16="http://schemas.microsoft.com/office/drawing/2014/main" id="{A5AEBA24-BA19-9748-60D9-A0AFE9496E12}"/>
              </a:ext>
            </a:extLst>
          </p:cNvPr>
          <p:cNvSpPr txBox="1"/>
          <p:nvPr/>
        </p:nvSpPr>
        <p:spPr>
          <a:xfrm>
            <a:off x="6507954" y="6035933"/>
            <a:ext cx="1325376" cy="413703"/>
          </a:xfrm>
          <a:prstGeom prst="rect">
            <a:avLst/>
          </a:prstGeom>
        </p:spPr>
        <p:txBody>
          <a:bodyPr wrap="square" lIns="0" tIns="0" rIns="0" bIns="0" rtlCol="0">
            <a:sp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Spatial perception</a:t>
            </a:r>
          </a:p>
        </p:txBody>
      </p:sp>
      <p:grpSp>
        <p:nvGrpSpPr>
          <p:cNvPr id="112" name="Group 111">
            <a:extLst>
              <a:ext uri="{FF2B5EF4-FFF2-40B4-BE49-F238E27FC236}">
                <a16:creationId xmlns:a16="http://schemas.microsoft.com/office/drawing/2014/main" id="{9CF36841-32CA-662E-5479-6138C092A9F6}"/>
              </a:ext>
            </a:extLst>
          </p:cNvPr>
          <p:cNvGrpSpPr/>
          <p:nvPr/>
        </p:nvGrpSpPr>
        <p:grpSpPr>
          <a:xfrm>
            <a:off x="4774489" y="1782725"/>
            <a:ext cx="238254" cy="238250"/>
            <a:chOff x="1929017" y="6016980"/>
            <a:chExt cx="206654" cy="206652"/>
          </a:xfrm>
        </p:grpSpPr>
        <p:sp>
          <p:nvSpPr>
            <p:cNvPr id="113" name="Oval 112">
              <a:extLst>
                <a:ext uri="{FF2B5EF4-FFF2-40B4-BE49-F238E27FC236}">
                  <a16:creationId xmlns:a16="http://schemas.microsoft.com/office/drawing/2014/main" id="{F1964BE0-DD51-B02B-1A00-14EF90186136}"/>
                </a:ext>
              </a:extLst>
            </p:cNvPr>
            <p:cNvSpPr/>
            <p:nvPr/>
          </p:nvSpPr>
          <p:spPr bwMode="gray">
            <a:xfrm>
              <a:off x="1929017" y="6016980"/>
              <a:ext cx="206654" cy="206652"/>
            </a:xfrm>
            <a:prstGeom prst="ellipse">
              <a:avLst/>
            </a:prstGeom>
            <a:gradFill flip="none" rotWithShape="1">
              <a:gsLst>
                <a:gs pos="25000">
                  <a:schemeClr val="tx1"/>
                </a:gs>
                <a:gs pos="100000">
                  <a:schemeClr val="tx1">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14" name="Oval 113">
              <a:extLst>
                <a:ext uri="{FF2B5EF4-FFF2-40B4-BE49-F238E27FC236}">
                  <a16:creationId xmlns:a16="http://schemas.microsoft.com/office/drawing/2014/main" id="{1BA947D1-911E-297D-CA88-D5DBAA95DB27}"/>
                </a:ext>
              </a:extLst>
            </p:cNvPr>
            <p:cNvSpPr/>
            <p:nvPr/>
          </p:nvSpPr>
          <p:spPr bwMode="gray">
            <a:xfrm>
              <a:off x="1955108" y="6033116"/>
              <a:ext cx="174385" cy="174385"/>
            </a:xfrm>
            <a:prstGeom prst="ellipse">
              <a:avLst/>
            </a:prstGeom>
            <a:gradFill flip="none" rotWithShape="1">
              <a:gsLst>
                <a:gs pos="0">
                  <a:schemeClr val="accent6">
                    <a:lumMod val="60000"/>
                    <a:lumOff val="40000"/>
                  </a:schemeClr>
                </a:gs>
                <a:gs pos="100000">
                  <a:schemeClr val="bg1"/>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15" name="Oval 114">
              <a:extLst>
                <a:ext uri="{FF2B5EF4-FFF2-40B4-BE49-F238E27FC236}">
                  <a16:creationId xmlns:a16="http://schemas.microsoft.com/office/drawing/2014/main" id="{69EC664A-CFC0-EE09-D497-A6CE87258580}"/>
                </a:ext>
              </a:extLst>
            </p:cNvPr>
            <p:cNvSpPr/>
            <p:nvPr/>
          </p:nvSpPr>
          <p:spPr bwMode="gray">
            <a:xfrm>
              <a:off x="1976975" y="6054983"/>
              <a:ext cx="130650" cy="130650"/>
            </a:xfrm>
            <a:prstGeom prst="ellipse">
              <a:avLst/>
            </a:prstGeom>
            <a:solidFill>
              <a:schemeClr val="accent3"/>
            </a:solidFill>
            <a:ln>
              <a:noFill/>
            </a:ln>
            <a:effectLst>
              <a:outerShdw blurRad="647700" dist="355600" dir="108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a:ea typeface="+mn-ea"/>
                <a:cs typeface="+mn-cs"/>
              </a:endParaRPr>
            </a:p>
          </p:txBody>
        </p:sp>
      </p:grpSp>
      <p:grpSp>
        <p:nvGrpSpPr>
          <p:cNvPr id="116" name="Group 115">
            <a:extLst>
              <a:ext uri="{FF2B5EF4-FFF2-40B4-BE49-F238E27FC236}">
                <a16:creationId xmlns:a16="http://schemas.microsoft.com/office/drawing/2014/main" id="{CA6AA144-6AE0-2DD9-8813-D73F9B21AE25}"/>
              </a:ext>
            </a:extLst>
          </p:cNvPr>
          <p:cNvGrpSpPr/>
          <p:nvPr/>
        </p:nvGrpSpPr>
        <p:grpSpPr>
          <a:xfrm>
            <a:off x="9380009" y="1803391"/>
            <a:ext cx="238254" cy="238250"/>
            <a:chOff x="1929017" y="6016980"/>
            <a:chExt cx="206654" cy="206652"/>
          </a:xfrm>
        </p:grpSpPr>
        <p:sp>
          <p:nvSpPr>
            <p:cNvPr id="117" name="Oval 116">
              <a:extLst>
                <a:ext uri="{FF2B5EF4-FFF2-40B4-BE49-F238E27FC236}">
                  <a16:creationId xmlns:a16="http://schemas.microsoft.com/office/drawing/2014/main" id="{20769D6E-3485-6CB1-20AA-0B01175A80F3}"/>
                </a:ext>
              </a:extLst>
            </p:cNvPr>
            <p:cNvSpPr/>
            <p:nvPr/>
          </p:nvSpPr>
          <p:spPr bwMode="gray">
            <a:xfrm>
              <a:off x="1929017" y="6016980"/>
              <a:ext cx="206654" cy="206652"/>
            </a:xfrm>
            <a:prstGeom prst="ellipse">
              <a:avLst/>
            </a:prstGeom>
            <a:gradFill flip="none" rotWithShape="1">
              <a:gsLst>
                <a:gs pos="25000">
                  <a:schemeClr val="tx1"/>
                </a:gs>
                <a:gs pos="100000">
                  <a:schemeClr val="tx1">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18" name="Oval 117">
              <a:extLst>
                <a:ext uri="{FF2B5EF4-FFF2-40B4-BE49-F238E27FC236}">
                  <a16:creationId xmlns:a16="http://schemas.microsoft.com/office/drawing/2014/main" id="{74409DB2-A616-4601-DCC0-EF61EE3B6273}"/>
                </a:ext>
              </a:extLst>
            </p:cNvPr>
            <p:cNvSpPr/>
            <p:nvPr/>
          </p:nvSpPr>
          <p:spPr bwMode="gray">
            <a:xfrm>
              <a:off x="1955108" y="6033116"/>
              <a:ext cx="174385" cy="174385"/>
            </a:xfrm>
            <a:prstGeom prst="ellipse">
              <a:avLst/>
            </a:prstGeom>
            <a:gradFill flip="none" rotWithShape="1">
              <a:gsLst>
                <a:gs pos="0">
                  <a:schemeClr val="accent6">
                    <a:lumMod val="60000"/>
                    <a:lumOff val="40000"/>
                  </a:schemeClr>
                </a:gs>
                <a:gs pos="100000">
                  <a:schemeClr val="bg1"/>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19" name="Oval 118">
              <a:extLst>
                <a:ext uri="{FF2B5EF4-FFF2-40B4-BE49-F238E27FC236}">
                  <a16:creationId xmlns:a16="http://schemas.microsoft.com/office/drawing/2014/main" id="{F1873C72-65B3-50C8-0258-43A1ACF12268}"/>
                </a:ext>
              </a:extLst>
            </p:cNvPr>
            <p:cNvSpPr/>
            <p:nvPr/>
          </p:nvSpPr>
          <p:spPr bwMode="gray">
            <a:xfrm>
              <a:off x="1976975" y="6054983"/>
              <a:ext cx="130650" cy="130650"/>
            </a:xfrm>
            <a:prstGeom prst="ellipse">
              <a:avLst/>
            </a:prstGeom>
            <a:solidFill>
              <a:schemeClr val="accent3"/>
            </a:solidFill>
            <a:ln>
              <a:noFill/>
            </a:ln>
            <a:effectLst>
              <a:outerShdw blurRad="647700" dist="355600" dir="108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a:ea typeface="+mn-ea"/>
                <a:cs typeface="+mn-cs"/>
              </a:endParaRPr>
            </a:p>
          </p:txBody>
        </p:sp>
      </p:grpSp>
      <p:grpSp>
        <p:nvGrpSpPr>
          <p:cNvPr id="120" name="Group 119">
            <a:extLst>
              <a:ext uri="{FF2B5EF4-FFF2-40B4-BE49-F238E27FC236}">
                <a16:creationId xmlns:a16="http://schemas.microsoft.com/office/drawing/2014/main" id="{D32BD887-7732-5568-6871-38C3AE100B6B}"/>
              </a:ext>
            </a:extLst>
          </p:cNvPr>
          <p:cNvGrpSpPr/>
          <p:nvPr/>
        </p:nvGrpSpPr>
        <p:grpSpPr>
          <a:xfrm>
            <a:off x="7040829" y="5752720"/>
            <a:ext cx="238254" cy="238250"/>
            <a:chOff x="1929017" y="6016980"/>
            <a:chExt cx="206654" cy="206652"/>
          </a:xfrm>
        </p:grpSpPr>
        <p:sp>
          <p:nvSpPr>
            <p:cNvPr id="121" name="Oval 120">
              <a:extLst>
                <a:ext uri="{FF2B5EF4-FFF2-40B4-BE49-F238E27FC236}">
                  <a16:creationId xmlns:a16="http://schemas.microsoft.com/office/drawing/2014/main" id="{1C0FD2D2-4392-1B5D-E81F-27BD877F28DF}"/>
                </a:ext>
              </a:extLst>
            </p:cNvPr>
            <p:cNvSpPr/>
            <p:nvPr/>
          </p:nvSpPr>
          <p:spPr bwMode="gray">
            <a:xfrm>
              <a:off x="1929017" y="6016980"/>
              <a:ext cx="206654" cy="206652"/>
            </a:xfrm>
            <a:prstGeom prst="ellipse">
              <a:avLst/>
            </a:prstGeom>
            <a:gradFill flip="none" rotWithShape="1">
              <a:gsLst>
                <a:gs pos="25000">
                  <a:schemeClr val="tx1"/>
                </a:gs>
                <a:gs pos="100000">
                  <a:schemeClr val="tx1">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22" name="Oval 121">
              <a:extLst>
                <a:ext uri="{FF2B5EF4-FFF2-40B4-BE49-F238E27FC236}">
                  <a16:creationId xmlns:a16="http://schemas.microsoft.com/office/drawing/2014/main" id="{38C85506-89B0-77BC-36DC-E4C913346F92}"/>
                </a:ext>
              </a:extLst>
            </p:cNvPr>
            <p:cNvSpPr/>
            <p:nvPr/>
          </p:nvSpPr>
          <p:spPr bwMode="gray">
            <a:xfrm>
              <a:off x="1955108" y="6033116"/>
              <a:ext cx="174385" cy="174385"/>
            </a:xfrm>
            <a:prstGeom prst="ellipse">
              <a:avLst/>
            </a:prstGeom>
            <a:gradFill flip="none" rotWithShape="1">
              <a:gsLst>
                <a:gs pos="0">
                  <a:schemeClr val="accent6">
                    <a:lumMod val="60000"/>
                    <a:lumOff val="40000"/>
                  </a:schemeClr>
                </a:gs>
                <a:gs pos="100000">
                  <a:schemeClr val="bg1"/>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4" tIns="38862" rIns="77724" bIns="38862"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panose="020B0604020202020204" pitchFamily="34" charset="0"/>
                <a:ea typeface="+mn-ea"/>
                <a:cs typeface="+mn-cs"/>
              </a:endParaRPr>
            </a:p>
          </p:txBody>
        </p:sp>
        <p:sp>
          <p:nvSpPr>
            <p:cNvPr id="123" name="Oval 122">
              <a:extLst>
                <a:ext uri="{FF2B5EF4-FFF2-40B4-BE49-F238E27FC236}">
                  <a16:creationId xmlns:a16="http://schemas.microsoft.com/office/drawing/2014/main" id="{9FC6F5DF-4B99-E15D-8D99-0AF2E0A82E9F}"/>
                </a:ext>
              </a:extLst>
            </p:cNvPr>
            <p:cNvSpPr/>
            <p:nvPr/>
          </p:nvSpPr>
          <p:spPr bwMode="gray">
            <a:xfrm>
              <a:off x="1976975" y="6054983"/>
              <a:ext cx="130650" cy="130650"/>
            </a:xfrm>
            <a:prstGeom prst="ellipse">
              <a:avLst/>
            </a:prstGeom>
            <a:solidFill>
              <a:schemeClr val="accent3"/>
            </a:solidFill>
            <a:ln>
              <a:noFill/>
            </a:ln>
            <a:effectLst>
              <a:outerShdw blurRad="647700" dist="355600" dir="108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white"/>
                </a:solidFill>
                <a:effectLst/>
                <a:uLnTx/>
                <a:uFillTx/>
                <a:latin typeface="Microsoft Sans Serif"/>
                <a:ea typeface="+mn-ea"/>
                <a:cs typeface="+mn-cs"/>
              </a:endParaRPr>
            </a:p>
          </p:txBody>
        </p:sp>
      </p:grpSp>
      <p:sp>
        <p:nvSpPr>
          <p:cNvPr id="136" name="TextBox 135">
            <a:extLst>
              <a:ext uri="{FF2B5EF4-FFF2-40B4-BE49-F238E27FC236}">
                <a16:creationId xmlns:a16="http://schemas.microsoft.com/office/drawing/2014/main" id="{B87F86A2-4146-DE3A-342E-AD89F318CB48}"/>
              </a:ext>
            </a:extLst>
          </p:cNvPr>
          <p:cNvSpPr txBox="1"/>
          <p:nvPr/>
        </p:nvSpPr>
        <p:spPr>
          <a:xfrm>
            <a:off x="9395382" y="6017480"/>
            <a:ext cx="1317668" cy="147733"/>
          </a:xfrm>
          <a:prstGeom prst="rect">
            <a:avLst/>
          </a:prstGeom>
        </p:spPr>
        <p:txBody>
          <a:bodyPr wrap="non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Evolutionary dimension</a:t>
            </a:r>
          </a:p>
        </p:txBody>
      </p:sp>
      <p:cxnSp>
        <p:nvCxnSpPr>
          <p:cNvPr id="137" name="Straight Connector 136">
            <a:extLst>
              <a:ext uri="{FF2B5EF4-FFF2-40B4-BE49-F238E27FC236}">
                <a16:creationId xmlns:a16="http://schemas.microsoft.com/office/drawing/2014/main" id="{6A7EBF63-BDD6-03C9-81A8-E9B660A720DF}"/>
              </a:ext>
            </a:extLst>
          </p:cNvPr>
          <p:cNvCxnSpPr/>
          <p:nvPr/>
        </p:nvCxnSpPr>
        <p:spPr>
          <a:xfrm>
            <a:off x="8889654" y="6084990"/>
            <a:ext cx="396936" cy="0"/>
          </a:xfrm>
          <a:prstGeom prst="line">
            <a:avLst/>
          </a:prstGeom>
          <a:ln w="12700" cap="rnd">
            <a:gradFill>
              <a:gsLst>
                <a:gs pos="0">
                  <a:schemeClr val="accent5">
                    <a:alpha val="23000"/>
                  </a:schemeClr>
                </a:gs>
                <a:gs pos="100000">
                  <a:schemeClr val="accent5"/>
                </a:gs>
              </a:gsLst>
              <a:lin ang="0" scaled="0"/>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A1F5B84A-CF41-FFC1-6C1E-26631170687E}"/>
              </a:ext>
            </a:extLst>
          </p:cNvPr>
          <p:cNvCxnSpPr/>
          <p:nvPr/>
        </p:nvCxnSpPr>
        <p:spPr>
          <a:xfrm>
            <a:off x="8889654" y="6348078"/>
            <a:ext cx="396936" cy="0"/>
          </a:xfrm>
          <a:prstGeom prst="line">
            <a:avLst/>
          </a:prstGeom>
          <a:ln w="12700" cap="rnd">
            <a:gradFill>
              <a:gsLst>
                <a:gs pos="0">
                  <a:schemeClr val="accent3">
                    <a:alpha val="16000"/>
                  </a:schemeClr>
                </a:gs>
                <a:gs pos="100000">
                  <a:schemeClr val="accent3"/>
                </a:gs>
              </a:gsLst>
              <a:lin ang="0" scaled="0"/>
            </a:gradFill>
            <a:round/>
            <a:headEnd type="none" w="med" len="sm"/>
            <a:tailEnd type="triangle"/>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25CB9D67-8C5F-B2EB-6CAE-782883735365}"/>
              </a:ext>
            </a:extLst>
          </p:cNvPr>
          <p:cNvSpPr txBox="1"/>
          <p:nvPr/>
        </p:nvSpPr>
        <p:spPr>
          <a:xfrm>
            <a:off x="9395382" y="6280568"/>
            <a:ext cx="1396216" cy="147733"/>
          </a:xfrm>
          <a:prstGeom prst="rect">
            <a:avLst/>
          </a:prstGeom>
        </p:spPr>
        <p:txBody>
          <a:bodyPr wrap="non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0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Revolutionary dimension</a:t>
            </a:r>
          </a:p>
        </p:txBody>
      </p:sp>
    </p:spTree>
    <p:extLst>
      <p:ext uri="{BB962C8B-B14F-4D97-AF65-F5344CB8AC3E}">
        <p14:creationId xmlns:p14="http://schemas.microsoft.com/office/powerpoint/2010/main" val="336965021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59" name="Rectangle: Rounded Corners 58">
            <a:extLst>
              <a:ext uri="{FF2B5EF4-FFF2-40B4-BE49-F238E27FC236}">
                <a16:creationId xmlns:a16="http://schemas.microsoft.com/office/drawing/2014/main" id="{77C36716-1632-AE3E-9AD8-256C45C41BB7}"/>
              </a:ext>
            </a:extLst>
          </p:cNvPr>
          <p:cNvSpPr/>
          <p:nvPr/>
        </p:nvSpPr>
        <p:spPr>
          <a:xfrm>
            <a:off x="-176463" y="5345282"/>
            <a:ext cx="12496798" cy="1833879"/>
          </a:xfrm>
          <a:prstGeom prst="roundRect">
            <a:avLst>
              <a:gd name="adj" fmla="val 2994"/>
            </a:avLst>
          </a:prstGeom>
          <a:solidFill>
            <a:schemeClr val="tx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96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F7F8FA"/>
              </a:solidFill>
              <a:effectLst/>
              <a:uLnTx/>
              <a:uFillTx/>
              <a:latin typeface="Microsoft Sans Serif"/>
              <a:ea typeface="+mn-ea"/>
              <a:cs typeface="Microsoft Sans Serif" panose="020B0604020202020204" pitchFamily="34" charset="0"/>
            </a:endParaRPr>
          </a:p>
        </p:txBody>
      </p:sp>
      <p:sp>
        <p:nvSpPr>
          <p:cNvPr id="3" name="Title 2">
            <a:extLst>
              <a:ext uri="{FF2B5EF4-FFF2-40B4-BE49-F238E27FC236}">
                <a16:creationId xmlns:a16="http://schemas.microsoft.com/office/drawing/2014/main" id="{AFD35024-0BD2-0248-0816-7832E99B5628}"/>
              </a:ext>
            </a:extLst>
          </p:cNvPr>
          <p:cNvSpPr>
            <a:spLocks noGrp="1"/>
          </p:cNvSpPr>
          <p:nvPr>
            <p:ph type="title"/>
          </p:nvPr>
        </p:nvSpPr>
        <p:spPr/>
        <p:txBody>
          <a:bodyPr/>
          <a:lstStyle/>
          <a:p>
            <a:r>
              <a:rPr lang="en-US" sz="4000" b="1" dirty="0"/>
              <a:t>System design targets for expanded 6G capabilities</a:t>
            </a:r>
          </a:p>
        </p:txBody>
      </p:sp>
      <p:sp>
        <p:nvSpPr>
          <p:cNvPr id="2" name="Footer Placeholder 1">
            <a:extLst>
              <a:ext uri="{FF2B5EF4-FFF2-40B4-BE49-F238E27FC236}">
                <a16:creationId xmlns:a16="http://schemas.microsoft.com/office/drawing/2014/main" id="{9BF6DCE4-B998-E0AE-CEE4-9D1B016B59C7}"/>
              </a:ext>
            </a:extLst>
          </p:cNvPr>
          <p:cNvSpPr>
            <a:spLocks noGrp="1"/>
          </p:cNvSpPr>
          <p:nvPr>
            <p:ph type="ftr" sz="quarter" idx="10"/>
          </p:nvPr>
        </p:nvSpPr>
        <p:spPr/>
        <p:txBody>
          <a:bodyPr/>
          <a:lstStyle/>
          <a:p>
            <a:pPr marL="0" marR="0" lvl="0" indent="0" algn="l" defTabSz="685800" rtl="0" eaLnBrk="1" fontAlgn="auto" latinLnBrk="0" hangingPunct="1">
              <a:lnSpc>
                <a:spcPct val="96000"/>
              </a:lnSpc>
              <a:spcBef>
                <a:spcPts val="0"/>
              </a:spcBef>
              <a:spcAft>
                <a:spcPts val="225"/>
              </a:spcAft>
              <a:buClr>
                <a:srgbClr val="3253DC"/>
              </a:buClr>
              <a:buSzTx/>
              <a:buFont typeface="Arial" panose="020B0604020202020204" pitchFamily="34" charset="0"/>
              <a:buNone/>
              <a:tabLst/>
              <a:defRPr/>
            </a:pPr>
            <a:endParaRPr kumimoji="0" lang="en-US" sz="800" b="0" i="0" u="none" strike="noStrike" kern="1200" cap="none" spc="0" normalizeH="0" baseline="0" noProof="0" dirty="0">
              <a:ln>
                <a:noFill/>
              </a:ln>
              <a:solidFill>
                <a:srgbClr val="ACBACF">
                  <a:lumMod val="75000"/>
                </a:srgbClr>
              </a:solidFill>
              <a:effectLst/>
              <a:uLnTx/>
              <a:uFillTx/>
              <a:latin typeface="Microsoft Sans Serif"/>
              <a:ea typeface="+mn-ea"/>
              <a:cs typeface="+mn-cs"/>
            </a:endParaRPr>
          </a:p>
        </p:txBody>
      </p:sp>
      <p:sp>
        <p:nvSpPr>
          <p:cNvPr id="26" name="Text Placeholder 25">
            <a:extLst>
              <a:ext uri="{FF2B5EF4-FFF2-40B4-BE49-F238E27FC236}">
                <a16:creationId xmlns:a16="http://schemas.microsoft.com/office/drawing/2014/main" id="{B69EC626-589C-9B93-0408-460359F6E68F}"/>
              </a:ext>
            </a:extLst>
          </p:cNvPr>
          <p:cNvSpPr>
            <a:spLocks noGrp="1"/>
          </p:cNvSpPr>
          <p:nvPr>
            <p:ph type="body" sz="quarter" idx="4294967295"/>
          </p:nvPr>
        </p:nvSpPr>
        <p:spPr>
          <a:xfrm>
            <a:off x="0" y="5634038"/>
            <a:ext cx="10922000" cy="928687"/>
          </a:xfrm>
        </p:spPr>
        <p:txBody>
          <a:bodyPr/>
          <a:lstStyle/>
          <a:p>
            <a:pPr marL="0" indent="0">
              <a:lnSpc>
                <a:spcPct val="96000"/>
              </a:lnSpc>
              <a:buNone/>
            </a:pPr>
            <a:r>
              <a:rPr lang="en-US" sz="2800">
                <a:solidFill>
                  <a:schemeClr val="bg1"/>
                </a:solidFill>
              </a:rPr>
              <a:t>6G will be designed to meet enhanced traditional communication requirements as well as KPIs for new capabilities</a:t>
            </a:r>
          </a:p>
        </p:txBody>
      </p:sp>
      <p:sp>
        <p:nvSpPr>
          <p:cNvPr id="23" name="TextBox 22">
            <a:extLst>
              <a:ext uri="{FF2B5EF4-FFF2-40B4-BE49-F238E27FC236}">
                <a16:creationId xmlns:a16="http://schemas.microsoft.com/office/drawing/2014/main" id="{4A62977C-DB50-16F8-22C9-6C87F8F44137}"/>
              </a:ext>
            </a:extLst>
          </p:cNvPr>
          <p:cNvSpPr txBox="1"/>
          <p:nvPr/>
        </p:nvSpPr>
        <p:spPr>
          <a:xfrm>
            <a:off x="1932672" y="3435086"/>
            <a:ext cx="1147750" cy="1171090"/>
          </a:xfrm>
          <a:prstGeom prst="rect">
            <a:avLst/>
          </a:prstGeom>
        </p:spPr>
        <p:txBody>
          <a:bodyPr wrap="none" lIns="0" tIns="0" rIns="0" bIns="0" rtlCol="0">
            <a:spAutoFit/>
          </a:bodyPr>
          <a:lstStyle/>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Capacity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Data rate</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Mobility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Coverage</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Connection density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a:t>
            </a:r>
          </a:p>
        </p:txBody>
      </p:sp>
      <p:sp>
        <p:nvSpPr>
          <p:cNvPr id="32" name="TextBox 31">
            <a:extLst>
              <a:ext uri="{FF2B5EF4-FFF2-40B4-BE49-F238E27FC236}">
                <a16:creationId xmlns:a16="http://schemas.microsoft.com/office/drawing/2014/main" id="{E98F1F62-00F0-D2B7-7BAD-59137E8170C0}"/>
              </a:ext>
            </a:extLst>
          </p:cNvPr>
          <p:cNvSpPr txBox="1"/>
          <p:nvPr/>
        </p:nvSpPr>
        <p:spPr>
          <a:xfrm>
            <a:off x="3715929" y="3435086"/>
            <a:ext cx="1449115" cy="1171090"/>
          </a:xfrm>
          <a:prstGeom prst="rect">
            <a:avLst/>
          </a:prstGeom>
        </p:spPr>
        <p:txBody>
          <a:bodyPr wrap="none" lIns="0" tIns="0" rIns="0" bIns="0" rtlCol="0">
            <a:spAutoFit/>
          </a:bodyPr>
          <a:lstStyle/>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2853DC"/>
                </a:solidFill>
                <a:effectLst/>
                <a:uLnTx/>
                <a:uFillTx/>
                <a:latin typeface="Microsoft Sans Serif"/>
                <a:ea typeface="+mn-ea"/>
                <a:cs typeface="Microsoft Sans Serif" panose="020B0604020202020204" pitchFamily="34" charset="0"/>
              </a:rPr>
              <a:t>Inference accuracy</a:t>
            </a:r>
            <a:endParaRPr kumimoji="0" lang="en-US" sz="1050" b="0" i="0" u="none" strike="noStrike" kern="1200" cap="none" spc="0" normalizeH="0" baseline="30000" noProof="0">
              <a:ln>
                <a:noFill/>
              </a:ln>
              <a:solidFill>
                <a:srgbClr val="2853DC"/>
              </a:solidFill>
              <a:effectLst/>
              <a:uLnTx/>
              <a:uFillTx/>
              <a:latin typeface="Microsoft Sans Serif"/>
              <a:ea typeface="+mn-ea"/>
              <a:cs typeface="Microsoft Sans Serif" panose="020B0604020202020204" pitchFamily="34" charset="0"/>
            </a:endParaRP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2853DC"/>
                </a:solidFill>
                <a:effectLst/>
                <a:uLnTx/>
                <a:uFillTx/>
                <a:latin typeface="Microsoft Sans Serif"/>
                <a:ea typeface="+mn-ea"/>
                <a:cs typeface="Microsoft Sans Serif" panose="020B0604020202020204" pitchFamily="34" charset="0"/>
              </a:rPr>
              <a:t>Model transfer latency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2853DC"/>
                </a:solidFill>
                <a:effectLst/>
                <a:uLnTx/>
                <a:uFillTx/>
                <a:latin typeface="Microsoft Sans Serif"/>
                <a:ea typeface="+mn-ea"/>
                <a:cs typeface="Microsoft Sans Serif" panose="020B0604020202020204" pitchFamily="34" charset="0"/>
              </a:rPr>
              <a:t>AI service roundtrip time</a:t>
            </a:r>
            <a:endParaRPr kumimoji="0" lang="en-US" sz="1050" b="0" i="0" u="none" strike="noStrike" kern="1200" cap="none" spc="0" normalizeH="0" baseline="30000" noProof="0">
              <a:ln>
                <a:noFill/>
              </a:ln>
              <a:solidFill>
                <a:srgbClr val="2853DC"/>
              </a:solidFill>
              <a:effectLst/>
              <a:uLnTx/>
              <a:uFillTx/>
              <a:latin typeface="Microsoft Sans Serif"/>
              <a:ea typeface="+mn-ea"/>
              <a:cs typeface="Microsoft Sans Serif" panose="020B0604020202020204" pitchFamily="34" charset="0"/>
            </a:endParaRP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2853DC"/>
                </a:solidFill>
                <a:effectLst/>
                <a:uLnTx/>
                <a:uFillTx/>
                <a:latin typeface="Microsoft Sans Serif"/>
                <a:ea typeface="+mn-ea"/>
                <a:cs typeface="Microsoft Sans Serif" panose="020B0604020202020204" pitchFamily="34" charset="0"/>
              </a:rPr>
              <a:t>Compute capacity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2853DC"/>
                </a:solidFill>
                <a:effectLst/>
                <a:uLnTx/>
                <a:uFillTx/>
                <a:latin typeface="Microsoft Sans Serif"/>
                <a:ea typeface="+mn-ea"/>
                <a:cs typeface="Microsoft Sans Serif" panose="020B0604020202020204" pitchFamily="34" charset="0"/>
              </a:rPr>
              <a:t>Scalability / adaptability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2853DC"/>
                </a:solidFill>
                <a:effectLst/>
                <a:uLnTx/>
                <a:uFillTx/>
                <a:latin typeface="Microsoft Sans Serif"/>
                <a:ea typeface="+mn-ea"/>
                <a:cs typeface="Microsoft Sans Serif" panose="020B0604020202020204" pitchFamily="34" charset="0"/>
              </a:rPr>
              <a:t>…</a:t>
            </a:r>
          </a:p>
        </p:txBody>
      </p:sp>
      <p:sp>
        <p:nvSpPr>
          <p:cNvPr id="33" name="TextBox 32">
            <a:extLst>
              <a:ext uri="{FF2B5EF4-FFF2-40B4-BE49-F238E27FC236}">
                <a16:creationId xmlns:a16="http://schemas.microsoft.com/office/drawing/2014/main" id="{BAA1A8D2-5F82-E97C-CE61-76647BE49C66}"/>
              </a:ext>
            </a:extLst>
          </p:cNvPr>
          <p:cNvSpPr txBox="1"/>
          <p:nvPr/>
        </p:nvSpPr>
        <p:spPr>
          <a:xfrm>
            <a:off x="5531892" y="3435086"/>
            <a:ext cx="1680137" cy="1145442"/>
          </a:xfrm>
          <a:prstGeom prst="rect">
            <a:avLst/>
          </a:prstGeom>
        </p:spPr>
        <p:txBody>
          <a:bodyPr wrap="square" lIns="0" tIns="0" rIns="0" bIns="0" rtlCol="0">
            <a:spAutoFit/>
          </a:bodyPr>
          <a:lstStyle/>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Confidentiality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Integrity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Availability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Mean time to detect / </a:t>
            </a:r>
            <a:br>
              <a:rPr kumimoji="0" lang="en-US" sz="105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br>
            <a:r>
              <a:rPr kumimoji="0" lang="en-US" sz="105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resolve / contain</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a:t>
            </a:r>
          </a:p>
        </p:txBody>
      </p:sp>
      <p:sp>
        <p:nvSpPr>
          <p:cNvPr id="34" name="TextBox 33">
            <a:extLst>
              <a:ext uri="{FF2B5EF4-FFF2-40B4-BE49-F238E27FC236}">
                <a16:creationId xmlns:a16="http://schemas.microsoft.com/office/drawing/2014/main" id="{1602DA32-4F04-DC98-0017-6F572CD0468B}"/>
              </a:ext>
            </a:extLst>
          </p:cNvPr>
          <p:cNvSpPr txBox="1"/>
          <p:nvPr/>
        </p:nvSpPr>
        <p:spPr>
          <a:xfrm>
            <a:off x="7333041" y="3435086"/>
            <a:ext cx="1382333" cy="1372876"/>
          </a:xfrm>
          <a:prstGeom prst="rect">
            <a:avLst/>
          </a:prstGeom>
        </p:spPr>
        <p:txBody>
          <a:bodyPr wrap="square" lIns="0" tIns="0" rIns="0" bIns="0" rtlCol="0">
            <a:spAutoFit/>
          </a:bodyPr>
          <a:lstStyle/>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rPr>
              <a:t>Range </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rPr>
              <a:t>Confidence level</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rPr>
              <a:t>Sensing accuracy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rPr>
              <a:t>Resolution</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rPr>
              <a:t>Latency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rPr>
              <a:t>…</a:t>
            </a:r>
          </a:p>
          <a:p>
            <a:pPr marL="0" marR="0" lvl="0" indent="0" algn="l" defTabSz="914400" rtl="0" eaLnBrk="1" fontAlgn="auto" latinLnBrk="0" hangingPunct="1">
              <a:lnSpc>
                <a:spcPct val="109000"/>
              </a:lnSpc>
              <a:spcBef>
                <a:spcPts val="0"/>
              </a:spcBef>
              <a:spcAft>
                <a:spcPts val="200"/>
              </a:spcAft>
              <a:buClrTx/>
              <a:buSzTx/>
              <a:buFontTx/>
              <a:buNone/>
              <a:tabLst/>
              <a:defRPr/>
            </a:pPr>
            <a:endParaRPr kumimoji="0" lang="en-US" sz="105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endParaRPr>
          </a:p>
        </p:txBody>
      </p:sp>
      <p:sp>
        <p:nvSpPr>
          <p:cNvPr id="35" name="TextBox 34">
            <a:extLst>
              <a:ext uri="{FF2B5EF4-FFF2-40B4-BE49-F238E27FC236}">
                <a16:creationId xmlns:a16="http://schemas.microsoft.com/office/drawing/2014/main" id="{B97D4E0A-9321-AD0F-3270-849EAAFD4807}"/>
              </a:ext>
            </a:extLst>
          </p:cNvPr>
          <p:cNvSpPr txBox="1"/>
          <p:nvPr/>
        </p:nvSpPr>
        <p:spPr>
          <a:xfrm>
            <a:off x="9114715" y="3435086"/>
            <a:ext cx="1542089" cy="1171090"/>
          </a:xfrm>
          <a:prstGeom prst="rect">
            <a:avLst/>
          </a:prstGeom>
        </p:spPr>
        <p:txBody>
          <a:bodyPr wrap="none" lIns="0" tIns="0" rIns="0" bIns="0" rtlCol="0">
            <a:spAutoFit/>
          </a:bodyPr>
          <a:lstStyle/>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39A3B5"/>
                </a:solidFill>
                <a:effectLst/>
                <a:uLnTx/>
                <a:uFillTx/>
                <a:latin typeface="Microsoft Sans Serif"/>
                <a:ea typeface="+mn-ea"/>
                <a:cs typeface="Microsoft Sans Serif" panose="020B0604020202020204" pitchFamily="34" charset="0"/>
              </a:rPr>
              <a:t>Network energy efficiency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39A3B5"/>
                </a:solidFill>
                <a:effectLst/>
                <a:uLnTx/>
                <a:uFillTx/>
                <a:latin typeface="Microsoft Sans Serif"/>
                <a:ea typeface="+mn-ea"/>
                <a:cs typeface="Microsoft Sans Serif" panose="020B0604020202020204" pitchFamily="34" charset="0"/>
              </a:rPr>
              <a:t>Network carbon intensity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39A3B5"/>
                </a:solidFill>
                <a:effectLst/>
                <a:uLnTx/>
                <a:uFillTx/>
                <a:latin typeface="Microsoft Sans Serif"/>
                <a:ea typeface="+mn-ea"/>
                <a:cs typeface="Microsoft Sans Serif" panose="020B0604020202020204" pitchFamily="34" charset="0"/>
              </a:rPr>
              <a:t>Carbon neutrality</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39A3B5"/>
                </a:solidFill>
                <a:effectLst/>
                <a:uLnTx/>
                <a:uFillTx/>
                <a:latin typeface="Microsoft Sans Serif"/>
                <a:ea typeface="+mn-ea"/>
                <a:cs typeface="Microsoft Sans Serif" panose="020B0604020202020204" pitchFamily="34" charset="0"/>
              </a:rPr>
              <a:t>ECO rating</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39A3B5"/>
                </a:solidFill>
                <a:effectLst/>
                <a:uLnTx/>
                <a:uFillTx/>
                <a:latin typeface="Microsoft Sans Serif"/>
                <a:ea typeface="+mn-ea"/>
                <a:cs typeface="Microsoft Sans Serif" panose="020B0604020202020204" pitchFamily="34" charset="0"/>
              </a:rPr>
              <a:t>Battery requirement</a:t>
            </a:r>
          </a:p>
          <a:p>
            <a:pPr marL="0" marR="0" lvl="0" indent="0" algn="l" defTabSz="914400" rtl="0" eaLnBrk="1" fontAlgn="auto" latinLnBrk="0" hangingPunct="1">
              <a:lnSpc>
                <a:spcPct val="109000"/>
              </a:lnSpc>
              <a:spcBef>
                <a:spcPts val="0"/>
              </a:spcBef>
              <a:spcAft>
                <a:spcPts val="200"/>
              </a:spcAft>
              <a:buClrTx/>
              <a:buSzTx/>
              <a:buFontTx/>
              <a:buNone/>
              <a:tabLst/>
              <a:defRPr/>
            </a:pPr>
            <a:r>
              <a:rPr kumimoji="0" lang="en-US" sz="1050" b="0" i="0" u="none" strike="noStrike" kern="1200" cap="none" spc="0" normalizeH="0" baseline="0" noProof="0">
                <a:ln>
                  <a:noFill/>
                </a:ln>
                <a:solidFill>
                  <a:srgbClr val="39A3B5"/>
                </a:solidFill>
                <a:effectLst/>
                <a:uLnTx/>
                <a:uFillTx/>
                <a:latin typeface="Microsoft Sans Serif"/>
                <a:ea typeface="+mn-ea"/>
                <a:cs typeface="Microsoft Sans Serif" panose="020B0604020202020204" pitchFamily="34" charset="0"/>
              </a:rPr>
              <a:t>…</a:t>
            </a:r>
          </a:p>
        </p:txBody>
      </p:sp>
      <p:sp>
        <p:nvSpPr>
          <p:cNvPr id="27" name="TextBox 26">
            <a:extLst>
              <a:ext uri="{FF2B5EF4-FFF2-40B4-BE49-F238E27FC236}">
                <a16:creationId xmlns:a16="http://schemas.microsoft.com/office/drawing/2014/main" id="{704FAB2C-8D5B-B6B1-42CC-D747922C4525}"/>
              </a:ext>
            </a:extLst>
          </p:cNvPr>
          <p:cNvSpPr txBox="1"/>
          <p:nvPr/>
        </p:nvSpPr>
        <p:spPr>
          <a:xfrm>
            <a:off x="472441" y="3425990"/>
            <a:ext cx="1199046" cy="709040"/>
          </a:xfrm>
          <a:prstGeom prst="rect">
            <a:avLst/>
          </a:prstGeom>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600" b="1"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Key Performance Indicators</a:t>
            </a:r>
          </a:p>
        </p:txBody>
      </p:sp>
      <p:cxnSp>
        <p:nvCxnSpPr>
          <p:cNvPr id="29" name="Straight Connector 28">
            <a:extLst>
              <a:ext uri="{FF2B5EF4-FFF2-40B4-BE49-F238E27FC236}">
                <a16:creationId xmlns:a16="http://schemas.microsoft.com/office/drawing/2014/main" id="{B8CB93D8-C4E5-BEF2-6870-E9CA5D8295DC}"/>
              </a:ext>
            </a:extLst>
          </p:cNvPr>
          <p:cNvCxnSpPr>
            <a:cxnSpLocks/>
          </p:cNvCxnSpPr>
          <p:nvPr/>
        </p:nvCxnSpPr>
        <p:spPr>
          <a:xfrm>
            <a:off x="1922598" y="3281522"/>
            <a:ext cx="8793027" cy="0"/>
          </a:xfrm>
          <a:prstGeom prst="line">
            <a:avLst/>
          </a:prstGeom>
          <a:ln w="12700" cap="rnd">
            <a:solidFill>
              <a:schemeClr val="accent6"/>
            </a:solidFill>
            <a:round/>
            <a:headEnd type="none" w="med" len="sm"/>
            <a:tailEnd type="none" w="sm" len="sm"/>
          </a:ln>
        </p:spPr>
        <p:style>
          <a:lnRef idx="1">
            <a:schemeClr val="accent1"/>
          </a:lnRef>
          <a:fillRef idx="0">
            <a:schemeClr val="accent1"/>
          </a:fillRef>
          <a:effectRef idx="0">
            <a:schemeClr val="accent1"/>
          </a:effectRef>
          <a:fontRef idx="minor">
            <a:schemeClr val="tx1"/>
          </a:fontRef>
        </p:style>
      </p:cxnSp>
      <p:sp>
        <p:nvSpPr>
          <p:cNvPr id="15" name="Isosceles Triangle 2">
            <a:extLst>
              <a:ext uri="{FF2B5EF4-FFF2-40B4-BE49-F238E27FC236}">
                <a16:creationId xmlns:a16="http://schemas.microsoft.com/office/drawing/2014/main" id="{8831215F-B98D-92E9-BE72-9DB542BACCE2}"/>
              </a:ext>
            </a:extLst>
          </p:cNvPr>
          <p:cNvSpPr/>
          <p:nvPr/>
        </p:nvSpPr>
        <p:spPr>
          <a:xfrm>
            <a:off x="9114715" y="1708150"/>
            <a:ext cx="1248220" cy="1052123"/>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accent3">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16" name="Isosceles Triangle 2">
            <a:extLst>
              <a:ext uri="{FF2B5EF4-FFF2-40B4-BE49-F238E27FC236}">
                <a16:creationId xmlns:a16="http://schemas.microsoft.com/office/drawing/2014/main" id="{DC96B4C5-0D3A-3595-8CB4-804DF7B6A2ED}"/>
              </a:ext>
            </a:extLst>
          </p:cNvPr>
          <p:cNvSpPr/>
          <p:nvPr/>
        </p:nvSpPr>
        <p:spPr>
          <a:xfrm>
            <a:off x="7333042" y="1708150"/>
            <a:ext cx="1248220" cy="1052123"/>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25" name="Isosceles Triangle 2">
            <a:extLst>
              <a:ext uri="{FF2B5EF4-FFF2-40B4-BE49-F238E27FC236}">
                <a16:creationId xmlns:a16="http://schemas.microsoft.com/office/drawing/2014/main" id="{594D5614-3796-870A-8D22-9C170450EC8B}"/>
              </a:ext>
            </a:extLst>
          </p:cNvPr>
          <p:cNvSpPr/>
          <p:nvPr/>
        </p:nvSpPr>
        <p:spPr>
          <a:xfrm>
            <a:off x="5531892" y="1708150"/>
            <a:ext cx="1248220" cy="1052123"/>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accent5">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28" name="Isosceles Triangle 2">
            <a:extLst>
              <a:ext uri="{FF2B5EF4-FFF2-40B4-BE49-F238E27FC236}">
                <a16:creationId xmlns:a16="http://schemas.microsoft.com/office/drawing/2014/main" id="{310B40DE-C5A6-CDA0-A2B8-267351C44783}"/>
              </a:ext>
            </a:extLst>
          </p:cNvPr>
          <p:cNvSpPr/>
          <p:nvPr/>
        </p:nvSpPr>
        <p:spPr>
          <a:xfrm>
            <a:off x="3715929" y="1708150"/>
            <a:ext cx="1248220" cy="1052123"/>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30" name="Isosceles Triangle 2">
            <a:extLst>
              <a:ext uri="{FF2B5EF4-FFF2-40B4-BE49-F238E27FC236}">
                <a16:creationId xmlns:a16="http://schemas.microsoft.com/office/drawing/2014/main" id="{385E60C4-6092-7FFA-B59A-3144F65A69FD}"/>
              </a:ext>
            </a:extLst>
          </p:cNvPr>
          <p:cNvSpPr/>
          <p:nvPr/>
        </p:nvSpPr>
        <p:spPr>
          <a:xfrm>
            <a:off x="1932672" y="1708150"/>
            <a:ext cx="1248220" cy="1052123"/>
          </a:xfrm>
          <a:custGeom>
            <a:avLst/>
            <a:gdLst>
              <a:gd name="connsiteX0" fmla="*/ 0 w 1698773"/>
              <a:gd name="connsiteY0" fmla="*/ 2075108 h 2075108"/>
              <a:gd name="connsiteX1" fmla="*/ 849387 w 1698773"/>
              <a:gd name="connsiteY1" fmla="*/ 0 h 2075108"/>
              <a:gd name="connsiteX2" fmla="*/ 1698773 w 1698773"/>
              <a:gd name="connsiteY2" fmla="*/ 2075108 h 2075108"/>
              <a:gd name="connsiteX3" fmla="*/ 0 w 1698773"/>
              <a:gd name="connsiteY3" fmla="*/ 2075108 h 2075108"/>
              <a:gd name="connsiteX0" fmla="*/ 0 w 1575943"/>
              <a:gd name="connsiteY0" fmla="*/ 1524648 h 2075108"/>
              <a:gd name="connsiteX1" fmla="*/ 726557 w 1575943"/>
              <a:gd name="connsiteY1" fmla="*/ 0 h 2075108"/>
              <a:gd name="connsiteX2" fmla="*/ 1575943 w 1575943"/>
              <a:gd name="connsiteY2" fmla="*/ 2075108 h 2075108"/>
              <a:gd name="connsiteX3" fmla="*/ 0 w 1575943"/>
              <a:gd name="connsiteY3" fmla="*/ 1524648 h 2075108"/>
              <a:gd name="connsiteX0" fmla="*/ 0 w 2117304"/>
              <a:gd name="connsiteY0" fmla="*/ 1524648 h 1774857"/>
              <a:gd name="connsiteX1" fmla="*/ 726557 w 2117304"/>
              <a:gd name="connsiteY1" fmla="*/ 0 h 1774857"/>
              <a:gd name="connsiteX2" fmla="*/ 2117304 w 2117304"/>
              <a:gd name="connsiteY2" fmla="*/ 1774857 h 1774857"/>
              <a:gd name="connsiteX3" fmla="*/ 0 w 2117304"/>
              <a:gd name="connsiteY3" fmla="*/ 1524648 h 1774857"/>
              <a:gd name="connsiteX0" fmla="*/ 0 w 2138654"/>
              <a:gd name="connsiteY0" fmla="*/ 1416893 h 1774857"/>
              <a:gd name="connsiteX1" fmla="*/ 747907 w 2138654"/>
              <a:gd name="connsiteY1" fmla="*/ 0 h 1774857"/>
              <a:gd name="connsiteX2" fmla="*/ 2138654 w 2138654"/>
              <a:gd name="connsiteY2" fmla="*/ 1774857 h 1774857"/>
              <a:gd name="connsiteX3" fmla="*/ 0 w 2138654"/>
              <a:gd name="connsiteY3" fmla="*/ 1416893 h 1774857"/>
              <a:gd name="connsiteX0" fmla="*/ 0 w 1316666"/>
              <a:gd name="connsiteY0" fmla="*/ 1416893 h 1416893"/>
              <a:gd name="connsiteX1" fmla="*/ 747907 w 1316666"/>
              <a:gd name="connsiteY1" fmla="*/ 0 h 1416893"/>
              <a:gd name="connsiteX2" fmla="*/ 1316666 w 1316666"/>
              <a:gd name="connsiteY2" fmla="*/ 1371775 h 1416893"/>
              <a:gd name="connsiteX3" fmla="*/ 0 w 1316666"/>
              <a:gd name="connsiteY3" fmla="*/ 1416893 h 1416893"/>
              <a:gd name="connsiteX0" fmla="*/ 0 w 1498144"/>
              <a:gd name="connsiteY0" fmla="*/ 1416893 h 1416893"/>
              <a:gd name="connsiteX1" fmla="*/ 747907 w 1498144"/>
              <a:gd name="connsiteY1" fmla="*/ 0 h 1416893"/>
              <a:gd name="connsiteX2" fmla="*/ 1498144 w 1498144"/>
              <a:gd name="connsiteY2" fmla="*/ 1403702 h 1416893"/>
              <a:gd name="connsiteX3" fmla="*/ 0 w 1498144"/>
              <a:gd name="connsiteY3" fmla="*/ 1416893 h 1416893"/>
              <a:gd name="connsiteX0" fmla="*/ 0 w 1572870"/>
              <a:gd name="connsiteY0" fmla="*/ 1416893 h 1416893"/>
              <a:gd name="connsiteX1" fmla="*/ 747907 w 1572870"/>
              <a:gd name="connsiteY1" fmla="*/ 0 h 1416893"/>
              <a:gd name="connsiteX2" fmla="*/ 1572870 w 1572870"/>
              <a:gd name="connsiteY2" fmla="*/ 1387739 h 1416893"/>
              <a:gd name="connsiteX3" fmla="*/ 0 w 1572870"/>
              <a:gd name="connsiteY3" fmla="*/ 1416893 h 1416893"/>
              <a:gd name="connsiteX0" fmla="*/ 0 w 1665388"/>
              <a:gd name="connsiteY0" fmla="*/ 1412902 h 1412902"/>
              <a:gd name="connsiteX1" fmla="*/ 840425 w 1665388"/>
              <a:gd name="connsiteY1" fmla="*/ 0 h 1412902"/>
              <a:gd name="connsiteX2" fmla="*/ 1665388 w 1665388"/>
              <a:gd name="connsiteY2" fmla="*/ 1387739 h 1412902"/>
              <a:gd name="connsiteX3" fmla="*/ 0 w 1665388"/>
              <a:gd name="connsiteY3" fmla="*/ 1412902 h 1412902"/>
              <a:gd name="connsiteX0" fmla="*/ 0 w 1604895"/>
              <a:gd name="connsiteY0" fmla="*/ 1380975 h 1387739"/>
              <a:gd name="connsiteX1" fmla="*/ 779932 w 1604895"/>
              <a:gd name="connsiteY1" fmla="*/ 0 h 1387739"/>
              <a:gd name="connsiteX2" fmla="*/ 1604895 w 1604895"/>
              <a:gd name="connsiteY2" fmla="*/ 1387739 h 1387739"/>
              <a:gd name="connsiteX3" fmla="*/ 0 w 1604895"/>
              <a:gd name="connsiteY3" fmla="*/ 1380975 h 1387739"/>
              <a:gd name="connsiteX0" fmla="*/ 0 w 1654712"/>
              <a:gd name="connsiteY0" fmla="*/ 1388957 h 1388957"/>
              <a:gd name="connsiteX1" fmla="*/ 829749 w 1654712"/>
              <a:gd name="connsiteY1" fmla="*/ 0 h 1388957"/>
              <a:gd name="connsiteX2" fmla="*/ 1654712 w 1654712"/>
              <a:gd name="connsiteY2" fmla="*/ 1387739 h 1388957"/>
              <a:gd name="connsiteX3" fmla="*/ 0 w 1654712"/>
              <a:gd name="connsiteY3" fmla="*/ 1388957 h 1388957"/>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88957 h 1606723"/>
              <a:gd name="connsiteX1" fmla="*/ 829749 w 2521368"/>
              <a:gd name="connsiteY1" fmla="*/ 0 h 1606723"/>
              <a:gd name="connsiteX2" fmla="*/ 2521368 w 2521368"/>
              <a:gd name="connsiteY2" fmla="*/ 1606723 h 1606723"/>
              <a:gd name="connsiteX3" fmla="*/ 0 w 2521368"/>
              <a:gd name="connsiteY3" fmla="*/ 1388957 h 1606723"/>
              <a:gd name="connsiteX0" fmla="*/ 0 w 2521368"/>
              <a:gd name="connsiteY0" fmla="*/ 1373315 h 1591081"/>
              <a:gd name="connsiteX1" fmla="*/ 1003081 w 2521368"/>
              <a:gd name="connsiteY1" fmla="*/ 0 h 1591081"/>
              <a:gd name="connsiteX2" fmla="*/ 2521368 w 2521368"/>
              <a:gd name="connsiteY2" fmla="*/ 1591081 h 1591081"/>
              <a:gd name="connsiteX3" fmla="*/ 0 w 2521368"/>
              <a:gd name="connsiteY3" fmla="*/ 1373315 h 1591081"/>
              <a:gd name="connsiteX0" fmla="*/ 0 w 2521368"/>
              <a:gd name="connsiteY0" fmla="*/ 1412419 h 1630185"/>
              <a:gd name="connsiteX1" fmla="*/ 1156020 w 2521368"/>
              <a:gd name="connsiteY1" fmla="*/ 0 h 1630185"/>
              <a:gd name="connsiteX2" fmla="*/ 2521368 w 2521368"/>
              <a:gd name="connsiteY2" fmla="*/ 1630185 h 1630185"/>
              <a:gd name="connsiteX3" fmla="*/ 0 w 2521368"/>
              <a:gd name="connsiteY3" fmla="*/ 1412419 h 1630185"/>
              <a:gd name="connsiteX0" fmla="*/ 0 w 2521368"/>
              <a:gd name="connsiteY0" fmla="*/ 1412419 h 1630185"/>
              <a:gd name="connsiteX1" fmla="*/ 1054060 w 2521368"/>
              <a:gd name="connsiteY1" fmla="*/ 0 h 1630185"/>
              <a:gd name="connsiteX2" fmla="*/ 2521368 w 2521368"/>
              <a:gd name="connsiteY2" fmla="*/ 1630185 h 1630185"/>
              <a:gd name="connsiteX3" fmla="*/ 0 w 2521368"/>
              <a:gd name="connsiteY3" fmla="*/ 1412419 h 1630185"/>
            </a:gdLst>
            <a:ahLst/>
            <a:cxnLst>
              <a:cxn ang="0">
                <a:pos x="connsiteX0" y="connsiteY0"/>
              </a:cxn>
              <a:cxn ang="0">
                <a:pos x="connsiteX1" y="connsiteY1"/>
              </a:cxn>
              <a:cxn ang="0">
                <a:pos x="connsiteX2" y="connsiteY2"/>
              </a:cxn>
              <a:cxn ang="0">
                <a:pos x="connsiteX3" y="connsiteY3"/>
              </a:cxn>
            </a:cxnLst>
            <a:rect l="l" t="t" r="r" b="b"/>
            <a:pathLst>
              <a:path w="2521368" h="1630185">
                <a:moveTo>
                  <a:pt x="0" y="1412419"/>
                </a:moveTo>
                <a:lnTo>
                  <a:pt x="1054060" y="0"/>
                </a:lnTo>
                <a:lnTo>
                  <a:pt x="2521368" y="1630185"/>
                </a:lnTo>
                <a:lnTo>
                  <a:pt x="0" y="1412419"/>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6000"/>
              </a:lnSpc>
              <a:spcBef>
                <a:spcPts val="0"/>
              </a:spcBef>
              <a:spcAft>
                <a:spcPts val="0"/>
              </a:spcAft>
              <a:buClrTx/>
              <a:buSzTx/>
              <a:buFontTx/>
              <a:buNone/>
              <a:tabLst/>
              <a:defRPr/>
            </a:pPr>
            <a:r>
              <a:rPr kumimoji="0" lang="en-US" sz="1800" b="0" i="0" u="none" strike="noStrike" kern="1200" cap="none" spc="0" normalizeH="0" baseline="0" noProof="0">
                <a:ln>
                  <a:noFill/>
                </a:ln>
                <a:solidFill>
                  <a:srgbClr val="F7F8FA"/>
                </a:solidFill>
                <a:effectLst/>
                <a:uLnTx/>
                <a:uFillTx/>
                <a:latin typeface="Microsoft Sans Serif"/>
                <a:ea typeface="+mn-ea"/>
                <a:cs typeface="Microsoft Sans Serif" panose="020B0604020202020204" pitchFamily="34" charset="0"/>
              </a:rPr>
              <a:t> </a:t>
            </a:r>
          </a:p>
        </p:txBody>
      </p:sp>
      <p:sp>
        <p:nvSpPr>
          <p:cNvPr id="41" name="TextBox 40">
            <a:extLst>
              <a:ext uri="{FF2B5EF4-FFF2-40B4-BE49-F238E27FC236}">
                <a16:creationId xmlns:a16="http://schemas.microsoft.com/office/drawing/2014/main" id="{69707583-EC72-20B3-0E34-0A9704F2C0B9}"/>
              </a:ext>
            </a:extLst>
          </p:cNvPr>
          <p:cNvSpPr txBox="1"/>
          <p:nvPr/>
        </p:nvSpPr>
        <p:spPr>
          <a:xfrm>
            <a:off x="3715928" y="2951301"/>
            <a:ext cx="1283141" cy="206851"/>
          </a:xfrm>
          <a:prstGeom prst="rect">
            <a:avLst/>
          </a:prstGeom>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2853DC"/>
                </a:solidFill>
                <a:effectLst/>
                <a:uLnTx/>
                <a:uFillTx/>
                <a:latin typeface="Microsoft Sans Serif"/>
                <a:ea typeface="+mn-ea"/>
                <a:cs typeface="Microsoft Sans Serif" panose="020B0604020202020204" pitchFamily="34" charset="0"/>
              </a:rPr>
              <a:t>AI &amp; compute</a:t>
            </a:r>
          </a:p>
        </p:txBody>
      </p:sp>
      <p:sp>
        <p:nvSpPr>
          <p:cNvPr id="42" name="TextBox 41">
            <a:extLst>
              <a:ext uri="{FF2B5EF4-FFF2-40B4-BE49-F238E27FC236}">
                <a16:creationId xmlns:a16="http://schemas.microsoft.com/office/drawing/2014/main" id="{54728AB6-E5A0-7EDE-FDCF-66D0AFFE09A2}"/>
              </a:ext>
            </a:extLst>
          </p:cNvPr>
          <p:cNvSpPr txBox="1"/>
          <p:nvPr/>
        </p:nvSpPr>
        <p:spPr>
          <a:xfrm>
            <a:off x="5531892" y="2951301"/>
            <a:ext cx="1564706" cy="206851"/>
          </a:xfrm>
          <a:prstGeom prst="rect">
            <a:avLst/>
          </a:prstGeom>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4A5A75"/>
                </a:solidFill>
                <a:effectLst/>
                <a:uLnTx/>
                <a:uFillTx/>
                <a:latin typeface="Microsoft Sans Serif"/>
                <a:ea typeface="+mn-ea"/>
                <a:cs typeface="Microsoft Sans Serif" panose="020B0604020202020204" pitchFamily="34" charset="0"/>
              </a:rPr>
              <a:t>System resiliency</a:t>
            </a:r>
          </a:p>
        </p:txBody>
      </p:sp>
      <p:sp>
        <p:nvSpPr>
          <p:cNvPr id="43" name="TextBox 42">
            <a:extLst>
              <a:ext uri="{FF2B5EF4-FFF2-40B4-BE49-F238E27FC236}">
                <a16:creationId xmlns:a16="http://schemas.microsoft.com/office/drawing/2014/main" id="{9E3C45BB-831E-AC08-0182-6C5097FB3A82}"/>
              </a:ext>
            </a:extLst>
          </p:cNvPr>
          <p:cNvSpPr txBox="1"/>
          <p:nvPr/>
        </p:nvSpPr>
        <p:spPr>
          <a:xfrm>
            <a:off x="7333042" y="2951301"/>
            <a:ext cx="1606935" cy="206851"/>
          </a:xfrm>
          <a:prstGeom prst="rect">
            <a:avLst/>
          </a:prstGeom>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7BA0FF"/>
                </a:solidFill>
                <a:effectLst/>
                <a:uLnTx/>
                <a:uFillTx/>
                <a:latin typeface="Microsoft Sans Serif"/>
                <a:ea typeface="+mn-ea"/>
                <a:cs typeface="Microsoft Sans Serif" panose="020B0604020202020204" pitchFamily="34" charset="0"/>
              </a:rPr>
              <a:t>Integrated sensing</a:t>
            </a:r>
          </a:p>
        </p:txBody>
      </p:sp>
      <p:sp>
        <p:nvSpPr>
          <p:cNvPr id="44" name="TextBox 43">
            <a:extLst>
              <a:ext uri="{FF2B5EF4-FFF2-40B4-BE49-F238E27FC236}">
                <a16:creationId xmlns:a16="http://schemas.microsoft.com/office/drawing/2014/main" id="{A0EDB8FC-3958-ECD9-4296-5FD251B1BFB2}"/>
              </a:ext>
            </a:extLst>
          </p:cNvPr>
          <p:cNvSpPr txBox="1"/>
          <p:nvPr/>
        </p:nvSpPr>
        <p:spPr>
          <a:xfrm>
            <a:off x="9114714" y="2951301"/>
            <a:ext cx="1563783" cy="206851"/>
          </a:xfrm>
          <a:prstGeom prst="rect">
            <a:avLst/>
          </a:prstGeom>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39A3B5"/>
                </a:solidFill>
                <a:effectLst/>
                <a:uLnTx/>
                <a:uFillTx/>
                <a:latin typeface="Microsoft Sans Serif"/>
                <a:ea typeface="+mn-ea"/>
                <a:cs typeface="Microsoft Sans Serif" panose="020B0604020202020204" pitchFamily="34" charset="0"/>
              </a:rPr>
              <a:t>Green network</a:t>
            </a:r>
          </a:p>
        </p:txBody>
      </p:sp>
      <p:sp>
        <p:nvSpPr>
          <p:cNvPr id="45" name="TextBox 44">
            <a:extLst>
              <a:ext uri="{FF2B5EF4-FFF2-40B4-BE49-F238E27FC236}">
                <a16:creationId xmlns:a16="http://schemas.microsoft.com/office/drawing/2014/main" id="{5080CF18-F2E4-7375-9EA0-AC31DCAF40F7}"/>
              </a:ext>
            </a:extLst>
          </p:cNvPr>
          <p:cNvSpPr txBox="1"/>
          <p:nvPr/>
        </p:nvSpPr>
        <p:spPr>
          <a:xfrm>
            <a:off x="1932671" y="2951301"/>
            <a:ext cx="1410603" cy="206851"/>
          </a:xfrm>
          <a:prstGeom prst="rect">
            <a:avLst/>
          </a:prstGeom>
          <a:ln>
            <a:noFill/>
          </a:ln>
        </p:spPr>
        <p:txBody>
          <a:bodyPr wrap="square" lIns="0" tIns="0" rIns="0" bIns="0" rtlCol="0">
            <a:spAutoFit/>
          </a:bodyPr>
          <a:lstStyle/>
          <a:p>
            <a:pPr marL="0" marR="0" lvl="0" indent="0" algn="l" defTabSz="914400" rtl="0" eaLnBrk="1" fontAlgn="auto" latinLnBrk="0" hangingPunct="1">
              <a:lnSpc>
                <a:spcPct val="96000"/>
              </a:lnSpc>
              <a:spcBef>
                <a:spcPts val="0"/>
              </a:spcBef>
              <a:spcAft>
                <a:spcPts val="0"/>
              </a:spcAft>
              <a:buClrTx/>
              <a:buSzTx/>
              <a:buFontTx/>
              <a:buNone/>
              <a:tabLst/>
              <a:defRPr/>
            </a:pPr>
            <a:r>
              <a:rPr kumimoji="0" lang="en-US" sz="1400" b="0" i="0" u="none" strike="noStrike" kern="1200" cap="none" spc="0" normalizeH="0" baseline="0" noProof="0">
                <a:ln>
                  <a:noFill/>
                </a:ln>
                <a:solidFill>
                  <a:srgbClr val="0B2742"/>
                </a:solidFill>
                <a:effectLst/>
                <a:uLnTx/>
                <a:uFillTx/>
                <a:latin typeface="Microsoft Sans Serif"/>
                <a:ea typeface="+mn-ea"/>
                <a:cs typeface="Microsoft Sans Serif" panose="020B0604020202020204" pitchFamily="34" charset="0"/>
              </a:rPr>
              <a:t>Communication</a:t>
            </a:r>
          </a:p>
        </p:txBody>
      </p:sp>
    </p:spTree>
    <p:extLst>
      <p:ext uri="{BB962C8B-B14F-4D97-AF65-F5344CB8AC3E}">
        <p14:creationId xmlns:p14="http://schemas.microsoft.com/office/powerpoint/2010/main" val="3157297233"/>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E6D0583D-A3B8-49EF-86B0-2735A35EAEC6}"/>
              </a:ext>
            </a:extLst>
          </p:cNvPr>
          <p:cNvSpPr>
            <a:spLocks noGrp="1"/>
          </p:cNvSpPr>
          <p:nvPr>
            <p:ph type="title"/>
          </p:nvPr>
        </p:nvSpPr>
        <p:spPr>
          <a:xfrm>
            <a:off x="514350" y="80097"/>
            <a:ext cx="10491787" cy="1325562"/>
          </a:xfrm>
        </p:spPr>
        <p:txBody>
          <a:bodyPr/>
          <a:lstStyle/>
          <a:p>
            <a:pPr eaLnBrk="1" hangingPunct="1"/>
            <a:r>
              <a:rPr lang="en-GB" altLang="en-US" dirty="0">
                <a:solidFill>
                  <a:srgbClr val="C00000"/>
                </a:solidFill>
                <a:latin typeface="Montserrat" panose="00000500000000000000" pitchFamily="50" charset="0"/>
              </a:rPr>
              <a:t>Content</a:t>
            </a:r>
          </a:p>
        </p:txBody>
      </p:sp>
      <p:sp>
        <p:nvSpPr>
          <p:cNvPr id="5123" name="Content Placeholder 2">
            <a:extLst>
              <a:ext uri="{FF2B5EF4-FFF2-40B4-BE49-F238E27FC236}">
                <a16:creationId xmlns:a16="http://schemas.microsoft.com/office/drawing/2014/main" id="{C2DEC876-F5D2-42E5-914C-27C882228631}"/>
              </a:ext>
            </a:extLst>
          </p:cNvPr>
          <p:cNvSpPr>
            <a:spLocks noGrp="1"/>
          </p:cNvSpPr>
          <p:nvPr>
            <p:ph idx="1"/>
          </p:nvPr>
        </p:nvSpPr>
        <p:spPr>
          <a:xfrm>
            <a:off x="624078" y="1982407"/>
            <a:ext cx="7310005" cy="3540125"/>
          </a:xfrm>
        </p:spPr>
        <p:txBody>
          <a:bodyPr/>
          <a:lstStyle/>
          <a:p>
            <a:pPr marL="628650" indent="-628650">
              <a:defRPr/>
            </a:pPr>
            <a:r>
              <a:rPr lang="en-GB" sz="1800" dirty="0">
                <a:latin typeface="Montserrat" panose="00000500000000000000" pitchFamily="50" charset="0"/>
              </a:rPr>
              <a:t>Background and Logistics</a:t>
            </a:r>
          </a:p>
          <a:p>
            <a:pPr marL="1085850" lvl="1" indent="-628650">
              <a:defRPr/>
            </a:pPr>
            <a:r>
              <a:rPr lang="en-GB" sz="1400" dirty="0">
                <a:latin typeface="Montserrat" panose="00000500000000000000" pitchFamily="50" charset="0"/>
              </a:rPr>
              <a:t>For your offline consumption</a:t>
            </a:r>
          </a:p>
          <a:p>
            <a:pPr marL="628650" indent="-628650">
              <a:defRPr/>
            </a:pPr>
            <a:r>
              <a:rPr lang="en-GB" sz="1800" dirty="0">
                <a:latin typeface="Montserrat" panose="00000500000000000000" pitchFamily="50" charset="0"/>
              </a:rPr>
              <a:t>Timelines: 5G </a:t>
            </a:r>
            <a:r>
              <a:rPr lang="en-GB" sz="1800" dirty="0">
                <a:latin typeface="Montserrat" panose="00000500000000000000" pitchFamily="50" charset="0"/>
                <a:sym typeface="Wingdings" panose="05000000000000000000" pitchFamily="2" charset="2"/>
              </a:rPr>
              <a:t> 6G</a:t>
            </a:r>
          </a:p>
          <a:p>
            <a:pPr marL="628650" indent="-628650">
              <a:defRPr/>
            </a:pPr>
            <a:r>
              <a:rPr lang="en-GB" sz="1800" dirty="0">
                <a:latin typeface="Montserrat" panose="00000500000000000000" pitchFamily="50" charset="0"/>
                <a:sym typeface="Wingdings" panose="05000000000000000000" pitchFamily="2" charset="2"/>
              </a:rPr>
              <a:t>3GPP SA4: </a:t>
            </a:r>
            <a:r>
              <a:rPr lang="en-US" sz="1800" dirty="0">
                <a:latin typeface="Montserrat" panose="00000500000000000000" pitchFamily="50" charset="0"/>
                <a:sym typeface="Wingdings" panose="05000000000000000000" pitchFamily="2" charset="2"/>
              </a:rPr>
              <a:t>Multimedia Codecs, Systems and Services</a:t>
            </a:r>
            <a:endParaRPr lang="en-GB" sz="1800" dirty="0">
              <a:latin typeface="Montserrat" panose="00000500000000000000" pitchFamily="50" charset="0"/>
            </a:endParaRPr>
          </a:p>
          <a:p>
            <a:pPr marL="0" indent="0" eaLnBrk="1" hangingPunct="1">
              <a:buFontTx/>
              <a:buNone/>
              <a:defRPr/>
            </a:pPr>
            <a:endParaRPr lang="en-GB" altLang="en-US" sz="1800" dirty="0">
              <a:latin typeface="Montserrat" panose="00000500000000000000" pitchFamily="50" charset="0"/>
            </a:endParaRPr>
          </a:p>
          <a:p>
            <a:pPr marL="608013" indent="-608013" eaLnBrk="1" hangingPunct="1">
              <a:defRPr/>
            </a:pPr>
            <a:endParaRPr lang="en-GB" altLang="en-US" sz="1800" dirty="0">
              <a:latin typeface="Montserrat" panose="00000500000000000000" pitchFamily="50" charset="0"/>
            </a:endParaRPr>
          </a:p>
          <a:p>
            <a:pPr marL="608013" indent="-608013" eaLnBrk="1" hangingPunct="1">
              <a:defRPr/>
            </a:pPr>
            <a:endParaRPr lang="en-GB" altLang="en-US" sz="1800" dirty="0">
              <a:latin typeface="Montserrat" panose="00000500000000000000" pitchFamily="50" charset="0"/>
            </a:endParaRPr>
          </a:p>
          <a:p>
            <a:pPr marL="608013" indent="-608013" eaLnBrk="1" hangingPunct="1">
              <a:defRPr/>
            </a:pPr>
            <a:endParaRPr lang="en-GB" altLang="en-US" sz="1800" dirty="0">
              <a:latin typeface="Montserrat" panose="00000500000000000000" pitchFamily="50" charset="0"/>
            </a:endParaRPr>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5F3DC5-4B00-9966-895F-510290E19BB2}"/>
              </a:ext>
            </a:extLst>
          </p:cNvPr>
          <p:cNvSpPr>
            <a:spLocks noGrp="1"/>
          </p:cNvSpPr>
          <p:nvPr>
            <p:ph type="title"/>
          </p:nvPr>
        </p:nvSpPr>
        <p:spPr/>
        <p:txBody>
          <a:bodyPr/>
          <a:lstStyle/>
          <a:p>
            <a:r>
              <a:rPr lang="de-DE" dirty="0"/>
              <a:t>3GPP SA4</a:t>
            </a:r>
            <a:endParaRPr lang="en-US" dirty="0"/>
          </a:p>
        </p:txBody>
      </p:sp>
      <p:sp>
        <p:nvSpPr>
          <p:cNvPr id="5" name="Text Placeholder 4">
            <a:extLst>
              <a:ext uri="{FF2B5EF4-FFF2-40B4-BE49-F238E27FC236}">
                <a16:creationId xmlns:a16="http://schemas.microsoft.com/office/drawing/2014/main" id="{29853E2B-3CE5-832C-2814-5CBD9EF18C89}"/>
              </a:ext>
            </a:extLst>
          </p:cNvPr>
          <p:cNvSpPr>
            <a:spLocks noGrp="1"/>
          </p:cNvSpPr>
          <p:nvPr>
            <p:ph type="body" idx="1"/>
          </p:nvPr>
        </p:nvSpPr>
        <p:spPr/>
        <p:txBody>
          <a:bodyPr/>
          <a:lstStyle/>
          <a:p>
            <a:r>
              <a:rPr lang="en-US" dirty="0"/>
              <a:t>Multimedia Codecs, Systems and Services</a:t>
            </a:r>
          </a:p>
        </p:txBody>
      </p:sp>
    </p:spTree>
    <p:extLst>
      <p:ext uri="{BB962C8B-B14F-4D97-AF65-F5344CB8AC3E}">
        <p14:creationId xmlns:p14="http://schemas.microsoft.com/office/powerpoint/2010/main" val="2972794336"/>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E45F1-B5EF-533A-CAA8-35BF13D05402}"/>
              </a:ext>
            </a:extLst>
          </p:cNvPr>
          <p:cNvSpPr>
            <a:spLocks noGrp="1"/>
          </p:cNvSpPr>
          <p:nvPr>
            <p:ph type="title"/>
          </p:nvPr>
        </p:nvSpPr>
        <p:spPr/>
        <p:txBody>
          <a:bodyPr/>
          <a:lstStyle/>
          <a:p>
            <a:pPr>
              <a:lnSpc>
                <a:spcPct val="100000"/>
              </a:lnSpc>
              <a:spcBef>
                <a:spcPct val="0"/>
              </a:spcBef>
              <a:buFontTx/>
              <a:buNone/>
            </a:pPr>
            <a:r>
              <a:rPr lang="nb-NO" altLang="en-US" sz="4400" dirty="0">
                <a:solidFill>
                  <a:srgbClr val="C00000"/>
                </a:solidFill>
                <a:latin typeface="Century Gothic" panose="020B0502020202020204" pitchFamily="34" charset="0"/>
                <a:ea typeface="DejaVu Sans"/>
                <a:cs typeface="Calibri Light" panose="020F0302020204030204" pitchFamily="34" charset="0"/>
              </a:rPr>
              <a:t>3GPP TSG SA WG4 (SA4)</a:t>
            </a:r>
            <a:endParaRPr lang="en-US" altLang="en-US" sz="4400" dirty="0">
              <a:solidFill>
                <a:srgbClr val="C00000"/>
              </a:solidFill>
              <a:latin typeface="Century Gothic" panose="020B0502020202020204" pitchFamily="34" charset="0"/>
              <a:ea typeface="DejaVu Sans"/>
              <a:cs typeface="Calibri Light" panose="020F0302020204030204" pitchFamily="34" charset="0"/>
            </a:endParaRPr>
          </a:p>
        </p:txBody>
      </p:sp>
      <p:sp>
        <p:nvSpPr>
          <p:cNvPr id="3" name="Content Placeholder 2">
            <a:extLst>
              <a:ext uri="{FF2B5EF4-FFF2-40B4-BE49-F238E27FC236}">
                <a16:creationId xmlns:a16="http://schemas.microsoft.com/office/drawing/2014/main" id="{903AB1A4-1E85-A9E2-58ED-B66210422840}"/>
              </a:ext>
            </a:extLst>
          </p:cNvPr>
          <p:cNvSpPr>
            <a:spLocks noGrp="1"/>
          </p:cNvSpPr>
          <p:nvPr>
            <p:ph idx="1"/>
          </p:nvPr>
        </p:nvSpPr>
        <p:spPr/>
        <p:txBody>
          <a:bodyPr/>
          <a:lstStyle/>
          <a:p>
            <a:pPr marL="0" indent="0">
              <a:buNone/>
            </a:pPr>
            <a:r>
              <a:rPr lang="en-US" dirty="0"/>
              <a:t>SA WG4 – Multimedia Codecs, Systems and Services</a:t>
            </a:r>
          </a:p>
          <a:p>
            <a:pPr algn="l"/>
            <a:r>
              <a:rPr lang="en-US" sz="1600" b="0" i="0" dirty="0">
                <a:solidFill>
                  <a:srgbClr val="252525"/>
                </a:solidFill>
                <a:effectLst/>
                <a:latin typeface="Montserrat" panose="00000500000000000000" pitchFamily="2" charset="0"/>
              </a:rPr>
              <a:t>Within the 3GPP Technical Specification Group Service and System Aspects (SA), the main objectives of the 3GPP TSG SA WG4 (SA4) are the specifications of codecs for speech, audio, video, graphics and other media types related to emerging services such as extended realities (XR) and gaming, as well as the system and delivery aspects of such contents.</a:t>
            </a:r>
          </a:p>
          <a:p>
            <a:pPr algn="l"/>
            <a:r>
              <a:rPr lang="en-US" sz="1600" b="0" i="0" dirty="0">
                <a:solidFill>
                  <a:srgbClr val="252525"/>
                </a:solidFill>
                <a:effectLst/>
                <a:latin typeface="Montserrat" panose="00000500000000000000" pitchFamily="2" charset="0"/>
              </a:rPr>
              <a:t>These objectives includes defining content formats and delivery protocols for unicast, multicast and broadcast streaming, cloud and edge computing architectures, media APIs, media handling in multimedia telephony, terminal acoustics requirements and performance testing, end-to-end service performance, objective and subjective quality testing, quality of experience (</a:t>
            </a:r>
            <a:r>
              <a:rPr lang="en-US" sz="1600" b="0" i="0" dirty="0" err="1">
                <a:solidFill>
                  <a:srgbClr val="252525"/>
                </a:solidFill>
                <a:effectLst/>
                <a:latin typeface="Montserrat" panose="00000500000000000000" pitchFamily="2" charset="0"/>
              </a:rPr>
              <a:t>QoE</a:t>
            </a:r>
            <a:r>
              <a:rPr lang="en-US" sz="1600" b="0" i="0" dirty="0">
                <a:solidFill>
                  <a:srgbClr val="252525"/>
                </a:solidFill>
                <a:effectLst/>
                <a:latin typeface="Montserrat" panose="00000500000000000000" pitchFamily="2" charset="0"/>
              </a:rPr>
              <a:t>) metrics, definition of traffic characteristics for media services, reporting for all services involving media aspects, and the use of artificial intelligence and machine learning models for multimedia.</a:t>
            </a:r>
          </a:p>
          <a:p>
            <a:pPr algn="l"/>
            <a:r>
              <a:rPr lang="en-US" sz="1600" b="0" i="0" dirty="0">
                <a:solidFill>
                  <a:srgbClr val="252525"/>
                </a:solidFill>
                <a:effectLst/>
                <a:latin typeface="Montserrat" panose="00000500000000000000" pitchFamily="2" charset="0"/>
              </a:rPr>
              <a:t>SA WG4 is currently responsible for the XR-based services and traffic characteristics, Next Generation Video for 5G, Media Distribution over 5G unicast/multicast and broadcast, Media Cloud and Edge Processing in 5GS, Glass-based Augmented Reality, VR conferencing, Immersive Voice and Audio Services and Extension for headset interface tests of UE.</a:t>
            </a:r>
          </a:p>
          <a:p>
            <a:pPr marL="0" indent="0">
              <a:buNone/>
            </a:pPr>
            <a:endParaRPr lang="en-US" sz="1600" dirty="0"/>
          </a:p>
        </p:txBody>
      </p:sp>
    </p:spTree>
    <p:extLst>
      <p:ext uri="{BB962C8B-B14F-4D97-AF65-F5344CB8AC3E}">
        <p14:creationId xmlns:p14="http://schemas.microsoft.com/office/powerpoint/2010/main" val="2342819191"/>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E45F1-B5EF-533A-CAA8-35BF13D05402}"/>
              </a:ext>
            </a:extLst>
          </p:cNvPr>
          <p:cNvSpPr>
            <a:spLocks noGrp="1"/>
          </p:cNvSpPr>
          <p:nvPr>
            <p:ph type="title"/>
          </p:nvPr>
        </p:nvSpPr>
        <p:spPr/>
        <p:txBody>
          <a:bodyPr/>
          <a:lstStyle/>
          <a:p>
            <a:pPr>
              <a:lnSpc>
                <a:spcPct val="100000"/>
              </a:lnSpc>
              <a:spcBef>
                <a:spcPct val="0"/>
              </a:spcBef>
              <a:buFontTx/>
              <a:buNone/>
            </a:pPr>
            <a:r>
              <a:rPr lang="nb-NO" altLang="en-US" sz="4400" dirty="0">
                <a:solidFill>
                  <a:srgbClr val="C00000"/>
                </a:solidFill>
                <a:latin typeface="Century Gothic" panose="020B0502020202020204" pitchFamily="34" charset="0"/>
                <a:ea typeface="DejaVu Sans"/>
                <a:cs typeface="Calibri Light" panose="020F0302020204030204" pitchFamily="34" charset="0"/>
              </a:rPr>
              <a:t>SA4 participants (Nov. 2023)</a:t>
            </a:r>
            <a:endParaRPr lang="en-US" altLang="en-US" sz="4400" dirty="0">
              <a:solidFill>
                <a:srgbClr val="C00000"/>
              </a:solidFill>
              <a:latin typeface="Century Gothic" panose="020B0502020202020204" pitchFamily="34" charset="0"/>
              <a:ea typeface="DejaVu Sans"/>
              <a:cs typeface="Calibri Light" panose="020F0302020204030204" pitchFamily="34" charset="0"/>
            </a:endParaRPr>
          </a:p>
        </p:txBody>
      </p:sp>
      <p:sp>
        <p:nvSpPr>
          <p:cNvPr id="3" name="Content Placeholder 2">
            <a:extLst>
              <a:ext uri="{FF2B5EF4-FFF2-40B4-BE49-F238E27FC236}">
                <a16:creationId xmlns:a16="http://schemas.microsoft.com/office/drawing/2014/main" id="{903AB1A4-1E85-A9E2-58ED-B66210422840}"/>
              </a:ext>
            </a:extLst>
          </p:cNvPr>
          <p:cNvSpPr>
            <a:spLocks noGrp="1"/>
          </p:cNvSpPr>
          <p:nvPr>
            <p:ph idx="1"/>
          </p:nvPr>
        </p:nvSpPr>
        <p:spPr/>
        <p:txBody>
          <a:bodyPr/>
          <a:lstStyle/>
          <a:p>
            <a:pPr marL="0" indent="0">
              <a:buNone/>
            </a:pPr>
            <a:r>
              <a:rPr lang="en-US" dirty="0">
                <a:solidFill>
                  <a:srgbClr val="C00000"/>
                </a:solidFill>
              </a:rPr>
              <a:t>Operators/Service providers</a:t>
            </a:r>
            <a:r>
              <a:rPr lang="en-US" dirty="0"/>
              <a:t>: AT&amp;T, Facebook/Meta, NTT, BBC, Verizon, Vodafone, Tencent, China Mobile, Orange, Telecom Italia, KPN, China Unicom, China Telecom, Rogers, </a:t>
            </a:r>
            <a:r>
              <a:rPr lang="en-US" dirty="0" err="1"/>
              <a:t>USDoD</a:t>
            </a:r>
            <a:r>
              <a:rPr lang="en-US" dirty="0"/>
              <a:t>, Deutsche Telekom, </a:t>
            </a:r>
            <a:r>
              <a:rPr lang="en-US" dirty="0" err="1"/>
              <a:t>Douyin</a:t>
            </a:r>
            <a:r>
              <a:rPr lang="en-US" dirty="0"/>
              <a:t>.</a:t>
            </a:r>
          </a:p>
          <a:p>
            <a:pPr marL="0" indent="0">
              <a:buNone/>
            </a:pPr>
            <a:r>
              <a:rPr lang="en-US" dirty="0">
                <a:solidFill>
                  <a:srgbClr val="C00000"/>
                </a:solidFill>
              </a:rPr>
              <a:t>OEM/Chipset vendors</a:t>
            </a:r>
            <a:r>
              <a:rPr lang="en-US" dirty="0"/>
              <a:t>: Qualcomm, Samsung, Xiaomi, MediaTek, Vivo, Apple, Panasonic, </a:t>
            </a:r>
            <a:r>
              <a:rPr lang="en-US" dirty="0" err="1"/>
              <a:t>Futurewei</a:t>
            </a:r>
            <a:r>
              <a:rPr lang="en-US" dirty="0"/>
              <a:t>, Lenovo, LG, Motorola, Oppo.</a:t>
            </a:r>
          </a:p>
          <a:p>
            <a:pPr marL="0" indent="0">
              <a:buNone/>
            </a:pPr>
            <a:r>
              <a:rPr lang="en-US" dirty="0">
                <a:solidFill>
                  <a:srgbClr val="C00000"/>
                </a:solidFill>
              </a:rPr>
              <a:t>Network vendors</a:t>
            </a:r>
            <a:r>
              <a:rPr lang="en-US" dirty="0"/>
              <a:t>: ATEME, Nokia, Ericsson, ZTE, Huawei, Intel, </a:t>
            </a:r>
            <a:r>
              <a:rPr lang="en-US" dirty="0" err="1"/>
              <a:t>Convida</a:t>
            </a:r>
            <a:r>
              <a:rPr lang="en-US" dirty="0"/>
              <a:t>, </a:t>
            </a:r>
            <a:r>
              <a:rPr lang="en-US" dirty="0" err="1"/>
              <a:t>CableLabs</a:t>
            </a:r>
            <a:r>
              <a:rPr lang="en-US" dirty="0"/>
              <a:t>.</a:t>
            </a:r>
          </a:p>
          <a:p>
            <a:pPr marL="0" indent="0">
              <a:buNone/>
            </a:pPr>
            <a:r>
              <a:rPr lang="en-US" dirty="0">
                <a:solidFill>
                  <a:srgbClr val="C00000"/>
                </a:solidFill>
              </a:rPr>
              <a:t>Tech providers</a:t>
            </a:r>
            <a:r>
              <a:rPr lang="en-US" dirty="0"/>
              <a:t>: Dolby, Interdigital, Fraunhofer IIS &amp; HHI, ETRI, </a:t>
            </a:r>
            <a:r>
              <a:rPr lang="en-US" dirty="0" err="1"/>
              <a:t>VoiceAge</a:t>
            </a:r>
            <a:r>
              <a:rPr lang="en-US" dirty="0"/>
              <a:t>, </a:t>
            </a:r>
          </a:p>
          <a:p>
            <a:pPr marL="0" indent="0">
              <a:buNone/>
            </a:pPr>
            <a:r>
              <a:rPr lang="en-US" dirty="0"/>
              <a:t>Labs/Test: </a:t>
            </a:r>
            <a:r>
              <a:rPr lang="en-US" dirty="0" err="1"/>
              <a:t>Mesaqin</a:t>
            </a:r>
            <a:r>
              <a:rPr lang="en-US" dirty="0"/>
              <a:t>, Head acoustics, DTS/</a:t>
            </a:r>
            <a:r>
              <a:rPr lang="en-US" dirty="0" err="1"/>
              <a:t>Xperi</a:t>
            </a:r>
            <a:r>
              <a:rPr lang="en-US" dirty="0"/>
              <a:t>, Philips, </a:t>
            </a:r>
            <a:r>
              <a:rPr lang="en-US" dirty="0" err="1"/>
              <a:t>Pencheng</a:t>
            </a:r>
            <a:r>
              <a:rPr lang="en-US" dirty="0"/>
              <a:t> labs.</a:t>
            </a:r>
          </a:p>
          <a:p>
            <a:pPr marL="0" indent="0">
              <a:buNone/>
            </a:pPr>
            <a:endParaRPr lang="en-US" sz="1600" dirty="0"/>
          </a:p>
        </p:txBody>
      </p:sp>
    </p:spTree>
    <p:extLst>
      <p:ext uri="{BB962C8B-B14F-4D97-AF65-F5344CB8AC3E}">
        <p14:creationId xmlns:p14="http://schemas.microsoft.com/office/powerpoint/2010/main" val="1293700127"/>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75A4B-5FF0-2E8B-401D-ACCF15B5E4D8}"/>
              </a:ext>
            </a:extLst>
          </p:cNvPr>
          <p:cNvSpPr>
            <a:spLocks noGrp="1"/>
          </p:cNvSpPr>
          <p:nvPr>
            <p:ph type="title"/>
          </p:nvPr>
        </p:nvSpPr>
        <p:spPr/>
        <p:txBody>
          <a:bodyPr/>
          <a:lstStyle/>
          <a:p>
            <a:r>
              <a:rPr lang="de-DE" dirty="0"/>
              <a:t>Rel-18 Highlights for Specs</a:t>
            </a:r>
            <a:endParaRPr lang="en-US" dirty="0"/>
          </a:p>
        </p:txBody>
      </p:sp>
      <p:sp>
        <p:nvSpPr>
          <p:cNvPr id="3" name="Content Placeholder 2">
            <a:extLst>
              <a:ext uri="{FF2B5EF4-FFF2-40B4-BE49-F238E27FC236}">
                <a16:creationId xmlns:a16="http://schemas.microsoft.com/office/drawing/2014/main" id="{D09C0829-C275-4ADE-9CEF-0FF43971AD1E}"/>
              </a:ext>
            </a:extLst>
          </p:cNvPr>
          <p:cNvSpPr>
            <a:spLocks noGrp="1"/>
          </p:cNvSpPr>
          <p:nvPr>
            <p:ph idx="1"/>
          </p:nvPr>
        </p:nvSpPr>
        <p:spPr>
          <a:xfrm>
            <a:off x="838200" y="1825625"/>
            <a:ext cx="10515600" cy="4562112"/>
          </a:xfrm>
        </p:spPr>
        <p:txBody>
          <a:bodyPr>
            <a:normAutofit fontScale="92500" lnSpcReduction="10000"/>
          </a:bodyPr>
          <a:lstStyle/>
          <a:p>
            <a:r>
              <a:rPr lang="de-DE" dirty="0"/>
              <a:t>Immersive Codecs</a:t>
            </a:r>
          </a:p>
          <a:p>
            <a:pPr lvl="1"/>
            <a:r>
              <a:rPr lang="en-US" sz="2000" b="0" i="0" dirty="0">
                <a:solidFill>
                  <a:srgbClr val="C00000"/>
                </a:solidFill>
                <a:effectLst/>
              </a:rPr>
              <a:t>New 3GPP codec for Immersive Voice and Audio Services (IVAS)</a:t>
            </a:r>
          </a:p>
          <a:p>
            <a:pPr lvl="1"/>
            <a:r>
              <a:rPr lang="en-US" sz="2000" dirty="0">
                <a:solidFill>
                  <a:srgbClr val="C00000"/>
                </a:solidFill>
              </a:rPr>
              <a:t>Media Capabilities for Augmented Reality (</a:t>
            </a:r>
            <a:r>
              <a:rPr lang="en-US" sz="2000" dirty="0" err="1">
                <a:solidFill>
                  <a:srgbClr val="C00000"/>
                </a:solidFill>
              </a:rPr>
              <a:t>MeCAR</a:t>
            </a:r>
            <a:r>
              <a:rPr lang="en-US" sz="2000" dirty="0">
                <a:solidFill>
                  <a:srgbClr val="C00000"/>
                </a:solidFill>
              </a:rPr>
              <a:t>)</a:t>
            </a:r>
          </a:p>
          <a:p>
            <a:r>
              <a:rPr lang="en-US" dirty="0"/>
              <a:t>Messaging, Streaming and Broadcast Delivery</a:t>
            </a:r>
          </a:p>
          <a:p>
            <a:pPr lvl="1"/>
            <a:r>
              <a:rPr lang="en-US" sz="2000" dirty="0">
                <a:solidFill>
                  <a:srgbClr val="C00000"/>
                </a:solidFill>
              </a:rPr>
              <a:t>5G Media Streaming Phase 2 (Features and Protocols)</a:t>
            </a:r>
          </a:p>
          <a:p>
            <a:pPr lvl="1"/>
            <a:r>
              <a:rPr lang="en-US" sz="2000" dirty="0">
                <a:solidFill>
                  <a:srgbClr val="C00000"/>
                </a:solidFill>
              </a:rPr>
              <a:t>5G-Advanced media </a:t>
            </a:r>
            <a:r>
              <a:rPr lang="en-US" sz="2000" dirty="0" err="1">
                <a:solidFill>
                  <a:srgbClr val="C00000"/>
                </a:solidFill>
              </a:rPr>
              <a:t>PROfiles</a:t>
            </a:r>
            <a:r>
              <a:rPr lang="en-US" sz="2000" dirty="0">
                <a:solidFill>
                  <a:srgbClr val="C00000"/>
                </a:solidFill>
              </a:rPr>
              <a:t> for </a:t>
            </a:r>
            <a:r>
              <a:rPr lang="en-US" sz="2000" dirty="0" err="1">
                <a:solidFill>
                  <a:srgbClr val="C00000"/>
                </a:solidFill>
              </a:rPr>
              <a:t>MessagIng</a:t>
            </a:r>
            <a:r>
              <a:rPr lang="en-US" sz="2000" dirty="0">
                <a:solidFill>
                  <a:srgbClr val="C00000"/>
                </a:solidFill>
              </a:rPr>
              <a:t> Services (PROMISE)</a:t>
            </a:r>
          </a:p>
          <a:p>
            <a:r>
              <a:rPr lang="en-US" dirty="0"/>
              <a:t>Communication Services</a:t>
            </a:r>
          </a:p>
          <a:p>
            <a:pPr lvl="1"/>
            <a:r>
              <a:rPr lang="en-US" sz="2000" dirty="0">
                <a:solidFill>
                  <a:srgbClr val="C00000"/>
                </a:solidFill>
              </a:rPr>
              <a:t>IMS-based AR Conversational Services (IBACS)</a:t>
            </a:r>
          </a:p>
          <a:p>
            <a:pPr lvl="1"/>
            <a:r>
              <a:rPr lang="en-US" altLang="en-US" sz="2000" dirty="0">
                <a:solidFill>
                  <a:srgbClr val="C00000"/>
                </a:solidFill>
              </a:rPr>
              <a:t>Immersive Real-time Communication for WebRTC (</a:t>
            </a:r>
            <a:r>
              <a:rPr lang="en-US" altLang="en-US" sz="2000" dirty="0" err="1">
                <a:solidFill>
                  <a:srgbClr val="C00000"/>
                </a:solidFill>
              </a:rPr>
              <a:t>iRTCW</a:t>
            </a:r>
            <a:r>
              <a:rPr lang="en-US" altLang="en-US" sz="2000" dirty="0">
                <a:solidFill>
                  <a:srgbClr val="C00000"/>
                </a:solidFill>
              </a:rPr>
              <a:t>)</a:t>
            </a:r>
          </a:p>
          <a:p>
            <a:pPr lvl="1"/>
            <a:r>
              <a:rPr lang="en-US" altLang="en-US" sz="2000" dirty="0">
                <a:solidFill>
                  <a:srgbClr val="C00000"/>
                </a:solidFill>
              </a:rPr>
              <a:t>5G Real-time Transport Protocols (5G_RTP)</a:t>
            </a:r>
            <a:endParaRPr lang="en-US" sz="2000" dirty="0">
              <a:solidFill>
                <a:srgbClr val="C00000"/>
              </a:solidFill>
            </a:endParaRPr>
          </a:p>
          <a:p>
            <a:r>
              <a:rPr lang="en-US" dirty="0"/>
              <a:t> Split Rendering Technologies</a:t>
            </a:r>
          </a:p>
          <a:p>
            <a:pPr lvl="1"/>
            <a:r>
              <a:rPr lang="en-US" altLang="en-US" sz="2000" dirty="0">
                <a:solidFill>
                  <a:srgbClr val="C00000"/>
                </a:solidFill>
              </a:rPr>
              <a:t>Split Rendering Media Service Enabler (SR_MSE)</a:t>
            </a:r>
          </a:p>
          <a:p>
            <a:pPr lvl="1"/>
            <a:r>
              <a:rPr lang="en-US" sz="2100" dirty="0">
                <a:solidFill>
                  <a:srgbClr val="C00000"/>
                </a:solidFill>
              </a:rPr>
              <a:t>Immersive Audio for Split Rendering Scenarios (ISAR)</a:t>
            </a:r>
          </a:p>
        </p:txBody>
      </p:sp>
      <p:sp>
        <p:nvSpPr>
          <p:cNvPr id="4" name="TextBox 3">
            <a:extLst>
              <a:ext uri="{FF2B5EF4-FFF2-40B4-BE49-F238E27FC236}">
                <a16:creationId xmlns:a16="http://schemas.microsoft.com/office/drawing/2014/main" id="{BDDE77DC-2482-38C2-6C91-EFDBA607389D}"/>
              </a:ext>
            </a:extLst>
          </p:cNvPr>
          <p:cNvSpPr txBox="1"/>
          <p:nvPr/>
        </p:nvSpPr>
        <p:spPr>
          <a:xfrm>
            <a:off x="9026609" y="3039762"/>
            <a:ext cx="1933833" cy="1200329"/>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pPr algn="ctr"/>
            <a:r>
              <a:rPr lang="de-DE" dirty="0"/>
              <a:t>On top several studies have started that span into Rel-19</a:t>
            </a:r>
            <a:endParaRPr lang="en-US" dirty="0"/>
          </a:p>
        </p:txBody>
      </p:sp>
    </p:spTree>
    <p:extLst>
      <p:ext uri="{BB962C8B-B14F-4D97-AF65-F5344CB8AC3E}">
        <p14:creationId xmlns:p14="http://schemas.microsoft.com/office/powerpoint/2010/main" val="3886773469"/>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77DF3-19F9-5FCE-0FD1-4D47552C6759}"/>
              </a:ext>
            </a:extLst>
          </p:cNvPr>
          <p:cNvSpPr>
            <a:spLocks noGrp="1"/>
          </p:cNvSpPr>
          <p:nvPr>
            <p:ph type="title"/>
          </p:nvPr>
        </p:nvSpPr>
        <p:spPr/>
        <p:txBody>
          <a:bodyPr/>
          <a:lstStyle/>
          <a:p>
            <a:r>
              <a:rPr lang="de-DE" dirty="0"/>
              <a:t>Initial Rel-19 Package for SA4</a:t>
            </a:r>
            <a:endParaRPr lang="en-US" dirty="0"/>
          </a:p>
        </p:txBody>
      </p:sp>
      <p:graphicFrame>
        <p:nvGraphicFramePr>
          <p:cNvPr id="4" name="Table 3">
            <a:extLst>
              <a:ext uri="{FF2B5EF4-FFF2-40B4-BE49-F238E27FC236}">
                <a16:creationId xmlns:a16="http://schemas.microsoft.com/office/drawing/2014/main" id="{C42CB626-6183-5211-7143-3B0F0217E707}"/>
              </a:ext>
            </a:extLst>
          </p:cNvPr>
          <p:cNvGraphicFramePr>
            <a:graphicFrameLocks noGrp="1"/>
          </p:cNvGraphicFramePr>
          <p:nvPr>
            <p:extLst>
              <p:ext uri="{D42A27DB-BD31-4B8C-83A1-F6EECF244321}">
                <p14:modId xmlns:p14="http://schemas.microsoft.com/office/powerpoint/2010/main" val="1363337924"/>
              </p:ext>
            </p:extLst>
          </p:nvPr>
        </p:nvGraphicFramePr>
        <p:xfrm>
          <a:off x="179293" y="1860536"/>
          <a:ext cx="11174507" cy="4369404"/>
        </p:xfrm>
        <a:graphic>
          <a:graphicData uri="http://schemas.openxmlformats.org/drawingml/2006/table">
            <a:tbl>
              <a:tblPr firstRow="1" bandRow="1">
                <a:tableStyleId>{93296810-A885-4BE3-A3E7-6D5BEEA58F35}</a:tableStyleId>
              </a:tblPr>
              <a:tblGrid>
                <a:gridCol w="1355415">
                  <a:extLst>
                    <a:ext uri="{9D8B030D-6E8A-4147-A177-3AD203B41FA5}">
                      <a16:colId xmlns:a16="http://schemas.microsoft.com/office/drawing/2014/main" val="612169194"/>
                    </a:ext>
                  </a:extLst>
                </a:gridCol>
                <a:gridCol w="883508">
                  <a:extLst>
                    <a:ext uri="{9D8B030D-6E8A-4147-A177-3AD203B41FA5}">
                      <a16:colId xmlns:a16="http://schemas.microsoft.com/office/drawing/2014/main" val="2825641080"/>
                    </a:ext>
                  </a:extLst>
                </a:gridCol>
                <a:gridCol w="6730624">
                  <a:extLst>
                    <a:ext uri="{9D8B030D-6E8A-4147-A177-3AD203B41FA5}">
                      <a16:colId xmlns:a16="http://schemas.microsoft.com/office/drawing/2014/main" val="3187818289"/>
                    </a:ext>
                  </a:extLst>
                </a:gridCol>
                <a:gridCol w="2204960">
                  <a:extLst>
                    <a:ext uri="{9D8B030D-6E8A-4147-A177-3AD203B41FA5}">
                      <a16:colId xmlns:a16="http://schemas.microsoft.com/office/drawing/2014/main" val="3149794934"/>
                    </a:ext>
                  </a:extLst>
                </a:gridCol>
              </a:tblGrid>
              <a:tr h="309556">
                <a:tc>
                  <a:txBody>
                    <a:bodyPr/>
                    <a:lstStyle/>
                    <a:p>
                      <a:pPr marL="0" marR="0" fontAlgn="t">
                        <a:spcBef>
                          <a:spcPts val="0"/>
                        </a:spcBef>
                        <a:spcAft>
                          <a:spcPts val="0"/>
                        </a:spcAft>
                      </a:pPr>
                      <a:r>
                        <a:rPr lang="de-DE" sz="1400">
                          <a:solidFill>
                            <a:schemeClr val="bg1"/>
                          </a:solidFill>
                          <a:effectLst/>
                        </a:rPr>
                        <a:t>Acronym</a:t>
                      </a:r>
                      <a:endParaRPr lang="en-US" sz="1400">
                        <a:solidFill>
                          <a:schemeClr val="bg1"/>
                        </a:solidFill>
                        <a:effectLst/>
                      </a:endParaRPr>
                    </a:p>
                  </a:txBody>
                  <a:tcPr marL="50800" marR="50800" marT="50800" marB="50800"/>
                </a:tc>
                <a:tc>
                  <a:txBody>
                    <a:bodyPr/>
                    <a:lstStyle/>
                    <a:p>
                      <a:pPr marL="0" marR="0" fontAlgn="t">
                        <a:spcBef>
                          <a:spcPts val="0"/>
                        </a:spcBef>
                        <a:spcAft>
                          <a:spcPts val="0"/>
                        </a:spcAft>
                      </a:pPr>
                      <a:r>
                        <a:rPr lang="de-DE" sz="1400">
                          <a:solidFill>
                            <a:schemeClr val="bg1"/>
                          </a:solidFill>
                          <a:effectLst/>
                        </a:rPr>
                        <a:t>Work item</a:t>
                      </a:r>
                      <a:endParaRPr lang="en-US" sz="1400">
                        <a:solidFill>
                          <a:schemeClr val="bg1"/>
                        </a:solidFill>
                        <a:effectLst/>
                      </a:endParaRPr>
                    </a:p>
                  </a:txBody>
                  <a:tcPr marL="50800" marR="50800" marT="50800" marB="50800"/>
                </a:tc>
                <a:tc>
                  <a:txBody>
                    <a:bodyPr/>
                    <a:lstStyle/>
                    <a:p>
                      <a:pPr marL="0" marR="0" fontAlgn="t">
                        <a:spcBef>
                          <a:spcPts val="0"/>
                        </a:spcBef>
                        <a:spcAft>
                          <a:spcPts val="0"/>
                        </a:spcAft>
                      </a:pPr>
                      <a:r>
                        <a:rPr lang="de-DE" sz="1400">
                          <a:solidFill>
                            <a:schemeClr val="bg1"/>
                          </a:solidFill>
                          <a:effectLst/>
                        </a:rPr>
                        <a:t>Name</a:t>
                      </a:r>
                      <a:endParaRPr lang="en-US" sz="1400">
                        <a:solidFill>
                          <a:schemeClr val="bg1"/>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de-DE" sz="1400">
                          <a:solidFill>
                            <a:schemeClr val="bg1"/>
                          </a:solidFill>
                          <a:effectLst/>
                        </a:rPr>
                        <a:t>Rapporteur</a:t>
                      </a:r>
                      <a:endParaRPr lang="en-US" sz="1400">
                        <a:solidFill>
                          <a:schemeClr val="bg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2217010710"/>
                  </a:ext>
                </a:extLst>
              </a:tr>
              <a:tr h="321920">
                <a:tc>
                  <a:txBody>
                    <a:bodyPr/>
                    <a:lstStyle/>
                    <a:p>
                      <a:pPr marL="0" marR="0" fontAlgn="t">
                        <a:spcBef>
                          <a:spcPts val="0"/>
                        </a:spcBef>
                        <a:spcAft>
                          <a:spcPts val="0"/>
                        </a:spcAft>
                      </a:pPr>
                      <a:r>
                        <a:rPr lang="en-US" sz="1400">
                          <a:effectLst/>
                          <a:hlinkClick r:id="rId2"/>
                        </a:rPr>
                        <a:t>FS_AI4Media</a:t>
                      </a:r>
                      <a:endParaRPr lang="en-US" sz="1400">
                        <a:effectLst/>
                      </a:endParaRPr>
                    </a:p>
                  </a:txBody>
                  <a:tcPr marL="50800" marR="50800" marT="50800" marB="50800"/>
                </a:tc>
                <a:tc>
                  <a:txBody>
                    <a:bodyPr/>
                    <a:lstStyle/>
                    <a:p>
                      <a:pPr marL="0" marR="0" fontAlgn="t">
                        <a:spcBef>
                          <a:spcPts val="0"/>
                        </a:spcBef>
                        <a:spcAft>
                          <a:spcPts val="0"/>
                        </a:spcAft>
                      </a:pPr>
                      <a:r>
                        <a:rPr lang="en-US" sz="1400">
                          <a:effectLst/>
                          <a:hlinkClick r:id="rId3"/>
                        </a:rPr>
                        <a:t>SP-220328</a:t>
                      </a:r>
                      <a:endParaRPr lang="en-US" sz="1400">
                        <a:effectLst/>
                      </a:endParaRPr>
                    </a:p>
                  </a:txBody>
                  <a:tcPr marL="50800" marR="50800" marT="50800" marB="50800"/>
                </a:tc>
                <a:tc>
                  <a:txBody>
                    <a:bodyPr/>
                    <a:lstStyle/>
                    <a:p>
                      <a:pPr marL="0" marR="0" fontAlgn="t">
                        <a:spcBef>
                          <a:spcPts val="0"/>
                        </a:spcBef>
                        <a:spcAft>
                          <a:spcPts val="0"/>
                        </a:spcAft>
                      </a:pPr>
                      <a:r>
                        <a:rPr lang="en-US" sz="1400">
                          <a:solidFill>
                            <a:srgbClr val="000000"/>
                          </a:solidFill>
                          <a:effectLst/>
                        </a:rPr>
                        <a:t>Feasibility Study on Artificial Intelligence (AI) and Machine Learning (ML) for Media</a:t>
                      </a:r>
                      <a:endParaRPr lang="en-US" sz="140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Samsung, Tencent</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4127981421"/>
                  </a:ext>
                </a:extLst>
              </a:tr>
              <a:tr h="309556">
                <a:tc>
                  <a:txBody>
                    <a:bodyPr/>
                    <a:lstStyle/>
                    <a:p>
                      <a:pPr marL="0" marR="0" fontAlgn="t">
                        <a:spcBef>
                          <a:spcPts val="0"/>
                        </a:spcBef>
                        <a:spcAft>
                          <a:spcPts val="0"/>
                        </a:spcAft>
                      </a:pPr>
                      <a:r>
                        <a:rPr lang="en-US" sz="1400">
                          <a:effectLst/>
                          <a:hlinkClick r:id="rId4"/>
                        </a:rPr>
                        <a:t>FS_AVATAR</a:t>
                      </a:r>
                      <a:endParaRPr lang="en-US" sz="1400">
                        <a:effectLst/>
                      </a:endParaRPr>
                    </a:p>
                  </a:txBody>
                  <a:tcPr marL="50800" marR="50800" marT="50800" marB="50800"/>
                </a:tc>
                <a:tc>
                  <a:txBody>
                    <a:bodyPr/>
                    <a:lstStyle/>
                    <a:p>
                      <a:pPr marL="0" marR="0" fontAlgn="t">
                        <a:spcBef>
                          <a:spcPts val="0"/>
                        </a:spcBef>
                        <a:spcAft>
                          <a:spcPts val="0"/>
                        </a:spcAft>
                      </a:pPr>
                      <a:r>
                        <a:rPr lang="en-US" sz="1400">
                          <a:effectLst/>
                          <a:hlinkClick r:id="rId5"/>
                        </a:rPr>
                        <a:t>SP-230544</a:t>
                      </a:r>
                      <a:endParaRPr lang="en-US" sz="1400">
                        <a:effectLst/>
                      </a:endParaRPr>
                    </a:p>
                  </a:txBody>
                  <a:tcPr marL="50800" marR="50800" marT="50800" marB="50800"/>
                </a:tc>
                <a:tc>
                  <a:txBody>
                    <a:bodyPr/>
                    <a:lstStyle/>
                    <a:p>
                      <a:pPr marL="0" marR="0" fontAlgn="t">
                        <a:spcBef>
                          <a:spcPts val="0"/>
                        </a:spcBef>
                        <a:spcAft>
                          <a:spcPts val="0"/>
                        </a:spcAft>
                      </a:pPr>
                      <a:r>
                        <a:rPr lang="en-US" sz="1400">
                          <a:solidFill>
                            <a:srgbClr val="000000"/>
                          </a:solidFill>
                          <a:effectLst/>
                        </a:rPr>
                        <a:t>Feasibility Study on Avatars for Real-Time Communication</a:t>
                      </a:r>
                      <a:endParaRPr lang="en-US" sz="140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Qualcomm</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1670581745"/>
                  </a:ext>
                </a:extLst>
              </a:tr>
              <a:tr h="309556">
                <a:tc>
                  <a:txBody>
                    <a:bodyPr/>
                    <a:lstStyle/>
                    <a:p>
                      <a:pPr marL="0" marR="0" fontAlgn="t">
                        <a:spcBef>
                          <a:spcPts val="0"/>
                        </a:spcBef>
                        <a:spcAft>
                          <a:spcPts val="0"/>
                        </a:spcAft>
                      </a:pPr>
                      <a:r>
                        <a:rPr lang="en-US" sz="1400">
                          <a:effectLst/>
                          <a:hlinkClick r:id="rId6"/>
                        </a:rPr>
                        <a:t>FS_DaCED</a:t>
                      </a:r>
                      <a:endParaRPr lang="en-US" sz="1400">
                        <a:effectLst/>
                      </a:endParaRPr>
                    </a:p>
                  </a:txBody>
                  <a:tcPr marL="50800" marR="50800" marT="50800" marB="50800"/>
                </a:tc>
                <a:tc>
                  <a:txBody>
                    <a:bodyPr/>
                    <a:lstStyle/>
                    <a:p>
                      <a:pPr marL="0" marR="0" fontAlgn="t">
                        <a:spcBef>
                          <a:spcPts val="0"/>
                        </a:spcBef>
                        <a:spcAft>
                          <a:spcPts val="0"/>
                        </a:spcAft>
                      </a:pPr>
                      <a:r>
                        <a:rPr lang="en-US" sz="1400">
                          <a:effectLst/>
                          <a:hlinkClick r:id="rId7"/>
                        </a:rPr>
                        <a:t>SP-221330</a:t>
                      </a:r>
                      <a:endParaRPr lang="en-US" sz="1400">
                        <a:effectLst/>
                      </a:endParaRPr>
                    </a:p>
                  </a:txBody>
                  <a:tcPr marL="50800" marR="50800" marT="50800" marB="50800"/>
                </a:tc>
                <a:tc>
                  <a:txBody>
                    <a:bodyPr/>
                    <a:lstStyle/>
                    <a:p>
                      <a:pPr marL="0" marR="0" fontAlgn="t">
                        <a:spcBef>
                          <a:spcPts val="0"/>
                        </a:spcBef>
                        <a:spcAft>
                          <a:spcPts val="0"/>
                        </a:spcAft>
                      </a:pPr>
                      <a:r>
                        <a:rPr lang="en-US" sz="1400">
                          <a:solidFill>
                            <a:srgbClr val="000000"/>
                          </a:solidFill>
                          <a:effectLst/>
                        </a:rPr>
                        <a:t>Feasibility Study on Diverse audio Capturing system for End-user Devices</a:t>
                      </a:r>
                      <a:endParaRPr lang="en-US" sz="140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Xiaomi</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4234380504"/>
                  </a:ext>
                </a:extLst>
              </a:tr>
              <a:tr h="309556">
                <a:tc>
                  <a:txBody>
                    <a:bodyPr/>
                    <a:lstStyle/>
                    <a:p>
                      <a:pPr marL="0" marR="0" fontAlgn="t">
                        <a:spcBef>
                          <a:spcPts val="0"/>
                        </a:spcBef>
                        <a:spcAft>
                          <a:spcPts val="0"/>
                        </a:spcAft>
                      </a:pPr>
                      <a:r>
                        <a:rPr lang="en-US" sz="1400">
                          <a:effectLst/>
                          <a:hlinkClick r:id="rId8"/>
                        </a:rPr>
                        <a:t>FS_FGS</a:t>
                      </a:r>
                      <a:endParaRPr lang="en-US" sz="1400">
                        <a:effectLst/>
                      </a:endParaRPr>
                    </a:p>
                  </a:txBody>
                  <a:tcPr marL="50800" marR="50800" marT="50800" marB="50800"/>
                </a:tc>
                <a:tc>
                  <a:txBody>
                    <a:bodyPr/>
                    <a:lstStyle/>
                    <a:p>
                      <a:pPr marL="0" marR="0" fontAlgn="t">
                        <a:spcBef>
                          <a:spcPts val="0"/>
                        </a:spcBef>
                        <a:spcAft>
                          <a:spcPts val="0"/>
                        </a:spcAft>
                      </a:pPr>
                      <a:r>
                        <a:rPr lang="en-US" sz="1400">
                          <a:effectLst/>
                          <a:hlinkClick r:id="rId9"/>
                        </a:rPr>
                        <a:t>SP-230539</a:t>
                      </a:r>
                      <a:endParaRPr lang="en-US" sz="1400">
                        <a:effectLst/>
                      </a:endParaRPr>
                    </a:p>
                  </a:txBody>
                  <a:tcPr marL="50800" marR="50800" marT="50800" marB="50800"/>
                </a:tc>
                <a:tc>
                  <a:txBody>
                    <a:bodyPr/>
                    <a:lstStyle/>
                    <a:p>
                      <a:pPr marL="0" marR="0" fontAlgn="t">
                        <a:spcBef>
                          <a:spcPts val="0"/>
                        </a:spcBef>
                        <a:spcAft>
                          <a:spcPts val="0"/>
                        </a:spcAft>
                      </a:pPr>
                      <a:r>
                        <a:rPr lang="en-US" sz="1400" dirty="0">
                          <a:solidFill>
                            <a:srgbClr val="000000"/>
                          </a:solidFill>
                          <a:effectLst/>
                        </a:rPr>
                        <a:t>Feasibility Study on Film Grain synthesis</a:t>
                      </a:r>
                      <a:endParaRPr lang="en-US" sz="1400" dirty="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Dolby</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400121878"/>
                  </a:ext>
                </a:extLst>
              </a:tr>
              <a:tr h="321920">
                <a:tc>
                  <a:txBody>
                    <a:bodyPr/>
                    <a:lstStyle/>
                    <a:p>
                      <a:pPr marL="0" marR="0" fontAlgn="t">
                        <a:spcBef>
                          <a:spcPts val="0"/>
                        </a:spcBef>
                        <a:spcAft>
                          <a:spcPts val="0"/>
                        </a:spcAft>
                      </a:pPr>
                      <a:r>
                        <a:rPr lang="en-US" sz="1400">
                          <a:solidFill>
                            <a:srgbClr val="0000FF"/>
                          </a:solidFill>
                          <a:effectLst/>
                        </a:rPr>
                        <a:t>FS_AMD</a:t>
                      </a:r>
                      <a:endParaRPr lang="en-US" sz="1400">
                        <a:solidFill>
                          <a:srgbClr val="0000FF"/>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dirty="0">
                          <a:effectLst/>
                          <a:hlinkClick r:id="rId10"/>
                        </a:rPr>
                        <a:t>SP-240514</a:t>
                      </a:r>
                      <a:endParaRPr lang="en-US" sz="1400" dirty="0">
                        <a:effectLst/>
                      </a:endParaRPr>
                    </a:p>
                  </a:txBody>
                  <a:tcPr marL="50800" marR="50800" marT="50800" marB="50800"/>
                </a:tc>
                <a:tc>
                  <a:txBody>
                    <a:bodyPr/>
                    <a:lstStyle/>
                    <a:p>
                      <a:pPr marL="0" marR="0" fontAlgn="t">
                        <a:spcBef>
                          <a:spcPts val="0"/>
                        </a:spcBef>
                        <a:spcAft>
                          <a:spcPts val="0"/>
                        </a:spcAft>
                      </a:pPr>
                      <a:r>
                        <a:rPr lang="en-US" sz="1400" dirty="0">
                          <a:solidFill>
                            <a:srgbClr val="000000"/>
                          </a:solidFill>
                          <a:effectLst/>
                        </a:rPr>
                        <a:t>New Feasibility Study on Advanced Media Delivery</a:t>
                      </a:r>
                      <a:endParaRPr lang="en-US" sz="1400" dirty="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Qualcomm, Tencent</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3636604654"/>
                  </a:ext>
                </a:extLst>
              </a:tr>
              <a:tr h="321920">
                <a:tc>
                  <a:txBody>
                    <a:bodyPr/>
                    <a:lstStyle/>
                    <a:p>
                      <a:pPr marL="0" marR="0" fontAlgn="t">
                        <a:spcBef>
                          <a:spcPts val="0"/>
                        </a:spcBef>
                        <a:spcAft>
                          <a:spcPts val="0"/>
                        </a:spcAft>
                      </a:pPr>
                      <a:r>
                        <a:rPr lang="en-US" sz="1400" dirty="0" err="1">
                          <a:solidFill>
                            <a:srgbClr val="0000FF"/>
                          </a:solidFill>
                          <a:effectLst/>
                        </a:rPr>
                        <a:t>FS_MeMe</a:t>
                      </a:r>
                      <a:endParaRPr lang="en-US" sz="1400" dirty="0">
                        <a:solidFill>
                          <a:srgbClr val="0000FF"/>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dirty="0">
                          <a:effectLst/>
                          <a:hlinkClick r:id="rId11"/>
                        </a:rPr>
                        <a:t>SP-240477</a:t>
                      </a:r>
                      <a:endParaRPr lang="en-US" sz="1400" dirty="0">
                        <a:effectLst/>
                      </a:endParaRPr>
                    </a:p>
                  </a:txBody>
                  <a:tcPr marL="50800" marR="50800" marT="50800" marB="50800"/>
                </a:tc>
                <a:tc>
                  <a:txBody>
                    <a:bodyPr/>
                    <a:lstStyle/>
                    <a:p>
                      <a:pPr marL="0" marR="0" fontAlgn="t">
                        <a:spcBef>
                          <a:spcPts val="0"/>
                        </a:spcBef>
                        <a:spcAft>
                          <a:spcPts val="0"/>
                        </a:spcAft>
                      </a:pPr>
                      <a:r>
                        <a:rPr lang="en-US" sz="1400" dirty="0">
                          <a:solidFill>
                            <a:srgbClr val="000000"/>
                          </a:solidFill>
                          <a:effectLst/>
                        </a:rPr>
                        <a:t>New Feasibility Study on Media Messaging</a:t>
                      </a:r>
                      <a:endParaRPr lang="en-US" sz="1400" dirty="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Qualcomm</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2974092875"/>
                  </a:ext>
                </a:extLst>
              </a:tr>
              <a:tr h="321920">
                <a:tc>
                  <a:txBody>
                    <a:bodyPr/>
                    <a:lstStyle/>
                    <a:p>
                      <a:pPr marL="0" marR="0" fontAlgn="t">
                        <a:spcBef>
                          <a:spcPts val="0"/>
                        </a:spcBef>
                        <a:spcAft>
                          <a:spcPts val="0"/>
                        </a:spcAft>
                      </a:pPr>
                      <a:r>
                        <a:rPr lang="en-US" sz="1400">
                          <a:solidFill>
                            <a:srgbClr val="0000FF"/>
                          </a:solidFill>
                          <a:effectLst/>
                        </a:rPr>
                        <a:t>VOPS</a:t>
                      </a:r>
                      <a:endParaRPr lang="en-US" sz="1400">
                        <a:solidFill>
                          <a:srgbClr val="0000FF"/>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dirty="0">
                          <a:effectLst/>
                          <a:hlinkClick r:id="rId12"/>
                        </a:rPr>
                        <a:t>SP-240060</a:t>
                      </a:r>
                    </a:p>
                  </a:txBody>
                  <a:tcPr marL="50800" marR="50800" marT="50800" marB="50800"/>
                </a:tc>
                <a:tc>
                  <a:txBody>
                    <a:bodyPr/>
                    <a:lstStyle/>
                    <a:p>
                      <a:pPr marL="0" marR="0" fontAlgn="t">
                        <a:spcBef>
                          <a:spcPts val="0"/>
                        </a:spcBef>
                        <a:spcAft>
                          <a:spcPts val="0"/>
                        </a:spcAft>
                      </a:pPr>
                      <a:r>
                        <a:rPr lang="en-US" sz="1400" dirty="0">
                          <a:solidFill>
                            <a:srgbClr val="000000"/>
                          </a:solidFill>
                          <a:effectLst/>
                        </a:rPr>
                        <a:t>New WID on immersive HEVC profiles and operating points</a:t>
                      </a:r>
                      <a:endParaRPr lang="en-US" sz="1400" dirty="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Apple, Qualcomm</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4271906531"/>
                  </a:ext>
                </a:extLst>
              </a:tr>
              <a:tr h="519256">
                <a:tc>
                  <a:txBody>
                    <a:bodyPr/>
                    <a:lstStyle/>
                    <a:p>
                      <a:pPr marL="0" marR="0" fontAlgn="t">
                        <a:spcBef>
                          <a:spcPts val="0"/>
                        </a:spcBef>
                        <a:spcAft>
                          <a:spcPts val="0"/>
                        </a:spcAft>
                      </a:pPr>
                      <a:r>
                        <a:rPr lang="en-US" sz="1400" dirty="0" err="1">
                          <a:solidFill>
                            <a:srgbClr val="0000FF"/>
                          </a:solidFill>
                          <a:effectLst/>
                        </a:rPr>
                        <a:t>FS_MediaEnergyGREEN</a:t>
                      </a:r>
                      <a:endParaRPr lang="en-US" sz="1400" dirty="0">
                        <a:solidFill>
                          <a:srgbClr val="0000FF"/>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dirty="0">
                          <a:effectLst/>
                          <a:hlinkClick r:id="rId13"/>
                        </a:rPr>
                        <a:t>SP-240481</a:t>
                      </a:r>
                      <a:endParaRPr lang="en-US" sz="1400" dirty="0">
                        <a:effectLst/>
                      </a:endParaRPr>
                    </a:p>
                  </a:txBody>
                  <a:tcPr marL="50800" marR="50800" marT="50800" marB="50800"/>
                </a:tc>
                <a:tc>
                  <a:txBody>
                    <a:bodyPr/>
                    <a:lstStyle/>
                    <a:p>
                      <a:pPr marL="0" marR="0" fontAlgn="t">
                        <a:spcBef>
                          <a:spcPts val="0"/>
                        </a:spcBef>
                        <a:spcAft>
                          <a:spcPts val="0"/>
                        </a:spcAft>
                      </a:pPr>
                      <a:r>
                        <a:rPr lang="en-US" sz="1400">
                          <a:solidFill>
                            <a:srgbClr val="000000"/>
                          </a:solidFill>
                          <a:effectLst/>
                        </a:rPr>
                        <a:t>New Feasibility Study on Media </a:t>
                      </a:r>
                      <a:r>
                        <a:rPr lang="en-US" sz="1400" err="1">
                          <a:solidFill>
                            <a:srgbClr val="000000"/>
                          </a:solidFill>
                          <a:effectLst/>
                        </a:rPr>
                        <a:t>enerGy</a:t>
                      </a:r>
                      <a:r>
                        <a:rPr lang="en-US" sz="1400">
                          <a:solidFill>
                            <a:srgbClr val="000000"/>
                          </a:solidFill>
                          <a:effectLst/>
                        </a:rPr>
                        <a:t> consumption </a:t>
                      </a:r>
                      <a:r>
                        <a:rPr lang="en-US" sz="1400" err="1">
                          <a:solidFill>
                            <a:srgbClr val="000000"/>
                          </a:solidFill>
                          <a:effectLst/>
                        </a:rPr>
                        <a:t>exposuRE</a:t>
                      </a:r>
                      <a:r>
                        <a:rPr lang="en-US" sz="1400">
                          <a:solidFill>
                            <a:srgbClr val="000000"/>
                          </a:solidFill>
                          <a:effectLst/>
                        </a:rPr>
                        <a:t> and </a:t>
                      </a:r>
                      <a:r>
                        <a:rPr lang="en-US" sz="1400" err="1">
                          <a:solidFill>
                            <a:srgbClr val="000000"/>
                          </a:solidFill>
                          <a:effectLst/>
                        </a:rPr>
                        <a:t>EvaluatioN</a:t>
                      </a:r>
                      <a:r>
                        <a:rPr lang="en-US" sz="1400">
                          <a:solidFill>
                            <a:srgbClr val="000000"/>
                          </a:solidFill>
                          <a:effectLst/>
                        </a:rPr>
                        <a:t> framework</a:t>
                      </a:r>
                      <a:endParaRPr lang="en-US" sz="140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Orange</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32106047"/>
                  </a:ext>
                </a:extLst>
              </a:tr>
              <a:tr h="321920">
                <a:tc>
                  <a:txBody>
                    <a:bodyPr/>
                    <a:lstStyle/>
                    <a:p>
                      <a:pPr marL="0" marR="0" fontAlgn="t">
                        <a:spcBef>
                          <a:spcPts val="0"/>
                        </a:spcBef>
                        <a:spcAft>
                          <a:spcPts val="0"/>
                        </a:spcAft>
                      </a:pPr>
                      <a:r>
                        <a:rPr lang="en-US" sz="1400">
                          <a:solidFill>
                            <a:srgbClr val="0000FF"/>
                          </a:solidFill>
                          <a:effectLst/>
                        </a:rPr>
                        <a:t>SR_IMS</a:t>
                      </a:r>
                      <a:endParaRPr lang="en-US" sz="1400">
                        <a:solidFill>
                          <a:srgbClr val="0000FF"/>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dirty="0">
                          <a:effectLst/>
                          <a:hlinkClick r:id="rId14"/>
                        </a:rPr>
                        <a:t>SP-240061</a:t>
                      </a:r>
                      <a:endParaRPr lang="en-US" sz="1400" dirty="0">
                        <a:effectLst/>
                      </a:endParaRPr>
                    </a:p>
                  </a:txBody>
                  <a:tcPr marL="50800" marR="50800" marT="50800" marB="50800"/>
                </a:tc>
                <a:tc>
                  <a:txBody>
                    <a:bodyPr/>
                    <a:lstStyle/>
                    <a:p>
                      <a:pPr marL="0" marR="0" fontAlgn="t">
                        <a:spcBef>
                          <a:spcPts val="0"/>
                        </a:spcBef>
                        <a:spcAft>
                          <a:spcPts val="0"/>
                        </a:spcAft>
                      </a:pPr>
                      <a:r>
                        <a:rPr lang="en-US" sz="1400">
                          <a:solidFill>
                            <a:srgbClr val="000000"/>
                          </a:solidFill>
                          <a:effectLst/>
                        </a:rPr>
                        <a:t>WID on Split Rendering over IMS</a:t>
                      </a:r>
                      <a:endParaRPr lang="en-US" sz="140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Nokia</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3825593386"/>
                  </a:ext>
                </a:extLst>
              </a:tr>
              <a:tr h="327804">
                <a:tc>
                  <a:txBody>
                    <a:bodyPr/>
                    <a:lstStyle/>
                    <a:p>
                      <a:pPr marL="0" marR="0" fontAlgn="t">
                        <a:spcBef>
                          <a:spcPts val="0"/>
                        </a:spcBef>
                        <a:spcAft>
                          <a:spcPts val="0"/>
                        </a:spcAft>
                      </a:pPr>
                      <a:r>
                        <a:rPr lang="en-US" sz="1400">
                          <a:solidFill>
                            <a:srgbClr val="0000FF"/>
                          </a:solidFill>
                          <a:effectLst/>
                        </a:rPr>
                        <a:t>FS_5G_RTP_Ph2</a:t>
                      </a:r>
                      <a:endParaRPr lang="en-US" sz="1400">
                        <a:solidFill>
                          <a:srgbClr val="0000FF"/>
                        </a:solidFill>
                        <a:effectLst/>
                        <a:latin typeface="Arial" panose="020B0604020202020204" pitchFamily="34" charset="0"/>
                      </a:endParaRPr>
                    </a:p>
                  </a:txBody>
                  <a:tcPr marL="50800" marR="50800" marT="50800" marB="50800"/>
                </a:tc>
                <a:tc>
                  <a:txBody>
                    <a:bodyPr/>
                    <a:lstStyle/>
                    <a:p>
                      <a:pPr marL="0" marR="0" lvl="0" indent="0" algn="l" defTabSz="914126" rtl="0" eaLnBrk="1" fontAlgn="t" latinLnBrk="0" hangingPunct="1">
                        <a:lnSpc>
                          <a:spcPct val="100000"/>
                        </a:lnSpc>
                        <a:spcBef>
                          <a:spcPts val="0"/>
                        </a:spcBef>
                        <a:spcAft>
                          <a:spcPts val="0"/>
                        </a:spcAft>
                        <a:buClrTx/>
                        <a:buSzTx/>
                        <a:buFontTx/>
                        <a:buNone/>
                        <a:tabLst/>
                        <a:defRPr/>
                      </a:pPr>
                      <a:r>
                        <a:rPr lang="en-US" sz="1400" dirty="0">
                          <a:effectLst/>
                          <a:hlinkClick r:id="rId15"/>
                        </a:rPr>
                        <a:t>SP-240482</a:t>
                      </a:r>
                      <a:endParaRPr lang="en-US" sz="1400" dirty="0">
                        <a:effectLst/>
                      </a:endParaRPr>
                    </a:p>
                  </a:txBody>
                  <a:tcPr marL="50800" marR="50800" marT="50800" marB="50800"/>
                </a:tc>
                <a:tc>
                  <a:txBody>
                    <a:bodyPr/>
                    <a:lstStyle/>
                    <a:p>
                      <a:pPr marL="0" marR="0" fontAlgn="t">
                        <a:spcBef>
                          <a:spcPts val="0"/>
                        </a:spcBef>
                        <a:spcAft>
                          <a:spcPts val="0"/>
                        </a:spcAft>
                      </a:pPr>
                      <a:r>
                        <a:rPr lang="en-US" sz="1400">
                          <a:solidFill>
                            <a:srgbClr val="000000"/>
                          </a:solidFill>
                          <a:effectLst/>
                        </a:rPr>
                        <a:t>SID on 5G Real-time Transport Protocol Configurations, Phase 2 (FS_5G_RTP_Ph2)</a:t>
                      </a:r>
                      <a:endParaRPr lang="en-US" sz="140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Nokia</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2917542788"/>
                  </a:ext>
                </a:extLst>
              </a:tr>
              <a:tr h="321920">
                <a:tc>
                  <a:txBody>
                    <a:bodyPr/>
                    <a:lstStyle/>
                    <a:p>
                      <a:pPr marL="0" marR="0" fontAlgn="t">
                        <a:spcBef>
                          <a:spcPts val="0"/>
                        </a:spcBef>
                        <a:spcAft>
                          <a:spcPts val="0"/>
                        </a:spcAft>
                      </a:pPr>
                      <a:r>
                        <a:rPr lang="en-US" sz="1400">
                          <a:solidFill>
                            <a:srgbClr val="0000FF"/>
                          </a:solidFill>
                          <a:effectLst/>
                        </a:rPr>
                        <a:t>FS_ACAPI</a:t>
                      </a:r>
                      <a:endParaRPr lang="en-US" sz="1400">
                        <a:solidFill>
                          <a:srgbClr val="0000FF"/>
                        </a:solidFill>
                        <a:effectLst/>
                        <a:latin typeface="Arial" panose="020B0604020202020204" pitchFamily="34" charset="0"/>
                      </a:endParaRPr>
                    </a:p>
                  </a:txBody>
                  <a:tcPr marL="50800" marR="50800" marT="50800" marB="50800"/>
                </a:tc>
                <a:tc>
                  <a:txBody>
                    <a:bodyPr/>
                    <a:lstStyle/>
                    <a:p>
                      <a:pPr marL="0" marR="0" lvl="0" indent="0" algn="l" defTabSz="914126" rtl="0" eaLnBrk="1" fontAlgn="t" latinLnBrk="0" hangingPunct="1">
                        <a:lnSpc>
                          <a:spcPct val="100000"/>
                        </a:lnSpc>
                        <a:spcBef>
                          <a:spcPts val="0"/>
                        </a:spcBef>
                        <a:spcAft>
                          <a:spcPts val="0"/>
                        </a:spcAft>
                        <a:buClrTx/>
                        <a:buSzTx/>
                        <a:buFontTx/>
                        <a:buNone/>
                        <a:tabLst/>
                        <a:defRPr/>
                      </a:pPr>
                      <a:r>
                        <a:rPr lang="en-US" sz="1400" dirty="0">
                          <a:effectLst/>
                          <a:hlinkClick r:id="rId16"/>
                        </a:rPr>
                        <a:t>SP-240480</a:t>
                      </a:r>
                      <a:endParaRPr lang="en-US" sz="1400" dirty="0">
                        <a:effectLst/>
                      </a:endParaRPr>
                    </a:p>
                  </a:txBody>
                  <a:tcPr marL="50800" marR="50800" marT="50800" marB="50800"/>
                </a:tc>
                <a:tc>
                  <a:txBody>
                    <a:bodyPr/>
                    <a:lstStyle/>
                    <a:p>
                      <a:pPr marL="0" marR="0" fontAlgn="t">
                        <a:spcBef>
                          <a:spcPts val="0"/>
                        </a:spcBef>
                        <a:spcAft>
                          <a:spcPts val="0"/>
                        </a:spcAft>
                      </a:pPr>
                      <a:r>
                        <a:rPr lang="en-US" sz="1400" dirty="0">
                          <a:solidFill>
                            <a:srgbClr val="000000"/>
                          </a:solidFill>
                          <a:effectLst/>
                        </a:rPr>
                        <a:t>New SID on Audio Codec APIs</a:t>
                      </a:r>
                      <a:endParaRPr lang="en-US" sz="1400" dirty="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Fraunhofer</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3350925150"/>
                  </a:ext>
                </a:extLst>
              </a:tr>
              <a:tr h="321920">
                <a:tc>
                  <a:txBody>
                    <a:bodyPr/>
                    <a:lstStyle/>
                    <a:p>
                      <a:pPr marL="0" marR="0" fontAlgn="t">
                        <a:spcBef>
                          <a:spcPts val="0"/>
                        </a:spcBef>
                        <a:spcAft>
                          <a:spcPts val="0"/>
                        </a:spcAft>
                      </a:pPr>
                      <a:r>
                        <a:rPr lang="en-US" sz="1400">
                          <a:solidFill>
                            <a:srgbClr val="0000FF"/>
                          </a:solidFill>
                          <a:effectLst/>
                        </a:rPr>
                        <a:t>FS_Beyond2D</a:t>
                      </a:r>
                      <a:endParaRPr lang="en-US" sz="1400">
                        <a:solidFill>
                          <a:srgbClr val="0000FF"/>
                        </a:solidFill>
                        <a:effectLst/>
                        <a:latin typeface="Arial" panose="020B0604020202020204" pitchFamily="34" charset="0"/>
                      </a:endParaRPr>
                    </a:p>
                  </a:txBody>
                  <a:tcPr marL="50800" marR="50800" marT="50800" marB="50800"/>
                </a:tc>
                <a:tc>
                  <a:txBody>
                    <a:bodyPr/>
                    <a:lstStyle/>
                    <a:p>
                      <a:pPr marL="0" marR="0" lvl="0" indent="0" algn="l" defTabSz="914126" rtl="0" eaLnBrk="1" fontAlgn="t" latinLnBrk="0" hangingPunct="1">
                        <a:lnSpc>
                          <a:spcPct val="100000"/>
                        </a:lnSpc>
                        <a:spcBef>
                          <a:spcPts val="0"/>
                        </a:spcBef>
                        <a:spcAft>
                          <a:spcPts val="0"/>
                        </a:spcAft>
                        <a:buClrTx/>
                        <a:buSzTx/>
                        <a:buFontTx/>
                        <a:buNone/>
                        <a:tabLst/>
                        <a:defRPr/>
                      </a:pPr>
                      <a:r>
                        <a:rPr lang="en-US" sz="1400" dirty="0">
                          <a:effectLst/>
                          <a:hlinkClick r:id="rId17"/>
                        </a:rPr>
                        <a:t>SP-240479</a:t>
                      </a:r>
                      <a:endParaRPr lang="en-US" sz="1400" dirty="0">
                        <a:effectLst/>
                      </a:endParaRPr>
                    </a:p>
                  </a:txBody>
                  <a:tcPr marL="50800" marR="50800" marT="50800" marB="50800"/>
                </a:tc>
                <a:tc>
                  <a:txBody>
                    <a:bodyPr/>
                    <a:lstStyle/>
                    <a:p>
                      <a:pPr marL="0" marR="0" fontAlgn="t">
                        <a:spcBef>
                          <a:spcPts val="0"/>
                        </a:spcBef>
                        <a:spcAft>
                          <a:spcPts val="0"/>
                        </a:spcAft>
                      </a:pPr>
                      <a:r>
                        <a:rPr lang="en-US" sz="1400">
                          <a:solidFill>
                            <a:srgbClr val="000000"/>
                          </a:solidFill>
                          <a:effectLst/>
                        </a:rPr>
                        <a:t>Draft New SID on Beyond 2D Video</a:t>
                      </a:r>
                      <a:endParaRPr lang="en-US" sz="1400">
                        <a:solidFill>
                          <a:srgbClr val="000000"/>
                        </a:solidFill>
                        <a:effectLst/>
                        <a:latin typeface="Arial" panose="020B0604020202020204" pitchFamily="34" charset="0"/>
                      </a:endParaRPr>
                    </a:p>
                  </a:txBody>
                  <a:tcPr marL="50800" marR="50800" marT="50800" marB="50800"/>
                </a:tc>
                <a:tc>
                  <a:txBody>
                    <a:bodyPr/>
                    <a:lstStyle/>
                    <a:p>
                      <a:pPr marL="0" marR="0" fontAlgn="t">
                        <a:spcBef>
                          <a:spcPts val="0"/>
                        </a:spcBef>
                        <a:spcAft>
                          <a:spcPts val="0"/>
                        </a:spcAft>
                      </a:pPr>
                      <a:r>
                        <a:rPr lang="en-US" sz="1400" b="0" dirty="0">
                          <a:solidFill>
                            <a:schemeClr val="accent1"/>
                          </a:solidFill>
                          <a:effectLst/>
                        </a:rPr>
                        <a:t>China Mobile</a:t>
                      </a:r>
                      <a:endParaRPr lang="en-US" sz="1400" b="0" dirty="0">
                        <a:solidFill>
                          <a:schemeClr val="accent1"/>
                        </a:solidFill>
                        <a:effectLst/>
                        <a:latin typeface="Arial" panose="020B0604020202020204" pitchFamily="34" charset="0"/>
                      </a:endParaRPr>
                    </a:p>
                  </a:txBody>
                  <a:tcPr marL="50800" marR="50800" marT="50800" marB="50800"/>
                </a:tc>
                <a:extLst>
                  <a:ext uri="{0D108BD9-81ED-4DB2-BD59-A6C34878D82A}">
                    <a16:rowId xmlns:a16="http://schemas.microsoft.com/office/drawing/2014/main" val="3302120638"/>
                  </a:ext>
                </a:extLst>
              </a:tr>
            </a:tbl>
          </a:graphicData>
        </a:graphic>
      </p:graphicFrame>
    </p:spTree>
    <p:extLst>
      <p:ext uri="{BB962C8B-B14F-4D97-AF65-F5344CB8AC3E}">
        <p14:creationId xmlns:p14="http://schemas.microsoft.com/office/powerpoint/2010/main" val="103316034"/>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C8538F9-83AD-C942-310E-8617834A0FEC}"/>
              </a:ext>
            </a:extLst>
          </p:cNvPr>
          <p:cNvSpPr>
            <a:spLocks noGrp="1"/>
          </p:cNvSpPr>
          <p:nvPr>
            <p:ph type="title"/>
          </p:nvPr>
        </p:nvSpPr>
        <p:spPr/>
        <p:txBody>
          <a:bodyPr/>
          <a:lstStyle/>
          <a:p>
            <a:r>
              <a:rPr lang="de-DE" dirty="0"/>
              <a:t>Background and Logistics</a:t>
            </a:r>
            <a:endParaRPr lang="en-US" dirty="0"/>
          </a:p>
        </p:txBody>
      </p:sp>
      <p:sp>
        <p:nvSpPr>
          <p:cNvPr id="5" name="Text Placeholder 4">
            <a:extLst>
              <a:ext uri="{FF2B5EF4-FFF2-40B4-BE49-F238E27FC236}">
                <a16:creationId xmlns:a16="http://schemas.microsoft.com/office/drawing/2014/main" id="{12D10F8E-2E52-3962-46EB-BA1C1AD6540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4904238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781C485B-CD2B-8BCE-4063-DE45FC9C71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9400" y="2323677"/>
            <a:ext cx="5455298" cy="2457692"/>
          </a:xfrm>
          <a:prstGeom prst="rect">
            <a:avLst/>
          </a:prstGeom>
        </p:spPr>
      </p:pic>
      <p:sp>
        <p:nvSpPr>
          <p:cNvPr id="22531" name="Title 1">
            <a:extLst>
              <a:ext uri="{FF2B5EF4-FFF2-40B4-BE49-F238E27FC236}">
                <a16:creationId xmlns:a16="http://schemas.microsoft.com/office/drawing/2014/main" id="{B155CE37-53AC-4287-A4FB-DBCB4E0F970F}"/>
              </a:ext>
            </a:extLst>
          </p:cNvPr>
          <p:cNvSpPr>
            <a:spLocks noGrp="1"/>
          </p:cNvSpPr>
          <p:nvPr>
            <p:ph type="title"/>
          </p:nvPr>
        </p:nvSpPr>
        <p:spPr>
          <a:xfrm>
            <a:off x="533399" y="253604"/>
            <a:ext cx="10448925" cy="1006475"/>
          </a:xfrm>
        </p:spPr>
        <p:txBody>
          <a:bodyPr/>
          <a:lstStyle/>
          <a:p>
            <a:pPr eaLnBrk="1" hangingPunct="1"/>
            <a:r>
              <a:rPr lang="en-GB" altLang="en-US" dirty="0">
                <a:solidFill>
                  <a:srgbClr val="C00000"/>
                </a:solidFill>
                <a:latin typeface="Montserrat" panose="00000500000000000000" pitchFamily="50" charset="0"/>
              </a:rPr>
              <a:t>The role of 3GPP</a:t>
            </a:r>
          </a:p>
        </p:txBody>
      </p:sp>
      <p:sp>
        <p:nvSpPr>
          <p:cNvPr id="8196" name="Content Placeholder 2">
            <a:extLst>
              <a:ext uri="{FF2B5EF4-FFF2-40B4-BE49-F238E27FC236}">
                <a16:creationId xmlns:a16="http://schemas.microsoft.com/office/drawing/2014/main" id="{9401E6DC-36B4-4CA6-A762-FAC50915F8B2}"/>
              </a:ext>
            </a:extLst>
          </p:cNvPr>
          <p:cNvSpPr>
            <a:spLocks noGrp="1"/>
          </p:cNvSpPr>
          <p:nvPr>
            <p:ph idx="1"/>
          </p:nvPr>
        </p:nvSpPr>
        <p:spPr>
          <a:xfrm>
            <a:off x="533399" y="1934369"/>
            <a:ext cx="7415645" cy="1181100"/>
          </a:xfrm>
        </p:spPr>
        <p:txBody>
          <a:bodyPr/>
          <a:lstStyle/>
          <a:p>
            <a:pPr marL="608013" indent="-608013" eaLnBrk="1" hangingPunct="1"/>
            <a:r>
              <a:rPr lang="en-GB" altLang="en-US" sz="1800" dirty="0">
                <a:latin typeface="Montserrat" panose="00000500000000000000" pitchFamily="50" charset="0"/>
              </a:rPr>
              <a:t>Part of the invention, proof of concept, </a:t>
            </a:r>
            <a:r>
              <a:rPr lang="en-GB" altLang="en-US" sz="1800" b="1" dirty="0">
                <a:latin typeface="Montserrat" panose="00000500000000000000" pitchFamily="50" charset="0"/>
              </a:rPr>
              <a:t>standardization</a:t>
            </a:r>
            <a:r>
              <a:rPr lang="en-GB" altLang="en-US" sz="1800" dirty="0">
                <a:latin typeface="Montserrat" panose="00000500000000000000" pitchFamily="50" charset="0"/>
              </a:rPr>
              <a:t>, trials, commercialization …cycle</a:t>
            </a:r>
          </a:p>
        </p:txBody>
      </p:sp>
      <p:sp>
        <p:nvSpPr>
          <p:cNvPr id="3" name="Rectangle 2">
            <a:extLst>
              <a:ext uri="{FF2B5EF4-FFF2-40B4-BE49-F238E27FC236}">
                <a16:creationId xmlns:a16="http://schemas.microsoft.com/office/drawing/2014/main" id="{88639360-0784-449A-A23C-0A5BB08779C3}"/>
              </a:ext>
            </a:extLst>
          </p:cNvPr>
          <p:cNvSpPr/>
          <p:nvPr/>
        </p:nvSpPr>
        <p:spPr>
          <a:xfrm>
            <a:off x="533399" y="2676029"/>
            <a:ext cx="6293427" cy="923330"/>
          </a:xfrm>
          <a:prstGeom prst="rect">
            <a:avLst/>
          </a:prstGeom>
        </p:spPr>
        <p:txBody>
          <a:bodyPr wrap="square">
            <a:spAutoFit/>
          </a:bodyPr>
          <a:lstStyle/>
          <a:p>
            <a:pPr marL="608013" marR="0" lvl="0" indent="-608013" algn="l" defTabSz="914400" rtl="0" eaLnBrk="1" fontAlgn="base" latinLnBrk="0" hangingPunct="1">
              <a:lnSpc>
                <a:spcPct val="100000"/>
              </a:lnSpc>
              <a:spcBef>
                <a:spcPct val="0"/>
              </a:spcBef>
              <a:spcAft>
                <a:spcPct val="0"/>
              </a:spcAft>
              <a:buClrTx/>
              <a:buSzTx/>
              <a:buFontTx/>
              <a:buBlip>
                <a:blip r:embed="rId4"/>
              </a:buBlip>
              <a:tabLst/>
              <a:defRPr/>
            </a:pPr>
            <a:r>
              <a:rPr kumimoji="0" lang="en-GB" altLang="en-US" sz="18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Specifications and Studies providing a complete </a:t>
            </a:r>
            <a:r>
              <a:rPr kumimoji="0" lang="en-GB" altLang="en-US" sz="1800" b="1"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system description </a:t>
            </a:r>
            <a:r>
              <a:rPr kumimoji="0" lang="en-GB" altLang="en-US" sz="18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for mobile telecommunications</a:t>
            </a:r>
          </a:p>
        </p:txBody>
      </p:sp>
      <p:sp>
        <p:nvSpPr>
          <p:cNvPr id="4" name="Rectangle 3">
            <a:extLst>
              <a:ext uri="{FF2B5EF4-FFF2-40B4-BE49-F238E27FC236}">
                <a16:creationId xmlns:a16="http://schemas.microsoft.com/office/drawing/2014/main" id="{69EFD1BC-D79F-4FB6-948E-97D2B972CB8B}"/>
              </a:ext>
            </a:extLst>
          </p:cNvPr>
          <p:cNvSpPr/>
          <p:nvPr/>
        </p:nvSpPr>
        <p:spPr>
          <a:xfrm>
            <a:off x="533400" y="3689350"/>
            <a:ext cx="6096000" cy="923330"/>
          </a:xfrm>
          <a:prstGeom prst="rect">
            <a:avLst/>
          </a:prstGeom>
        </p:spPr>
        <p:txBody>
          <a:bodyPr>
            <a:spAutoFit/>
          </a:bodyPr>
          <a:lstStyle/>
          <a:p>
            <a:pPr marL="608013" marR="0" lvl="0" indent="-608013" algn="l" defTabSz="914400" rtl="0" eaLnBrk="1" fontAlgn="base" latinLnBrk="0" hangingPunct="1">
              <a:lnSpc>
                <a:spcPct val="100000"/>
              </a:lnSpc>
              <a:spcBef>
                <a:spcPct val="0"/>
              </a:spcBef>
              <a:spcAft>
                <a:spcPct val="0"/>
              </a:spcAft>
              <a:buClrTx/>
              <a:buSzTx/>
              <a:buFontTx/>
              <a:buBlip>
                <a:blip r:embed="rId4"/>
              </a:buBlip>
              <a:tabLst/>
              <a:defRPr/>
            </a:pPr>
            <a:r>
              <a:rPr kumimoji="0" lang="en-GB" altLang="en-US" sz="18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The system description is characterized by a number of </a:t>
            </a:r>
            <a:r>
              <a:rPr kumimoji="0" lang="en-GB" altLang="en-US" sz="1800" b="1"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standardized interfaces</a:t>
            </a:r>
            <a:r>
              <a:rPr kumimoji="0" lang="en-GB" altLang="en-US" sz="18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It is </a:t>
            </a:r>
            <a:r>
              <a:rPr kumimoji="0" lang="en-GB" altLang="en-US" sz="1800" b="1"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not</a:t>
            </a:r>
            <a:r>
              <a:rPr kumimoji="0" lang="en-GB" altLang="en-US" sz="18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 description of a standardized </a:t>
            </a:r>
            <a:r>
              <a:rPr kumimoji="0" lang="en-GB" altLang="en-US" sz="1800" b="1"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deployment </a:t>
            </a:r>
          </a:p>
        </p:txBody>
      </p:sp>
      <p:sp>
        <p:nvSpPr>
          <p:cNvPr id="5" name="Rectangle 4">
            <a:extLst>
              <a:ext uri="{FF2B5EF4-FFF2-40B4-BE49-F238E27FC236}">
                <a16:creationId xmlns:a16="http://schemas.microsoft.com/office/drawing/2014/main" id="{1DA39C59-FA20-4084-BC02-EC080D098CB8}"/>
              </a:ext>
            </a:extLst>
          </p:cNvPr>
          <p:cNvSpPr/>
          <p:nvPr/>
        </p:nvSpPr>
        <p:spPr>
          <a:xfrm>
            <a:off x="533400" y="4755634"/>
            <a:ext cx="6896100" cy="1200329"/>
          </a:xfrm>
          <a:prstGeom prst="rect">
            <a:avLst/>
          </a:prstGeom>
        </p:spPr>
        <p:txBody>
          <a:bodyPr wrap="square">
            <a:spAutoFit/>
          </a:bodyPr>
          <a:lstStyle/>
          <a:p>
            <a:pPr marL="608013" marR="0" lvl="0" indent="-608013" algn="l" defTabSz="914400" rtl="0" eaLnBrk="1" fontAlgn="base" latinLnBrk="0" hangingPunct="1">
              <a:lnSpc>
                <a:spcPct val="100000"/>
              </a:lnSpc>
              <a:spcBef>
                <a:spcPct val="0"/>
              </a:spcBef>
              <a:spcAft>
                <a:spcPct val="0"/>
              </a:spcAft>
              <a:buClrTx/>
              <a:buSzTx/>
              <a:buFontTx/>
              <a:buBlip>
                <a:blip r:embed="rId4"/>
              </a:buBlip>
              <a:tabLst/>
              <a:defRPr/>
            </a:pPr>
            <a:r>
              <a:rPr kumimoji="0" lang="en-GB" altLang="en-US" sz="18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This standardization effort enables an interoperable, multi-vendor approach to deployment and generates mass market economies of scale, without stifling innovation </a:t>
            </a: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5" name="제목 5"/>
          <p:cNvSpPr>
            <a:spLocks noGrp="1"/>
          </p:cNvSpPr>
          <p:nvPr>
            <p:ph type="title"/>
          </p:nvPr>
        </p:nvSpPr>
        <p:spPr>
          <a:xfrm>
            <a:off x="242888" y="88710"/>
            <a:ext cx="10515600" cy="1325562"/>
          </a:xfrm>
        </p:spPr>
        <p:txBody>
          <a:bodyPr/>
          <a:lstStyle/>
          <a:p>
            <a:r>
              <a:rPr lang="en-US" altLang="ko-KR" dirty="0">
                <a:solidFill>
                  <a:srgbClr val="C00000"/>
                </a:solidFill>
                <a:latin typeface="Montserrat" panose="00000500000000000000" pitchFamily="50" charset="0"/>
              </a:rPr>
              <a:t>3GPP – How the project Work</a:t>
            </a:r>
            <a:r>
              <a:rPr lang="" altLang="ko-KR" dirty="0">
                <a:solidFill>
                  <a:srgbClr val="C00000"/>
                </a:solidFill>
                <a:latin typeface="Montserrat" panose="00000500000000000000" pitchFamily="50" charset="0"/>
              </a:rPr>
              <a:t>s</a:t>
            </a:r>
            <a:endParaRPr lang="ko-KR" altLang="en-US" dirty="0">
              <a:solidFill>
                <a:srgbClr val="C00000"/>
              </a:solidFill>
              <a:latin typeface="Montserrat" panose="00000500000000000000" pitchFamily="50" charset="0"/>
            </a:endParaRPr>
          </a:p>
        </p:txBody>
      </p:sp>
      <p:sp>
        <p:nvSpPr>
          <p:cNvPr id="23554" name="Content Placeholder 3"/>
          <p:cNvSpPr>
            <a:spLocks noGrp="1"/>
          </p:cNvSpPr>
          <p:nvPr>
            <p:ph idx="1"/>
          </p:nvPr>
        </p:nvSpPr>
        <p:spPr>
          <a:xfrm>
            <a:off x="273050" y="1976438"/>
            <a:ext cx="4606925" cy="3887788"/>
          </a:xfrm>
        </p:spPr>
        <p:txBody>
          <a:bodyPr/>
          <a:lstStyle/>
          <a:p>
            <a:pPr marL="357188" indent="-357188" eaLnBrk="1" hangingPunct="1"/>
            <a:r>
              <a:rPr lang="" altLang="en-US" sz="1600" b="1" dirty="0">
                <a:latin typeface="Montserrat" panose="00000500000000000000" pitchFamily="50" charset="0"/>
              </a:rPr>
              <a:t>3GPP works based on</a:t>
            </a:r>
          </a:p>
          <a:p>
            <a:pPr marL="715963" lvl="1" indent="-358775" eaLnBrk="1" hangingPunct="1"/>
            <a:r>
              <a:rPr lang="en-US" altLang="en-US" sz="1400" dirty="0">
                <a:latin typeface="Montserrat" panose="00000500000000000000" pitchFamily="50" charset="0"/>
              </a:rPr>
              <a:t>P</a:t>
            </a:r>
            <a:r>
              <a:rPr lang="" altLang="en-US" sz="1400" dirty="0">
                <a:latin typeface="Montserrat" panose="00000500000000000000" pitchFamily="50" charset="0"/>
              </a:rPr>
              <a:t>articipation in face-to-face meetings</a:t>
            </a:r>
          </a:p>
          <a:p>
            <a:pPr marL="715963" lvl="1" indent="-358775" eaLnBrk="1" hangingPunct="1"/>
            <a:r>
              <a:rPr lang="en-US" altLang="en-US" sz="1400" dirty="0">
                <a:latin typeface="Montserrat" panose="00000500000000000000" pitchFamily="50" charset="0"/>
              </a:rPr>
              <a:t>Pro-activity &amp; C</a:t>
            </a:r>
            <a:r>
              <a:rPr lang="" altLang="en-US" sz="1400" dirty="0">
                <a:latin typeface="Montserrat" panose="00000500000000000000" pitchFamily="50" charset="0"/>
              </a:rPr>
              <a:t>ontributions </a:t>
            </a:r>
            <a:r>
              <a:rPr lang="en-US" altLang="en-US" sz="1400" dirty="0">
                <a:latin typeface="Montserrat" panose="00000500000000000000" pitchFamily="50" charset="0"/>
              </a:rPr>
              <a:t>–</a:t>
            </a:r>
            <a:r>
              <a:rPr lang="" altLang="en-US" sz="1400" dirty="0">
                <a:latin typeface="Montserrat" panose="00000500000000000000" pitchFamily="50" charset="0"/>
              </a:rPr>
              <a:t> you need written proposals to get attention</a:t>
            </a:r>
          </a:p>
          <a:p>
            <a:pPr marL="715963" lvl="1" indent="-358775" eaLnBrk="1" hangingPunct="1"/>
            <a:r>
              <a:rPr lang="" altLang="en-US" sz="1400" u="sng" dirty="0">
                <a:latin typeface="Montserrat" panose="00000500000000000000" pitchFamily="50" charset="0"/>
              </a:rPr>
              <a:t>Consensus </a:t>
            </a:r>
            <a:r>
              <a:rPr lang="en-US" altLang="en-US" sz="1400" u="sng" dirty="0">
                <a:latin typeface="Montserrat" panose="00000500000000000000" pitchFamily="50" charset="0"/>
              </a:rPr>
              <a:t>–</a:t>
            </a:r>
            <a:r>
              <a:rPr lang="" altLang="en-US" sz="1400" u="sng" dirty="0">
                <a:latin typeface="Montserrat" panose="00000500000000000000" pitchFamily="50" charset="0"/>
              </a:rPr>
              <a:t> nobody says “no” in order to progress</a:t>
            </a:r>
          </a:p>
          <a:p>
            <a:pPr marL="357188" indent="-357188" eaLnBrk="1" hangingPunct="1">
              <a:spcBef>
                <a:spcPts val="2400"/>
              </a:spcBef>
            </a:pPr>
            <a:r>
              <a:rPr lang="" altLang="en-US" sz="1600" b="1" dirty="0">
                <a:latin typeface="Montserrat" panose="00000500000000000000" pitchFamily="50" charset="0"/>
              </a:rPr>
              <a:t>Work organization</a:t>
            </a:r>
          </a:p>
          <a:p>
            <a:pPr marL="715963" lvl="1" indent="-358775" eaLnBrk="1" hangingPunct="1"/>
            <a:r>
              <a:rPr lang="" altLang="en-US" sz="1400" dirty="0">
                <a:latin typeface="Montserrat" panose="00000500000000000000" pitchFamily="50" charset="0"/>
              </a:rPr>
              <a:t>Study Items, Work Items </a:t>
            </a:r>
          </a:p>
          <a:p>
            <a:pPr marL="715963" lvl="1" indent="-358775" eaLnBrk="1" hangingPunct="1"/>
            <a:r>
              <a:rPr lang="" altLang="ko-KR" sz="1400" dirty="0">
                <a:latin typeface="Montserrat" panose="00000500000000000000" pitchFamily="50" charset="0"/>
                <a:ea typeface="굴림" charset="-127"/>
              </a:rPr>
              <a:t>Releases with fixed time-lines, which are partially overlapping</a:t>
            </a:r>
          </a:p>
          <a:p>
            <a:pPr marL="715963" lvl="1" indent="-358775" eaLnBrk="1" hangingPunct="1"/>
            <a:r>
              <a:rPr lang="" altLang="ko-KR" sz="1400" dirty="0">
                <a:latin typeface="Montserrat" panose="00000500000000000000" pitchFamily="50" charset="0"/>
                <a:ea typeface="굴림" charset="-127"/>
                <a:hlinkClick r:id="rId3"/>
              </a:rPr>
              <a:t>Work Plan</a:t>
            </a:r>
            <a:r>
              <a:rPr lang="" altLang="ko-KR" sz="1400" dirty="0">
                <a:latin typeface="Montserrat" panose="00000500000000000000" pitchFamily="50" charset="0"/>
                <a:ea typeface="굴림" charset="-127"/>
              </a:rPr>
              <a:t> (good overview)</a:t>
            </a:r>
          </a:p>
          <a:p>
            <a:pPr marL="357188" indent="-357188" eaLnBrk="1" hangingPunct="1">
              <a:spcBef>
                <a:spcPts val="2400"/>
              </a:spcBef>
            </a:pPr>
            <a:r>
              <a:rPr lang="" altLang="ko-KR" sz="1600" b="1" dirty="0">
                <a:latin typeface="Montserrat" panose="00000500000000000000" pitchFamily="50" charset="0"/>
                <a:ea typeface="굴림" charset="-127"/>
              </a:rPr>
              <a:t>3 stages, often overlapping</a:t>
            </a:r>
          </a:p>
          <a:p>
            <a:pPr marL="715963" lvl="1" indent="-358775" eaLnBrk="1" hangingPunct="1"/>
            <a:r>
              <a:rPr lang="en-US" altLang="en-US" sz="1400" dirty="0">
                <a:latin typeface="Montserrat" panose="00000500000000000000" pitchFamily="50" charset="0"/>
              </a:rPr>
              <a:t>S</a:t>
            </a:r>
            <a:r>
              <a:rPr lang="" altLang="en-US" sz="1400" dirty="0">
                <a:latin typeface="Montserrat" panose="00000500000000000000" pitchFamily="50" charset="0"/>
              </a:rPr>
              <a:t>tage 1: Requirements</a:t>
            </a:r>
          </a:p>
          <a:p>
            <a:pPr marL="715963" lvl="1" indent="-358775" eaLnBrk="1" hangingPunct="1"/>
            <a:r>
              <a:rPr lang="" altLang="en-US" sz="1400" dirty="0">
                <a:latin typeface="Montserrat" panose="00000500000000000000" pitchFamily="50" charset="0"/>
              </a:rPr>
              <a:t>Stage 2: Architecture</a:t>
            </a:r>
          </a:p>
          <a:p>
            <a:pPr marL="715963" lvl="1" indent="-358775" eaLnBrk="1" hangingPunct="1"/>
            <a:r>
              <a:rPr lang="" altLang="en-US" sz="1400" dirty="0">
                <a:latin typeface="Montserrat" panose="00000500000000000000" pitchFamily="50" charset="0"/>
              </a:rPr>
              <a:t>Stage 3: Protocols</a:t>
            </a:r>
          </a:p>
        </p:txBody>
      </p:sp>
      <p:sp>
        <p:nvSpPr>
          <p:cNvPr id="4" name="Content Placeholder 3"/>
          <p:cNvSpPr txBox="1">
            <a:spLocks/>
          </p:cNvSpPr>
          <p:nvPr/>
        </p:nvSpPr>
        <p:spPr bwMode="auto">
          <a:xfrm>
            <a:off x="4999038" y="1976438"/>
            <a:ext cx="7037387"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lgn="l" rtl="0" eaLnBrk="0" fontAlgn="base" hangingPunct="0">
              <a:lnSpc>
                <a:spcPct val="90000"/>
              </a:lnSpc>
              <a:spcBef>
                <a:spcPts val="1000"/>
              </a:spcBef>
              <a:spcAft>
                <a:spcPct val="0"/>
              </a:spcAft>
              <a:buBlip>
                <a:blip r:embed="rId4"/>
              </a:buBlip>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Clr>
                <a:srgbClr val="C00000"/>
              </a:buClr>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7188" marR="0" lvl="0" indent="-357188" algn="l" defTabSz="914400" rtl="0" eaLnBrk="1" fontAlgn="base" latinLnBrk="0" hangingPunct="1">
              <a:lnSpc>
                <a:spcPct val="90000"/>
              </a:lnSpc>
              <a:spcBef>
                <a:spcPts val="1000"/>
              </a:spcBef>
              <a:spcAft>
                <a:spcPct val="0"/>
              </a:spcAft>
              <a:buClrTx/>
              <a:buSzTx/>
              <a:buFontTx/>
              <a:buBlip>
                <a:blip r:embed="rId4"/>
              </a:buBlip>
              <a:tabLst/>
              <a:defRPr/>
            </a:pPr>
            <a:r>
              <a:rPr kumimoji="0" lang="" altLang="en-US" sz="1600" b="1"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Companies not individuals participate</a:t>
            </a:r>
          </a:p>
          <a:p>
            <a:pPr marL="715963" marR="0" lvl="1" indent="-358775" algn="l" defTabSz="914400" rtl="0" eaLnBrk="1" fontAlgn="base" latinLnBrk="0" hangingPunct="1">
              <a:lnSpc>
                <a:spcPct val="90000"/>
              </a:lnSpc>
              <a:spcBef>
                <a:spcPts val="500"/>
              </a:spcBef>
              <a:spcAft>
                <a:spcPct val="0"/>
              </a:spcAft>
              <a:buClr>
                <a:srgbClr val="C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F</a:t>
            </a:r>
            <a:r>
              <a:rPr kumimoji="0" lang=""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rom all over the world</a:t>
            </a:r>
          </a:p>
          <a:p>
            <a:pPr marL="715963" marR="0" lvl="1" indent="-358775" algn="l" defTabSz="914400" rtl="0" eaLnBrk="1" fontAlgn="base" latinLnBrk="0" hangingPunct="1">
              <a:lnSpc>
                <a:spcPct val="90000"/>
              </a:lnSpc>
              <a:spcBef>
                <a:spcPts val="500"/>
              </a:spcBef>
              <a:spcAft>
                <a:spcPct val="0"/>
              </a:spcAft>
              <a:buClr>
                <a:srgbClr val="C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A</a:t>
            </a:r>
            <a:r>
              <a:rPr kumimoji="0" lang=""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ll major telecommunication companies </a:t>
            </a:r>
            <a:r>
              <a:rPr kumimoji="0" lang="en-US"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a:t>
            </a:r>
            <a:r>
              <a:rPr kumimoji="0" lang=""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 operators, vendors, service providers</a:t>
            </a:r>
          </a:p>
          <a:p>
            <a:pPr marL="715963" marR="0" lvl="1" indent="-358775" algn="l" defTabSz="914400" rtl="0" eaLnBrk="1" fontAlgn="base" latinLnBrk="0" hangingPunct="1">
              <a:lnSpc>
                <a:spcPct val="90000"/>
              </a:lnSpc>
              <a:spcBef>
                <a:spcPts val="500"/>
              </a:spcBef>
              <a:spcAft>
                <a:spcPct val="0"/>
              </a:spcAft>
              <a:buClr>
                <a:srgbClr val="C00000"/>
              </a:buClr>
              <a:buSzTx/>
              <a:buFont typeface="Arial" panose="020B0604020202020204" pitchFamily="34" charset="0"/>
              <a:buChar char="•"/>
              <a:tabLst/>
              <a:defRPr/>
            </a:pPr>
            <a:r>
              <a:rPr kumimoji="0" lang=""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Ministries, Regulators and government agencies actively engaged</a:t>
            </a:r>
          </a:p>
          <a:p>
            <a:pPr marL="715963" marR="0" lvl="1" indent="-358775" algn="l" defTabSz="914400" rtl="0" eaLnBrk="1" fontAlgn="base" latinLnBrk="0" hangingPunct="1">
              <a:lnSpc>
                <a:spcPct val="90000"/>
              </a:lnSpc>
              <a:spcBef>
                <a:spcPts val="500"/>
              </a:spcBef>
              <a:spcAft>
                <a:spcPct val="0"/>
              </a:spcAft>
              <a:buClr>
                <a:srgbClr val="C00000"/>
              </a:buClr>
              <a:buSzTx/>
              <a:buFont typeface="Arial" panose="020B0604020202020204" pitchFamily="34" charset="0"/>
              <a:buChar char="•"/>
              <a:tabLst/>
              <a:defRPr/>
            </a:pPr>
            <a:r>
              <a:rPr kumimoji="0" lang=""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More and more vertical industry representatives bring their work directly to 3GPP</a:t>
            </a:r>
            <a:endParaRPr kumimoji="0" lang="" altLang="en-US" sz="1400" b="0" i="0" u="sng" strike="noStrike" kern="1200" cap="none" spc="0" normalizeH="0" baseline="0" noProof="0" dirty="0">
              <a:ln>
                <a:noFill/>
              </a:ln>
              <a:solidFill>
                <a:prstClr val="black"/>
              </a:solidFill>
              <a:effectLst/>
              <a:uLnTx/>
              <a:uFillTx/>
              <a:latin typeface="Montserrat" panose="00000500000000000000" pitchFamily="50" charset="0"/>
              <a:ea typeface="+mn-ea"/>
              <a:cs typeface="+mn-cs"/>
            </a:endParaRPr>
          </a:p>
          <a:p>
            <a:pPr marL="357188" marR="0" lvl="0" indent="-357188" algn="l" defTabSz="914400" rtl="0" eaLnBrk="1" fontAlgn="base" latinLnBrk="0" hangingPunct="1">
              <a:lnSpc>
                <a:spcPct val="90000"/>
              </a:lnSpc>
              <a:spcBef>
                <a:spcPts val="2400"/>
              </a:spcBef>
              <a:spcAft>
                <a:spcPct val="0"/>
              </a:spcAft>
              <a:buClrTx/>
              <a:buSzTx/>
              <a:buFontTx/>
              <a:buBlip>
                <a:blip r:embed="rId4"/>
              </a:buBlip>
              <a:tabLst/>
              <a:defRPr/>
            </a:pPr>
            <a:r>
              <a:rPr kumimoji="0" lang="" altLang="en-US" sz="1600" b="1"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Amazing Track Record </a:t>
            </a:r>
          </a:p>
          <a:p>
            <a:pPr marL="715963" marR="0" lvl="1" indent="-358775" algn="l" defTabSz="914400" rtl="0" eaLnBrk="1" fontAlgn="base" latinLnBrk="0" hangingPunct="1">
              <a:lnSpc>
                <a:spcPct val="90000"/>
              </a:lnSpc>
              <a:spcBef>
                <a:spcPts val="500"/>
              </a:spcBef>
              <a:spcAft>
                <a:spcPct val="0"/>
              </a:spcAft>
              <a:buClr>
                <a:srgbClr val="C00000"/>
              </a:buClr>
              <a:buSzTx/>
              <a:buFont typeface="Arial" panose="020B0604020202020204" pitchFamily="34" charset="0"/>
              <a:buChar char="•"/>
              <a:tabLst/>
              <a:defRPr/>
            </a:pPr>
            <a:r>
              <a:rPr kumimoji="0" lang=""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3GPP started 1998, since then all major standards projects were deployed</a:t>
            </a:r>
          </a:p>
          <a:p>
            <a:pPr marL="715963" marR="0" lvl="1" indent="-358775" algn="l" defTabSz="914400" rtl="0" eaLnBrk="1" fontAlgn="base" latinLnBrk="0" hangingPunct="1">
              <a:lnSpc>
                <a:spcPct val="90000"/>
              </a:lnSpc>
              <a:spcBef>
                <a:spcPts val="500"/>
              </a:spcBef>
              <a:spcAft>
                <a:spcPct val="0"/>
              </a:spcAft>
              <a:buClr>
                <a:srgbClr val="C00000"/>
              </a:buClr>
              <a:buSzTx/>
              <a:buFont typeface="Arial" panose="020B0604020202020204" pitchFamily="34" charset="0"/>
              <a:buChar char="•"/>
              <a:tabLst/>
              <a:defRPr/>
            </a:pPr>
            <a:r>
              <a:rPr kumimoji="0" lang="" altLang="ko-KR" sz="1400" b="0" i="0" u="none" strike="noStrike" kern="1200" cap="none" spc="0" normalizeH="0" baseline="0" noProof="0" dirty="0">
                <a:ln>
                  <a:noFill/>
                </a:ln>
                <a:solidFill>
                  <a:prstClr val="black"/>
                </a:solidFill>
                <a:effectLst/>
                <a:uLnTx/>
                <a:uFillTx/>
                <a:latin typeface="Montserrat" panose="00000500000000000000" pitchFamily="50" charset="0"/>
                <a:ea typeface="굴림" panose="020B0600000101010101" pitchFamily="50" charset="-127"/>
                <a:cs typeface="+mn-cs"/>
              </a:rPr>
              <a:t>Seamless migration from “old” to “new” mobile generations </a:t>
            </a:r>
          </a:p>
          <a:p>
            <a:pPr marL="357188" marR="0" lvl="0" indent="-357188" algn="l" defTabSz="914400" rtl="0" eaLnBrk="1" fontAlgn="base" latinLnBrk="0" hangingPunct="1">
              <a:lnSpc>
                <a:spcPct val="90000"/>
              </a:lnSpc>
              <a:spcBef>
                <a:spcPts val="2400"/>
              </a:spcBef>
              <a:spcAft>
                <a:spcPct val="0"/>
              </a:spcAft>
              <a:buClrTx/>
              <a:buSzTx/>
              <a:buFontTx/>
              <a:buBlip>
                <a:blip r:embed="rId4"/>
              </a:buBlip>
              <a:tabLst/>
              <a:defRPr/>
            </a:pPr>
            <a:r>
              <a:rPr kumimoji="0" lang="" altLang="ko-KR" sz="1600" b="1" i="0" u="none" strike="noStrike" kern="1200" cap="none" spc="0" normalizeH="0" baseline="0" noProof="0" dirty="0">
                <a:ln>
                  <a:noFill/>
                </a:ln>
                <a:solidFill>
                  <a:prstClr val="black"/>
                </a:solidFill>
                <a:effectLst/>
                <a:uLnTx/>
                <a:uFillTx/>
                <a:latin typeface="Montserrat" panose="00000500000000000000" pitchFamily="50" charset="0"/>
                <a:ea typeface="굴림" panose="020B0600000101010101" pitchFamily="50" charset="-127"/>
                <a:cs typeface="+mn-cs"/>
              </a:rPr>
              <a:t>A new Release every 15 to 24 months</a:t>
            </a:r>
          </a:p>
          <a:p>
            <a:pPr marL="715963" marR="0" lvl="1" indent="-358775" algn="l" defTabSz="914400" rtl="0" eaLnBrk="1" fontAlgn="base" latinLnBrk="0" hangingPunct="1">
              <a:lnSpc>
                <a:spcPct val="90000"/>
              </a:lnSpc>
              <a:spcBef>
                <a:spcPts val="500"/>
              </a:spcBef>
              <a:spcAft>
                <a:spcPct val="0"/>
              </a:spcAft>
              <a:buClr>
                <a:srgbClr val="C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A</a:t>
            </a:r>
            <a:r>
              <a:rPr kumimoji="0" lang=""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llows for resonably fast standardization &amp; deployment of new technologies</a:t>
            </a:r>
          </a:p>
          <a:p>
            <a:pPr marL="715963" marR="0" lvl="1" indent="-358775" algn="l" defTabSz="914400" rtl="0" eaLnBrk="1" fontAlgn="base" latinLnBrk="0" hangingPunct="1">
              <a:lnSpc>
                <a:spcPct val="90000"/>
              </a:lnSpc>
              <a:spcBef>
                <a:spcPts val="500"/>
              </a:spcBef>
              <a:spcAft>
                <a:spcPct val="0"/>
              </a:spcAft>
              <a:buClr>
                <a:srgbClr val="C00000"/>
              </a:buClr>
              <a:buSzTx/>
              <a:buFont typeface="Arial" panose="020B0604020202020204" pitchFamily="34" charset="0"/>
              <a:buChar char="•"/>
              <a:tabLst/>
              <a:defRPr/>
            </a:pPr>
            <a:r>
              <a:rPr kumimoji="0" lang=""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S</a:t>
            </a:r>
            <a:r>
              <a:rPr kumimoji="0" lang="en-US"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t</a:t>
            </a:r>
            <a:r>
              <a:rPr kumimoji="0" lang="" altLang="en-US" sz="14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rong commitment to time-lines guarantees reliable planning</a:t>
            </a:r>
          </a:p>
          <a:p>
            <a:pPr marL="0" marR="0" lvl="0" indent="0" algn="l" defTabSz="914400" rtl="0" eaLnBrk="0" fontAlgn="base" latinLnBrk="0" hangingPunct="0">
              <a:lnSpc>
                <a:spcPct val="90000"/>
              </a:lnSpc>
              <a:spcBef>
                <a:spcPts val="1000"/>
              </a:spcBef>
              <a:spcAft>
                <a:spcPct val="0"/>
              </a:spcAft>
              <a:buClrTx/>
              <a:buSzTx/>
              <a:buFontTx/>
              <a:buNone/>
              <a:tabLst/>
              <a:defRPr/>
            </a:pPr>
            <a:endParaRPr kumimoji="0" lang="en-US" altLang="ko-KR" sz="1800" b="0" i="0" u="none" strike="noStrike" kern="1200" cap="none" spc="0" normalizeH="0" baseline="0" noProof="0" dirty="0">
              <a:ln>
                <a:noFill/>
              </a:ln>
              <a:solidFill>
                <a:prstClr val="black"/>
              </a:solidFill>
              <a:effectLst/>
              <a:uLnTx/>
              <a:uFillTx/>
              <a:latin typeface="Montserrat" panose="00000500000000000000" pitchFamily="50" charset="0"/>
              <a:ea typeface="굴림" panose="020B0600000101010101" pitchFamily="50" charset="-127"/>
              <a:cs typeface="+mn-cs"/>
            </a:endParaRPr>
          </a:p>
        </p:txBody>
      </p:sp>
      <p:cxnSp>
        <p:nvCxnSpPr>
          <p:cNvPr id="3" name="직선 연결선 2"/>
          <p:cNvCxnSpPr/>
          <p:nvPr/>
        </p:nvCxnSpPr>
        <p:spPr>
          <a:xfrm>
            <a:off x="4879975" y="1976438"/>
            <a:ext cx="0" cy="419576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5329284"/>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DD456F08-02FF-FDA7-58F2-639F5D23B913}"/>
              </a:ext>
            </a:extLst>
          </p:cNvPr>
          <p:cNvSpPr>
            <a:spLocks noGrp="1"/>
          </p:cNvSpPr>
          <p:nvPr>
            <p:ph type="title"/>
          </p:nvPr>
        </p:nvSpPr>
        <p:spPr>
          <a:xfrm>
            <a:off x="273152" y="195278"/>
            <a:ext cx="9726180" cy="1140114"/>
          </a:xfrm>
        </p:spPr>
        <p:txBody>
          <a:bodyPr/>
          <a:lstStyle/>
          <a:p>
            <a:r>
              <a:rPr lang="en-GB" altLang="en-US" dirty="0">
                <a:solidFill>
                  <a:srgbClr val="C00000"/>
                </a:solidFill>
                <a:latin typeface="Century Gothic" panose="020B0502020202020204" pitchFamily="34" charset="0"/>
              </a:rPr>
              <a:t>3GPP Membership</a:t>
            </a:r>
          </a:p>
        </p:txBody>
      </p:sp>
      <p:pic>
        <p:nvPicPr>
          <p:cNvPr id="12" name="Picture 11" descr="A blue and white logo&#10;&#10;Description automatically generated with low confidence">
            <a:extLst>
              <a:ext uri="{FF2B5EF4-FFF2-40B4-BE49-F238E27FC236}">
                <a16:creationId xmlns:a16="http://schemas.microsoft.com/office/drawing/2014/main" id="{963822A0-552B-FE8B-7B00-4430E9EA1E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2900" y="2200354"/>
            <a:ext cx="638619" cy="276546"/>
          </a:xfrm>
          <a:prstGeom prst="rect">
            <a:avLst/>
          </a:prstGeom>
        </p:spPr>
      </p:pic>
      <p:pic>
        <p:nvPicPr>
          <p:cNvPr id="14" name="Picture 13" descr="A blue and white logo&#10;&#10;Description automatically generated with medium confidence">
            <a:extLst>
              <a:ext uri="{FF2B5EF4-FFF2-40B4-BE49-F238E27FC236}">
                <a16:creationId xmlns:a16="http://schemas.microsoft.com/office/drawing/2014/main" id="{F748AB75-64DA-89D4-B737-72C98CB5E4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96719" y="2385335"/>
            <a:ext cx="879926" cy="333409"/>
          </a:xfrm>
          <a:prstGeom prst="rect">
            <a:avLst/>
          </a:prstGeom>
        </p:spPr>
      </p:pic>
      <p:pic>
        <p:nvPicPr>
          <p:cNvPr id="16" name="Picture 15" descr="A blue and white logo&#10;&#10;Description automatically generated with low confidence">
            <a:extLst>
              <a:ext uri="{FF2B5EF4-FFF2-40B4-BE49-F238E27FC236}">
                <a16:creationId xmlns:a16="http://schemas.microsoft.com/office/drawing/2014/main" id="{09BB6F51-0DAA-0877-C98E-6FB3E2EB40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16669" y="2824837"/>
            <a:ext cx="771289" cy="516317"/>
          </a:xfrm>
          <a:prstGeom prst="rect">
            <a:avLst/>
          </a:prstGeom>
        </p:spPr>
      </p:pic>
      <p:pic>
        <p:nvPicPr>
          <p:cNvPr id="19" name="Picture 18" descr="A blue and white logo&#10;&#10;Description automatically generated with low confidence">
            <a:extLst>
              <a:ext uri="{FF2B5EF4-FFF2-40B4-BE49-F238E27FC236}">
                <a16:creationId xmlns:a16="http://schemas.microsoft.com/office/drawing/2014/main" id="{87991965-A142-46E4-2EC8-59458E5977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65332" y="3518698"/>
            <a:ext cx="1166184" cy="349587"/>
          </a:xfrm>
          <a:prstGeom prst="rect">
            <a:avLst/>
          </a:prstGeom>
        </p:spPr>
      </p:pic>
      <p:pic>
        <p:nvPicPr>
          <p:cNvPr id="21" name="Picture 20" descr="A picture containing font, graphics, graphic design, text&#10;&#10;Description automatically generated">
            <a:extLst>
              <a:ext uri="{FF2B5EF4-FFF2-40B4-BE49-F238E27FC236}">
                <a16:creationId xmlns:a16="http://schemas.microsoft.com/office/drawing/2014/main" id="{BD730128-44D6-214B-384B-5CA9B083020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65332" y="4108106"/>
            <a:ext cx="870284" cy="362952"/>
          </a:xfrm>
          <a:prstGeom prst="rect">
            <a:avLst/>
          </a:prstGeom>
        </p:spPr>
      </p:pic>
      <p:pic>
        <p:nvPicPr>
          <p:cNvPr id="23" name="Picture 22" descr="A blue and grey logo&#10;&#10;Description automatically generated with low confidence">
            <a:extLst>
              <a:ext uri="{FF2B5EF4-FFF2-40B4-BE49-F238E27FC236}">
                <a16:creationId xmlns:a16="http://schemas.microsoft.com/office/drawing/2014/main" id="{BCB9F36C-7DC3-F45F-544B-C3CE61D8E5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91828" y="4693826"/>
            <a:ext cx="808645" cy="484884"/>
          </a:xfrm>
          <a:prstGeom prst="rect">
            <a:avLst/>
          </a:prstGeom>
        </p:spPr>
      </p:pic>
      <p:pic>
        <p:nvPicPr>
          <p:cNvPr id="25" name="Picture 24" descr="A blue and white sign with white letters&#10;&#10;Description automatically generated with low confidence">
            <a:extLst>
              <a:ext uri="{FF2B5EF4-FFF2-40B4-BE49-F238E27FC236}">
                <a16:creationId xmlns:a16="http://schemas.microsoft.com/office/drawing/2014/main" id="{6F975773-0AF0-AE7C-558D-5C4C834FF12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47230" y="5392012"/>
            <a:ext cx="1166184" cy="306786"/>
          </a:xfrm>
          <a:prstGeom prst="rect">
            <a:avLst/>
          </a:prstGeom>
        </p:spPr>
      </p:pic>
      <p:sp>
        <p:nvSpPr>
          <p:cNvPr id="30" name="TextBox 29">
            <a:extLst>
              <a:ext uri="{FF2B5EF4-FFF2-40B4-BE49-F238E27FC236}">
                <a16:creationId xmlns:a16="http://schemas.microsoft.com/office/drawing/2014/main" id="{0C2A483F-33FB-F989-EC8D-F536EDBB7B60}"/>
              </a:ext>
            </a:extLst>
          </p:cNvPr>
          <p:cNvSpPr txBox="1"/>
          <p:nvPr/>
        </p:nvSpPr>
        <p:spPr>
          <a:xfrm>
            <a:off x="7247024" y="3223830"/>
            <a:ext cx="2741550" cy="156966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5B9BD5">
                    <a:lumMod val="50000"/>
                  </a:srgbClr>
                </a:solidFill>
                <a:effectLst/>
                <a:uLnTx/>
                <a:uFillTx/>
                <a:latin typeface="Montserrat" panose="00000500000000000000" pitchFamily="50" charset="0"/>
                <a:ea typeface="+mn-ea"/>
                <a:cs typeface="Arial" panose="020B0604020202020204" pitchFamily="34" charset="0"/>
              </a:rPr>
              <a:t>The 3GPP Organizational Partners – from Asia, Europe and North America – determine the general policy and strategy of 3GPP.</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5B9BD5">
                  <a:lumMod val="50000"/>
                </a:srgbClr>
              </a:solidFill>
              <a:effectLst/>
              <a:uLnTx/>
              <a:uFillTx/>
              <a:latin typeface="Montserrat" panose="00000500000000000000" pitchFamily="50"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5B9BD5">
                    <a:lumMod val="50000"/>
                  </a:srgbClr>
                </a:solidFill>
                <a:effectLst/>
                <a:uLnTx/>
                <a:uFillTx/>
                <a:latin typeface="Montserrat" panose="00000500000000000000" pitchFamily="50" charset="0"/>
                <a:ea typeface="+mn-ea"/>
                <a:cs typeface="Arial" panose="020B0604020202020204" pitchFamily="34" charset="0"/>
              </a:rPr>
              <a:t>838 organizations have joined 3GPP via one of these seven OPs.</a:t>
            </a:r>
            <a:endParaRPr kumimoji="0" lang="en-GB" sz="1200" b="0" i="0" u="none" strike="noStrike" kern="1200" cap="none" spc="0" normalizeH="0" baseline="0" noProof="0" dirty="0">
              <a:ln>
                <a:noFill/>
              </a:ln>
              <a:solidFill>
                <a:srgbClr val="5B9BD5">
                  <a:lumMod val="50000"/>
                </a:srgbClr>
              </a:solidFill>
              <a:effectLst/>
              <a:uLnTx/>
              <a:uFillTx/>
              <a:latin typeface="Arial" panose="020B0604020202020204" pitchFamily="34" charset="0"/>
              <a:ea typeface="+mn-ea"/>
              <a:cs typeface="Arial" panose="020B0604020202020204" pitchFamily="34" charset="0"/>
            </a:endParaRPr>
          </a:p>
        </p:txBody>
      </p:sp>
      <p:sp>
        <p:nvSpPr>
          <p:cNvPr id="31" name="TextBox 30">
            <a:extLst>
              <a:ext uri="{FF2B5EF4-FFF2-40B4-BE49-F238E27FC236}">
                <a16:creationId xmlns:a16="http://schemas.microsoft.com/office/drawing/2014/main" id="{72E06E0B-63BB-B586-E9F3-2605BD323331}"/>
              </a:ext>
            </a:extLst>
          </p:cNvPr>
          <p:cNvSpPr txBox="1"/>
          <p:nvPr/>
        </p:nvSpPr>
        <p:spPr>
          <a:xfrm>
            <a:off x="8458621" y="6114628"/>
            <a:ext cx="2034531" cy="200055"/>
          </a:xfrm>
          <a:prstGeom prst="rect">
            <a:avLst/>
          </a:prstGeom>
          <a:noFill/>
        </p:spPr>
        <p:txBody>
          <a:bodyPr wrap="non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hlinkClick r:id="rId9"/>
              </a:rPr>
              <a:t>https://www.3gpp.org/about-us/partners</a:t>
            </a:r>
            <a:r>
              <a:rPr kumimoji="0" lang="en-GB" sz="7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p>
        </p:txBody>
      </p:sp>
      <p:grpSp>
        <p:nvGrpSpPr>
          <p:cNvPr id="6" name="Group 5">
            <a:extLst>
              <a:ext uri="{FF2B5EF4-FFF2-40B4-BE49-F238E27FC236}">
                <a16:creationId xmlns:a16="http://schemas.microsoft.com/office/drawing/2014/main" id="{931C8D33-EF5F-2D82-4A76-9E2E15FD1124}"/>
              </a:ext>
            </a:extLst>
          </p:cNvPr>
          <p:cNvGrpSpPr/>
          <p:nvPr/>
        </p:nvGrpSpPr>
        <p:grpSpPr>
          <a:xfrm>
            <a:off x="0" y="1923017"/>
            <a:ext cx="6955606" cy="4191611"/>
            <a:chOff x="222434" y="2017165"/>
            <a:chExt cx="6388428" cy="3702240"/>
          </a:xfrm>
        </p:grpSpPr>
        <p:pic>
          <p:nvPicPr>
            <p:cNvPr id="3" name="Picture 2">
              <a:extLst>
                <a:ext uri="{FF2B5EF4-FFF2-40B4-BE49-F238E27FC236}">
                  <a16:creationId xmlns:a16="http://schemas.microsoft.com/office/drawing/2014/main" id="{5E688919-5192-0F4D-521E-508361484BAC}"/>
                </a:ext>
              </a:extLst>
            </p:cNvPr>
            <p:cNvPicPr>
              <a:picLocks noChangeAspect="1"/>
            </p:cNvPicPr>
            <p:nvPr/>
          </p:nvPicPr>
          <p:blipFill>
            <a:blip r:embed="rId10"/>
            <a:stretch>
              <a:fillRect/>
            </a:stretch>
          </p:blipFill>
          <p:spPr>
            <a:xfrm>
              <a:off x="222434" y="2017165"/>
              <a:ext cx="6388428" cy="3702240"/>
            </a:xfrm>
            <a:prstGeom prst="rect">
              <a:avLst/>
            </a:prstGeom>
          </p:spPr>
        </p:pic>
        <p:sp>
          <p:nvSpPr>
            <p:cNvPr id="4" name="Rectangle 3">
              <a:extLst>
                <a:ext uri="{FF2B5EF4-FFF2-40B4-BE49-F238E27FC236}">
                  <a16:creationId xmlns:a16="http://schemas.microsoft.com/office/drawing/2014/main" id="{B696A39B-CCA4-0E89-D4A4-76B33C40C66E}"/>
                </a:ext>
              </a:extLst>
            </p:cNvPr>
            <p:cNvSpPr/>
            <p:nvPr/>
          </p:nvSpPr>
          <p:spPr>
            <a:xfrm>
              <a:off x="4681728" y="4936268"/>
              <a:ext cx="1645920" cy="659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190807443"/>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04C9729-52A0-A37D-10E0-192F48FA1C51}"/>
              </a:ext>
            </a:extLst>
          </p:cNvPr>
          <p:cNvSpPr/>
          <p:nvPr/>
        </p:nvSpPr>
        <p:spPr>
          <a:xfrm>
            <a:off x="4444144" y="4999681"/>
            <a:ext cx="1510424" cy="824224"/>
          </a:xfrm>
          <a:prstGeom prst="roundRect">
            <a:avLst>
              <a:gd name="adj" fmla="val 6902"/>
            </a:avLst>
          </a:prstGeom>
          <a:noFill/>
          <a:ln w="190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E04CE0C7-D59D-ED16-CD60-C91C8C7E1A4C}"/>
              </a:ext>
            </a:extLst>
          </p:cNvPr>
          <p:cNvSpPr txBox="1"/>
          <p:nvPr/>
        </p:nvSpPr>
        <p:spPr>
          <a:xfrm>
            <a:off x="4517136" y="4710857"/>
            <a:ext cx="1437432" cy="415498"/>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rPr>
              <a:t>Next Generation Projects</a:t>
            </a:r>
          </a:p>
        </p:txBody>
      </p:sp>
      <p:pic>
        <p:nvPicPr>
          <p:cNvPr id="14" name="Picture 13" descr="A screenshot of a cell phone&#10;&#10;Description automatically generated">
            <a:extLst>
              <a:ext uri="{FF2B5EF4-FFF2-40B4-BE49-F238E27FC236}">
                <a16:creationId xmlns:a16="http://schemas.microsoft.com/office/drawing/2014/main" id="{9A39D913-75D8-4A98-93F3-E6B211FE25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856" y="2320559"/>
            <a:ext cx="2719598" cy="1903718"/>
          </a:xfrm>
          <a:prstGeom prst="rect">
            <a:avLst/>
          </a:prstGeom>
        </p:spPr>
      </p:pic>
      <p:sp>
        <p:nvSpPr>
          <p:cNvPr id="18" name="Rectangle: Rounded Corners 17">
            <a:extLst>
              <a:ext uri="{FF2B5EF4-FFF2-40B4-BE49-F238E27FC236}">
                <a16:creationId xmlns:a16="http://schemas.microsoft.com/office/drawing/2014/main" id="{84DCB819-A895-4229-B470-5E7B8DA4C0E4}"/>
              </a:ext>
            </a:extLst>
          </p:cNvPr>
          <p:cNvSpPr/>
          <p:nvPr/>
        </p:nvSpPr>
        <p:spPr>
          <a:xfrm>
            <a:off x="273152" y="2200328"/>
            <a:ext cx="2549327" cy="1981417"/>
          </a:xfrm>
          <a:prstGeom prst="roundRect">
            <a:avLst>
              <a:gd name="adj" fmla="val 6902"/>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699" name="Title 1">
            <a:extLst>
              <a:ext uri="{FF2B5EF4-FFF2-40B4-BE49-F238E27FC236}">
                <a16:creationId xmlns:a16="http://schemas.microsoft.com/office/drawing/2014/main" id="{40726B4C-443E-4446-9F01-CB521299F117}"/>
              </a:ext>
            </a:extLst>
          </p:cNvPr>
          <p:cNvSpPr>
            <a:spLocks noGrp="1"/>
          </p:cNvSpPr>
          <p:nvPr>
            <p:ph type="title"/>
          </p:nvPr>
        </p:nvSpPr>
        <p:spPr>
          <a:xfrm>
            <a:off x="273152" y="195278"/>
            <a:ext cx="9726180" cy="1140114"/>
          </a:xfrm>
        </p:spPr>
        <p:txBody>
          <a:bodyPr/>
          <a:lstStyle/>
          <a:p>
            <a:r>
              <a:rPr lang="en-GB" altLang="en-US" dirty="0">
                <a:solidFill>
                  <a:srgbClr val="C00000"/>
                </a:solidFill>
                <a:latin typeface="Montserrat" panose="00000500000000000000" pitchFamily="50" charset="0"/>
              </a:rPr>
              <a:t>3GPP standards eco-system </a:t>
            </a:r>
          </a:p>
        </p:txBody>
      </p:sp>
      <p:sp>
        <p:nvSpPr>
          <p:cNvPr id="19" name="Content Placeholder 2">
            <a:extLst>
              <a:ext uri="{FF2B5EF4-FFF2-40B4-BE49-F238E27FC236}">
                <a16:creationId xmlns:a16="http://schemas.microsoft.com/office/drawing/2014/main" id="{4629D57D-9E8A-48A7-B0D9-80DCFEB3C17F}"/>
              </a:ext>
            </a:extLst>
          </p:cNvPr>
          <p:cNvSpPr>
            <a:spLocks noGrp="1"/>
          </p:cNvSpPr>
          <p:nvPr>
            <p:ph idx="1"/>
          </p:nvPr>
        </p:nvSpPr>
        <p:spPr>
          <a:xfrm>
            <a:off x="2862238" y="1964169"/>
            <a:ext cx="5006975" cy="2873646"/>
          </a:xfrm>
        </p:spPr>
        <p:txBody>
          <a:bodyPr/>
          <a:lstStyle/>
          <a:p>
            <a:pPr marL="266700" indent="-266700" algn="just">
              <a:defRPr/>
            </a:pPr>
            <a:r>
              <a:rPr lang="" altLang="en-US" sz="1400" dirty="0">
                <a:latin typeface="Montserrat" panose="00000500000000000000" pitchFamily="50" charset="0"/>
              </a:rPr>
              <a:t>T</a:t>
            </a:r>
            <a:r>
              <a:rPr lang="en-GB" altLang="en-US" sz="1400" dirty="0">
                <a:latin typeface="Montserrat" panose="00000500000000000000" pitchFamily="50" charset="0"/>
              </a:rPr>
              <a:t>he 3GPP </a:t>
            </a:r>
            <a:r>
              <a:rPr lang="en-GB" altLang="en-US" sz="1400" b="1" dirty="0">
                <a:solidFill>
                  <a:schemeClr val="accent6"/>
                </a:solidFill>
                <a:latin typeface="Montserrat" panose="00000500000000000000" pitchFamily="50" charset="0"/>
              </a:rPr>
              <a:t>Organizational Partners</a:t>
            </a:r>
            <a:r>
              <a:rPr lang="" altLang="en-US" sz="1400" b="1" dirty="0">
                <a:solidFill>
                  <a:schemeClr val="accent6"/>
                </a:solidFill>
                <a:latin typeface="Montserrat" panose="00000500000000000000" pitchFamily="50" charset="0"/>
              </a:rPr>
              <a:t> (OP) </a:t>
            </a:r>
            <a:r>
              <a:rPr lang="en-GB" altLang="en-US" sz="1400" b="1" dirty="0">
                <a:solidFill>
                  <a:schemeClr val="accent6"/>
                </a:solidFill>
                <a:latin typeface="Montserrat" panose="00000500000000000000" pitchFamily="50" charset="0"/>
              </a:rPr>
              <a:t> </a:t>
            </a:r>
            <a:r>
              <a:rPr lang="en-GB" altLang="en-US" sz="1400" dirty="0">
                <a:latin typeface="Montserrat" panose="00000500000000000000" pitchFamily="50" charset="0"/>
              </a:rPr>
              <a:t>- 7 Standards Organizations - from China, Europe, India, Japan, Korea and the United States.</a:t>
            </a:r>
            <a:endParaRPr lang="" altLang="en-US" sz="1400" dirty="0">
              <a:latin typeface="Montserrat" panose="00000500000000000000" pitchFamily="50" charset="0"/>
            </a:endParaRPr>
          </a:p>
          <a:p>
            <a:pPr marL="266700" indent="-266700" algn="just">
              <a:defRPr/>
            </a:pPr>
            <a:r>
              <a:rPr lang="en-GB" altLang="en-US" sz="1400" dirty="0">
                <a:latin typeface="Montserrat" panose="00000500000000000000" pitchFamily="50" charset="0"/>
              </a:rPr>
              <a:t>Participation in 3GPP by companies and organizations becoming </a:t>
            </a:r>
            <a:r>
              <a:rPr lang="" altLang="en-US" sz="1400" dirty="0">
                <a:latin typeface="Montserrat" panose="00000500000000000000" pitchFamily="50" charset="0"/>
              </a:rPr>
              <a:t>M</a:t>
            </a:r>
            <a:r>
              <a:rPr lang="en-GB" altLang="en-US" sz="1400" dirty="0">
                <a:latin typeface="Montserrat" panose="00000500000000000000" pitchFamily="50" charset="0"/>
              </a:rPr>
              <a:t>embers of one of</a:t>
            </a:r>
            <a:r>
              <a:rPr lang="" altLang="en-US" sz="1400" dirty="0">
                <a:latin typeface="Montserrat" panose="00000500000000000000" pitchFamily="50" charset="0"/>
              </a:rPr>
              <a:t> the</a:t>
            </a:r>
            <a:r>
              <a:rPr lang="en-GB" altLang="en-US" sz="1400" dirty="0">
                <a:latin typeface="Montserrat" panose="00000500000000000000" pitchFamily="50" charset="0"/>
              </a:rPr>
              <a:t>se</a:t>
            </a:r>
            <a:r>
              <a:rPr lang="" altLang="en-US" sz="1400" dirty="0">
                <a:latin typeface="Montserrat" panose="00000500000000000000" pitchFamily="50" charset="0"/>
              </a:rPr>
              <a:t>  7  OPs.</a:t>
            </a:r>
          </a:p>
          <a:p>
            <a:pPr marL="266700" indent="-266700" algn="just">
              <a:defRPr/>
            </a:pPr>
            <a:r>
              <a:rPr lang="en-GB" altLang="en-US" sz="1400" dirty="0">
                <a:latin typeface="Montserrat" panose="00000500000000000000" pitchFamily="50" charset="0"/>
              </a:rPr>
              <a:t>Inputs on market requirements may come in to the Project via 3GPP </a:t>
            </a:r>
            <a:r>
              <a:rPr lang="en-GB" altLang="en-US" sz="1400" b="1" dirty="0">
                <a:solidFill>
                  <a:schemeClr val="accent6"/>
                </a:solidFill>
                <a:latin typeface="Montserrat" panose="00000500000000000000" pitchFamily="50" charset="0"/>
              </a:rPr>
              <a:t>Market Representation Partners</a:t>
            </a:r>
            <a:r>
              <a:rPr lang="" altLang="en-US" sz="1400" b="1" dirty="0">
                <a:solidFill>
                  <a:schemeClr val="accent6"/>
                </a:solidFill>
                <a:latin typeface="Montserrat" panose="00000500000000000000" pitchFamily="50" charset="0"/>
              </a:rPr>
              <a:t> (MRP)</a:t>
            </a:r>
            <a:r>
              <a:rPr lang="en-GB" altLang="en-US" sz="1400" dirty="0">
                <a:latin typeface="Montserrat" panose="00000500000000000000" pitchFamily="50" charset="0"/>
              </a:rPr>
              <a:t>. </a:t>
            </a:r>
          </a:p>
          <a:p>
            <a:pPr marL="266700" indent="-266700" algn="just">
              <a:defRPr/>
            </a:pPr>
            <a:r>
              <a:rPr lang="en-GB" altLang="en-US" sz="1400" dirty="0">
                <a:latin typeface="Montserrat" panose="00000500000000000000" pitchFamily="50" charset="0"/>
              </a:rPr>
              <a:t>There is a lot of additional </a:t>
            </a:r>
            <a:r>
              <a:rPr lang="en-GB" altLang="en-US" sz="1400" b="1" dirty="0">
                <a:solidFill>
                  <a:schemeClr val="accent2"/>
                </a:solidFill>
                <a:latin typeface="Montserrat" panose="00000500000000000000" pitchFamily="50" charset="0"/>
              </a:rPr>
              <a:t>external liaison </a:t>
            </a:r>
            <a:r>
              <a:rPr lang="en-GB" altLang="en-US" sz="1400" dirty="0">
                <a:latin typeface="Montserrat" panose="00000500000000000000" pitchFamily="50" charset="0"/>
              </a:rPr>
              <a:t>activity…SDOs, Industry bodies, projects…</a:t>
            </a:r>
          </a:p>
          <a:p>
            <a:pPr algn="just">
              <a:defRPr/>
            </a:pPr>
            <a:endParaRPr lang="en-GB" altLang="en-US" sz="1200" dirty="0">
              <a:latin typeface="Montserrat" panose="00000500000000000000" pitchFamily="50" charset="0"/>
            </a:endParaRPr>
          </a:p>
        </p:txBody>
      </p:sp>
      <p:sp>
        <p:nvSpPr>
          <p:cNvPr id="10" name="TextBox 9">
            <a:extLst>
              <a:ext uri="{FF2B5EF4-FFF2-40B4-BE49-F238E27FC236}">
                <a16:creationId xmlns:a16="http://schemas.microsoft.com/office/drawing/2014/main" id="{38855715-C8AC-47F8-BC89-4DBAC9BCB5F4}"/>
              </a:ext>
            </a:extLst>
          </p:cNvPr>
          <p:cNvSpPr txBox="1"/>
          <p:nvPr/>
        </p:nvSpPr>
        <p:spPr>
          <a:xfrm>
            <a:off x="3570806" y="5062455"/>
            <a:ext cx="1448234" cy="261938"/>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rPr>
              <a:t>5G Projects</a:t>
            </a:r>
          </a:p>
        </p:txBody>
      </p:sp>
      <p:sp>
        <p:nvSpPr>
          <p:cNvPr id="11" name="TextBox 10">
            <a:extLst>
              <a:ext uri="{FF2B5EF4-FFF2-40B4-BE49-F238E27FC236}">
                <a16:creationId xmlns:a16="http://schemas.microsoft.com/office/drawing/2014/main" id="{35FBA7DF-3D9A-4731-A443-944212E20F01}"/>
              </a:ext>
            </a:extLst>
          </p:cNvPr>
          <p:cNvSpPr txBox="1"/>
          <p:nvPr/>
        </p:nvSpPr>
        <p:spPr>
          <a:xfrm>
            <a:off x="8060891" y="1911872"/>
            <a:ext cx="3689498" cy="27699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rPr>
              <a:t>Official Liaisons on specification work:</a:t>
            </a:r>
          </a:p>
        </p:txBody>
      </p:sp>
      <p:sp>
        <p:nvSpPr>
          <p:cNvPr id="13" name="TextBox 12">
            <a:extLst>
              <a:ext uri="{FF2B5EF4-FFF2-40B4-BE49-F238E27FC236}">
                <a16:creationId xmlns:a16="http://schemas.microsoft.com/office/drawing/2014/main" id="{7332D254-C8C2-4EC7-88E6-041420948204}"/>
              </a:ext>
            </a:extLst>
          </p:cNvPr>
          <p:cNvSpPr txBox="1"/>
          <p:nvPr/>
        </p:nvSpPr>
        <p:spPr bwMode="auto">
          <a:xfrm>
            <a:off x="6061445" y="4846800"/>
            <a:ext cx="1339850" cy="253916"/>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rPr>
              <a:t>Certification Bodies</a:t>
            </a:r>
          </a:p>
        </p:txBody>
      </p:sp>
      <p:sp>
        <p:nvSpPr>
          <p:cNvPr id="17" name="TextBox 16">
            <a:extLst>
              <a:ext uri="{FF2B5EF4-FFF2-40B4-BE49-F238E27FC236}">
                <a16:creationId xmlns:a16="http://schemas.microsoft.com/office/drawing/2014/main" id="{99897C7A-E3CE-4A74-B0BD-CBD1B22DE5A7}"/>
              </a:ext>
            </a:extLst>
          </p:cNvPr>
          <p:cNvSpPr txBox="1"/>
          <p:nvPr/>
        </p:nvSpPr>
        <p:spPr>
          <a:xfrm>
            <a:off x="273152" y="1837210"/>
            <a:ext cx="2378486" cy="415498"/>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3GPP Organizational Partners (OPs)</a:t>
            </a:r>
          </a:p>
        </p:txBody>
      </p:sp>
      <p:sp>
        <p:nvSpPr>
          <p:cNvPr id="2" name="Rectangle: Rounded Corners 1">
            <a:extLst>
              <a:ext uri="{FF2B5EF4-FFF2-40B4-BE49-F238E27FC236}">
                <a16:creationId xmlns:a16="http://schemas.microsoft.com/office/drawing/2014/main" id="{8270EE5F-A92F-4814-8C0D-9395DE9E06E7}"/>
              </a:ext>
            </a:extLst>
          </p:cNvPr>
          <p:cNvSpPr/>
          <p:nvPr/>
        </p:nvSpPr>
        <p:spPr>
          <a:xfrm>
            <a:off x="149980" y="4764431"/>
            <a:ext cx="3108129" cy="1598895"/>
          </a:xfrm>
          <a:prstGeom prst="roundRect">
            <a:avLst>
              <a:gd name="adj" fmla="val 6902"/>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Rounded Corners 19">
            <a:extLst>
              <a:ext uri="{FF2B5EF4-FFF2-40B4-BE49-F238E27FC236}">
                <a16:creationId xmlns:a16="http://schemas.microsoft.com/office/drawing/2014/main" id="{6EC4D296-7937-4972-B77A-CF5D394762D9}"/>
              </a:ext>
            </a:extLst>
          </p:cNvPr>
          <p:cNvSpPr/>
          <p:nvPr/>
        </p:nvSpPr>
        <p:spPr>
          <a:xfrm>
            <a:off x="8060891" y="2240449"/>
            <a:ext cx="3689498" cy="4062651"/>
          </a:xfrm>
          <a:prstGeom prst="roundRect">
            <a:avLst>
              <a:gd name="adj" fmla="val 3444"/>
            </a:avLst>
          </a:prstGeom>
          <a:noFill/>
          <a:ln w="0" cmpd="dbl">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705" name="TextBox 29704">
            <a:extLst>
              <a:ext uri="{FF2B5EF4-FFF2-40B4-BE49-F238E27FC236}">
                <a16:creationId xmlns:a16="http://schemas.microsoft.com/office/drawing/2014/main" id="{86163432-F042-4E02-8132-064921FE5142}"/>
              </a:ext>
            </a:extLst>
          </p:cNvPr>
          <p:cNvSpPr txBox="1"/>
          <p:nvPr/>
        </p:nvSpPr>
        <p:spPr>
          <a:xfrm>
            <a:off x="8060891" y="2287668"/>
            <a:ext cx="3689499" cy="4201150"/>
          </a:xfrm>
          <a:prstGeom prst="rect">
            <a:avLst/>
          </a:prstGeom>
          <a:noFill/>
        </p:spPr>
        <p:txBody>
          <a:bodyPr wrap="square" rtlCol="0">
            <a:spAutoFit/>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450 MHz Alliance,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AISG, Bluetooth</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Broadband Forum (BBF), </a:t>
            </a:r>
            <a:r>
              <a:rPr kumimoji="0" lang="en-GB" sz="900" b="0" i="0" u="none" strike="noStrike" kern="1200" cap="none" spc="0" normalizeH="0" baseline="0" noProof="0" dirty="0" err="1">
                <a:ln>
                  <a:noFill/>
                </a:ln>
                <a:solidFill>
                  <a:prstClr val="black"/>
                </a:solidFill>
                <a:effectLst/>
                <a:uLnTx/>
                <a:uFillTx/>
                <a:latin typeface="Montserrat" panose="00000500000000000000" pitchFamily="50" charset="0"/>
                <a:ea typeface="+mn-ea"/>
                <a:cs typeface="Arial" panose="020B0604020202020204" pitchFamily="34" charset="0"/>
              </a:rPr>
              <a:t>CableLabs</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International Special Committee on Radio Interference (CISPR),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CTIA</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Digital Video Broadcasting (DVB) Project, </a:t>
            </a:r>
            <a:r>
              <a:rPr kumimoji="0" lang="en-GB" sz="900" b="0" i="0" u="none" strike="noStrike" kern="1200" cap="none" spc="0" normalizeH="0" baseline="0" noProof="0" dirty="0" err="1">
                <a:ln>
                  <a:noFill/>
                </a:ln>
                <a:solidFill>
                  <a:srgbClr val="ED7D31"/>
                </a:solidFill>
                <a:effectLst/>
                <a:uLnTx/>
                <a:uFillTx/>
                <a:latin typeface="Montserrat" panose="00000500000000000000" pitchFamily="50" charset="0"/>
                <a:ea typeface="+mn-ea"/>
                <a:cs typeface="Arial" panose="020B0604020202020204" pitchFamily="34" charset="0"/>
              </a:rPr>
              <a:t>Ecma</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 International</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Expert Group for Emergency Access (EGEA), </a:t>
            </a:r>
            <a:r>
              <a:rPr kumimoji="0" lang="en-GB" sz="900" b="0" i="0" u="none" strike="noStrike" kern="1200" cap="none" spc="0" normalizeH="0" baseline="0" noProof="0" dirty="0" err="1">
                <a:ln>
                  <a:noFill/>
                </a:ln>
                <a:solidFill>
                  <a:prstClr val="black"/>
                </a:solidFill>
                <a:effectLst/>
                <a:uLnTx/>
                <a:uFillTx/>
                <a:latin typeface="Montserrat" panose="00000500000000000000" pitchFamily="50" charset="0"/>
                <a:ea typeface="+mn-ea"/>
                <a:cs typeface="Arial" panose="020B0604020202020204" pitchFamily="34" charset="0"/>
              </a:rPr>
              <a:t>Eurescom</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COST 273</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European Radiocommunications Committee (ERC), </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Fixed Mobile Convergence Alliance (FMCA),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GCF</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Global TD-LTE Initiative (GTD)</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GPS Industry Council, GSM Association, </a:t>
            </a:r>
            <a:r>
              <a:rPr kumimoji="0" lang="en-GB" sz="900" b="0" i="0" u="none" strike="noStrike" kern="1200" cap="none" spc="0" normalizeH="0" baseline="0" noProof="0" dirty="0" err="1">
                <a:ln>
                  <a:noFill/>
                </a:ln>
                <a:solidFill>
                  <a:srgbClr val="ED7D31"/>
                </a:solidFill>
                <a:effectLst/>
                <a:uLnTx/>
                <a:uFillTx/>
                <a:latin typeface="Montserrat" panose="00000500000000000000" pitchFamily="50" charset="0"/>
                <a:ea typeface="+mn-ea"/>
                <a:cs typeface="Arial" panose="020B0604020202020204" pitchFamily="34" charset="0"/>
              </a:rPr>
              <a:t>HomeRF</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 Forum</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IDB Forum</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IEEE,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Internet Engineering Task Force (IETF),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IrDA</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International Multimedia </a:t>
            </a:r>
            <a:r>
              <a:rPr kumimoji="0" lang="en-GB" sz="900" b="0" i="0" u="none" strike="noStrike" kern="1200" cap="none" spc="0" normalizeH="0" baseline="0" noProof="0" dirty="0" err="1">
                <a:ln>
                  <a:noFill/>
                </a:ln>
                <a:solidFill>
                  <a:prstClr val="black"/>
                </a:solidFill>
                <a:effectLst/>
                <a:uLnTx/>
                <a:uFillTx/>
                <a:latin typeface="Montserrat" panose="00000500000000000000" pitchFamily="50" charset="0"/>
                <a:ea typeface="+mn-ea"/>
                <a:cs typeface="Arial" panose="020B0604020202020204" pitchFamily="34" charset="0"/>
              </a:rPr>
              <a:t>Telecomunications</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Consortium (IMTC),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Internet Streaming Media Alliance</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ISO-ITU expert group</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ISO MPEG / JPEG, ITU-T SG2,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JAIN tm (</a:t>
            </a:r>
            <a:r>
              <a:rPr kumimoji="0" lang="en-GB" sz="900" b="0" i="0" u="none" strike="noStrike" kern="1200" cap="none" spc="0" normalizeH="0" baseline="0" noProof="0" dirty="0" err="1">
                <a:ln>
                  <a:noFill/>
                </a:ln>
                <a:solidFill>
                  <a:srgbClr val="ED7D31"/>
                </a:solidFill>
                <a:effectLst/>
                <a:uLnTx/>
                <a:uFillTx/>
                <a:latin typeface="Montserrat" panose="00000500000000000000" pitchFamily="50" charset="0"/>
                <a:ea typeface="+mn-ea"/>
                <a:cs typeface="Arial" panose="020B0604020202020204" pitchFamily="34" charset="0"/>
              </a:rPr>
              <a:t>Javatm</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 APIs for Integrated Networks)</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The Java Community Process (JCP), </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Liberty Alliance Project,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Metro Ethernet Forum (MEF)</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NENA,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NGMN (Next Generation Mobile Networks),</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oneM2M</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OMA (Open Mobile Alliance ),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Open Networking Foundation (ONF),</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Open IPTV Forum</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Object Management Group (OMG),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PCS Type Certification Review Board (PTCRB)</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Portable Computer and Communications Association (PCCA)</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Presence and Availability Management (PAM) Forum,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RSA Laboratories</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SDR Forum</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Sun Micro Systems Inc., Steerco, </a:t>
            </a:r>
            <a:r>
              <a:rPr kumimoji="0" lang="en-GB" sz="900" b="0" i="0" u="none" strike="noStrike" kern="1200" cap="none" spc="0" normalizeH="0" baseline="0" noProof="0" dirty="0" err="1">
                <a:ln>
                  <a:noFill/>
                </a:ln>
                <a:solidFill>
                  <a:srgbClr val="ED7D31"/>
                </a:solidFill>
                <a:effectLst/>
                <a:uLnTx/>
                <a:uFillTx/>
                <a:latin typeface="Montserrat" panose="00000500000000000000" pitchFamily="50" charset="0"/>
                <a:ea typeface="+mn-ea"/>
                <a:cs typeface="Arial" panose="020B0604020202020204" pitchFamily="34" charset="0"/>
              </a:rPr>
              <a:t>SyncML</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 Initiative</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Trusted Computing Group (TCG), </a:t>
            </a:r>
            <a:r>
              <a:rPr kumimoji="0" lang="en-GB" sz="900" b="0" i="0" u="none" strike="noStrike" kern="1200" cap="none" spc="0" normalizeH="0" baseline="0" noProof="0" dirty="0" err="1">
                <a:ln>
                  <a:noFill/>
                </a:ln>
                <a:solidFill>
                  <a:prstClr val="black"/>
                </a:solidFill>
                <a:effectLst/>
                <a:uLnTx/>
                <a:uFillTx/>
                <a:latin typeface="Montserrat" panose="00000500000000000000" pitchFamily="50" charset="0"/>
                <a:ea typeface="+mn-ea"/>
                <a:cs typeface="Arial" panose="020B0604020202020204" pitchFamily="34" charset="0"/>
              </a:rPr>
              <a:t>TeleManagement</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Forum (TMF), TCCA,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TIA /TR45</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TIA/TR47,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ITU</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TV-anytime Forum</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Voice </a:t>
            </a:r>
            <a:r>
              <a:rPr kumimoji="0" lang="en-GB" sz="900" b="0" i="0" u="none" strike="noStrike" kern="1200" cap="none" spc="0" normalizeH="0" baseline="0" noProof="0" dirty="0" err="1">
                <a:ln>
                  <a:noFill/>
                </a:ln>
                <a:solidFill>
                  <a:prstClr val="black"/>
                </a:solidFill>
                <a:effectLst/>
                <a:uLnTx/>
                <a:uFillTx/>
                <a:latin typeface="Montserrat" panose="00000500000000000000" pitchFamily="50" charset="0"/>
                <a:ea typeface="+mn-ea"/>
                <a:cs typeface="Arial" panose="020B0604020202020204" pitchFamily="34" charset="0"/>
              </a:rPr>
              <a:t>eXtensible</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Mark-up Language (VXML) Forum,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Wi-Fi Alliance,</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Wireless Broadband Alliance (WBA)</a:t>
            </a:r>
            <a:r>
              <a:rPr kumimoji="0" lang="en-GB" sz="9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WLAN Smart Card Consortium, </a:t>
            </a:r>
            <a:r>
              <a:rPr kumimoji="0" lang="en-GB" sz="900" b="0" i="0" u="none" strike="noStrike" kern="1200" cap="none" spc="0" normalizeH="0" baseline="0" noProof="0" dirty="0">
                <a:ln>
                  <a:noFill/>
                </a:ln>
                <a:solidFill>
                  <a:srgbClr val="ED7D31"/>
                </a:solidFill>
                <a:effectLst/>
                <a:uLnTx/>
                <a:uFillTx/>
                <a:latin typeface="Montserrat" panose="00000500000000000000" pitchFamily="50" charset="0"/>
                <a:ea typeface="+mn-ea"/>
                <a:cs typeface="Arial" panose="020B0604020202020204" pitchFamily="34" charset="0"/>
              </a:rPr>
              <a:t>Wireless World Research Forum (WWRF), </a:t>
            </a:r>
            <a:r>
              <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rPr>
              <a:t>World Wide Web Consortium (W3C)</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n-GB" sz="900" b="0" i="0" u="none" strike="noStrike" kern="1200" cap="none" spc="0" normalizeH="0" baseline="0" noProof="0" dirty="0">
              <a:ln>
                <a:noFill/>
              </a:ln>
              <a:solidFill>
                <a:srgbClr val="5B9BD5"/>
              </a:solidFill>
              <a:effectLst/>
              <a:uLnTx/>
              <a:uFillTx/>
              <a:latin typeface="Montserrat" panose="00000500000000000000" pitchFamily="50" charset="0"/>
              <a:ea typeface="+mn-ea"/>
              <a:cs typeface="Arial" panose="020B06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(Source: extract from </a:t>
            </a:r>
            <a:r>
              <a:rPr kumimoji="0" lang="en-GB" sz="6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hlinkClick r:id="rId4"/>
              </a:rPr>
              <a:t>https://www.3gpp.org/about-3gpp/15-bodies-with-which-3gpp-has</a:t>
            </a:r>
            <a:r>
              <a:rPr kumimoji="0" lang="en-GB" sz="600" b="0" i="0" u="none" strike="noStrike" kern="1200" cap="none" spc="0" normalizeH="0" baseline="0" noProof="0" dirty="0">
                <a:ln>
                  <a:noFill/>
                </a:ln>
                <a:solidFill>
                  <a:prstClr val="black"/>
                </a:solidFill>
                <a:effectLst/>
                <a:uLnTx/>
                <a:uFillTx/>
                <a:latin typeface="Montserrat" panose="00000500000000000000" pitchFamily="50" charset="0"/>
                <a:ea typeface="+mn-ea"/>
                <a:cs typeface="Arial" panose="020B0604020202020204" pitchFamily="34" charset="0"/>
              </a:rPr>
              <a:t>) </a:t>
            </a:r>
          </a:p>
        </p:txBody>
      </p:sp>
      <p:sp>
        <p:nvSpPr>
          <p:cNvPr id="4" name="Rectangle: Rounded Corners 3">
            <a:extLst>
              <a:ext uri="{FF2B5EF4-FFF2-40B4-BE49-F238E27FC236}">
                <a16:creationId xmlns:a16="http://schemas.microsoft.com/office/drawing/2014/main" id="{5D65B6DD-2477-407F-A76F-2E4A1C6D3E10}"/>
              </a:ext>
            </a:extLst>
          </p:cNvPr>
          <p:cNvSpPr/>
          <p:nvPr/>
        </p:nvSpPr>
        <p:spPr>
          <a:xfrm>
            <a:off x="62552" y="2175009"/>
            <a:ext cx="637409" cy="40605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838 </a:t>
            </a:r>
            <a:r>
              <a:rPr kumimoji="0" lang="en-GB" sz="700" b="0" i="0" u="none" strike="noStrike" kern="1200" cap="none" spc="0" normalizeH="0" baseline="0" noProof="0" dirty="0">
                <a:ln>
                  <a:noFill/>
                </a:ln>
                <a:solidFill>
                  <a:prstClr val="white"/>
                </a:solidFill>
                <a:effectLst/>
                <a:uLnTx/>
                <a:uFillTx/>
                <a:latin typeface="Calibri" panose="020F0502020204030204"/>
                <a:ea typeface="+mn-ea"/>
                <a:cs typeface="+mn-cs"/>
              </a:rPr>
              <a:t>companies</a:t>
            </a: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descr="A picture containing text, clock&#10;&#10;Description automatically generated">
            <a:extLst>
              <a:ext uri="{FF2B5EF4-FFF2-40B4-BE49-F238E27FC236}">
                <a16:creationId xmlns:a16="http://schemas.microsoft.com/office/drawing/2014/main" id="{35F08959-E117-45C7-8BAD-649D53CEE8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20288" y="5573810"/>
            <a:ext cx="798890" cy="402180"/>
          </a:xfrm>
          <a:prstGeom prst="rect">
            <a:avLst/>
          </a:prstGeom>
        </p:spPr>
      </p:pic>
      <p:pic>
        <p:nvPicPr>
          <p:cNvPr id="12" name="Picture 11" descr="Logo, company name&#10;&#10;Description automatically generated">
            <a:extLst>
              <a:ext uri="{FF2B5EF4-FFF2-40B4-BE49-F238E27FC236}">
                <a16:creationId xmlns:a16="http://schemas.microsoft.com/office/drawing/2014/main" id="{CEED7DE0-2055-4647-8AE5-438F17AF8EF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20288" y="5280053"/>
            <a:ext cx="798890" cy="225394"/>
          </a:xfrm>
          <a:prstGeom prst="rect">
            <a:avLst/>
          </a:prstGeom>
        </p:spPr>
      </p:pic>
      <p:sp>
        <p:nvSpPr>
          <p:cNvPr id="25" name="Rectangle: Rounded Corners 24">
            <a:extLst>
              <a:ext uri="{FF2B5EF4-FFF2-40B4-BE49-F238E27FC236}">
                <a16:creationId xmlns:a16="http://schemas.microsoft.com/office/drawing/2014/main" id="{586A88A7-A430-4A20-BF80-B816732C8E7A}"/>
              </a:ext>
            </a:extLst>
          </p:cNvPr>
          <p:cNvSpPr/>
          <p:nvPr/>
        </p:nvSpPr>
        <p:spPr>
          <a:xfrm>
            <a:off x="6061444" y="5193383"/>
            <a:ext cx="1339851" cy="854491"/>
          </a:xfrm>
          <a:prstGeom prst="roundRect">
            <a:avLst>
              <a:gd name="adj" fmla="val 6902"/>
            </a:avLst>
          </a:prstGeom>
          <a:noFill/>
          <a:ln w="190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Rounded Corners 23">
            <a:extLst>
              <a:ext uri="{FF2B5EF4-FFF2-40B4-BE49-F238E27FC236}">
                <a16:creationId xmlns:a16="http://schemas.microsoft.com/office/drawing/2014/main" id="{7A8FF5ED-26D0-4F8F-81D2-6E4517447999}"/>
              </a:ext>
            </a:extLst>
          </p:cNvPr>
          <p:cNvSpPr/>
          <p:nvPr/>
        </p:nvSpPr>
        <p:spPr>
          <a:xfrm>
            <a:off x="3570523" y="5361158"/>
            <a:ext cx="1467922" cy="824224"/>
          </a:xfrm>
          <a:prstGeom prst="roundRect">
            <a:avLst>
              <a:gd name="adj" fmla="val 6902"/>
            </a:avLst>
          </a:prstGeom>
          <a:solidFill>
            <a:schemeClr val="bg1"/>
          </a:solidFill>
          <a:ln w="190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A4437C27-D4BC-4BB1-967F-2D2F65A94EA2}"/>
              </a:ext>
            </a:extLst>
          </p:cNvPr>
          <p:cNvSpPr txBox="1"/>
          <p:nvPr/>
        </p:nvSpPr>
        <p:spPr>
          <a:xfrm>
            <a:off x="432762" y="4425582"/>
            <a:ext cx="2378486" cy="415498"/>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05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3GPP Market Representation Partners</a:t>
            </a:r>
            <a:r>
              <a:rPr kumimoji="0" lang="" altLang="en-US" sz="105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 (MRP</a:t>
            </a:r>
            <a:r>
              <a:rPr kumimoji="0" lang="en-GB" altLang="en-US" sz="105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s</a:t>
            </a:r>
            <a:r>
              <a:rPr kumimoji="0" lang="" altLang="en-US" sz="105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a:t>
            </a:r>
            <a:endParaRPr kumimoji="0" lang="en-GB" sz="105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p:txBody>
      </p:sp>
      <p:pic>
        <p:nvPicPr>
          <p:cNvPr id="6" name="Picture 5" descr="Logo, company name&#10;&#10;Description automatically generated">
            <a:extLst>
              <a:ext uri="{FF2B5EF4-FFF2-40B4-BE49-F238E27FC236}">
                <a16:creationId xmlns:a16="http://schemas.microsoft.com/office/drawing/2014/main" id="{55DADD75-C613-4290-BC66-E7E4D0D58C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434" y="4968529"/>
            <a:ext cx="2816087" cy="1323561"/>
          </a:xfrm>
          <a:prstGeom prst="rect">
            <a:avLst/>
          </a:prstGeom>
        </p:spPr>
      </p:pic>
      <p:pic>
        <p:nvPicPr>
          <p:cNvPr id="9" name="Picture 8" descr="Logo, company name&#10;&#10;Description automatically generated">
            <a:extLst>
              <a:ext uri="{FF2B5EF4-FFF2-40B4-BE49-F238E27FC236}">
                <a16:creationId xmlns:a16="http://schemas.microsoft.com/office/drawing/2014/main" id="{4231AC6F-FB2B-4C39-94AD-8EAC9D82B2E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89637" y="5442495"/>
            <a:ext cx="1210571" cy="716412"/>
          </a:xfrm>
          <a:prstGeom prst="rect">
            <a:avLst/>
          </a:prstGeom>
        </p:spPr>
      </p:pic>
      <p:sp>
        <p:nvSpPr>
          <p:cNvPr id="8" name="TextBox 7">
            <a:extLst>
              <a:ext uri="{FF2B5EF4-FFF2-40B4-BE49-F238E27FC236}">
                <a16:creationId xmlns:a16="http://schemas.microsoft.com/office/drawing/2014/main" id="{25A6104E-430C-8C71-8265-AFD4D8B5C0A4}"/>
              </a:ext>
            </a:extLst>
          </p:cNvPr>
          <p:cNvSpPr txBox="1"/>
          <p:nvPr/>
        </p:nvSpPr>
        <p:spPr>
          <a:xfrm>
            <a:off x="5239217" y="5193383"/>
            <a:ext cx="415498"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7BED036-00E2-7517-5B6E-D4D228A41646}"/>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1ABBBFB-1A01-8C8E-6430-20D59D0B363C}"/>
              </a:ext>
            </a:extLst>
          </p:cNvPr>
          <p:cNvSpPr>
            <a:spLocks noGrp="1"/>
          </p:cNvSpPr>
          <p:nvPr>
            <p:ph type="title"/>
          </p:nvPr>
        </p:nvSpPr>
        <p:spPr>
          <a:xfrm>
            <a:off x="4086446" y="1642305"/>
            <a:ext cx="4019107" cy="1361347"/>
          </a:xfrm>
        </p:spPr>
        <p:txBody>
          <a:bodyPr anchor="b">
            <a:normAutofit/>
          </a:bodyPr>
          <a:lstStyle/>
          <a:p>
            <a:pPr algn="ctr"/>
            <a:r>
              <a:rPr lang="en-GB" sz="2800" dirty="0">
                <a:solidFill>
                  <a:schemeClr val="tx1">
                    <a:alpha val="60000"/>
                  </a:schemeClr>
                </a:solidFill>
              </a:rPr>
              <a:t>Market Statistics by 3GPP MRP:</a:t>
            </a:r>
          </a:p>
        </p:txBody>
      </p:sp>
      <p:sp>
        <p:nvSpPr>
          <p:cNvPr id="8" name="Rectangle 7">
            <a:extLst>
              <a:ext uri="{FF2B5EF4-FFF2-40B4-BE49-F238E27FC236}">
                <a16:creationId xmlns:a16="http://schemas.microsoft.com/office/drawing/2014/main" id="{42D7EF69-7B20-3809-CAA7-D2638B647D7C}"/>
              </a:ext>
            </a:extLst>
          </p:cNvPr>
          <p:cNvSpPr/>
          <p:nvPr/>
        </p:nvSpPr>
        <p:spPr>
          <a:xfrm>
            <a:off x="5276088" y="3169200"/>
            <a:ext cx="1719072" cy="9364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black and orange logo&#10;&#10;Description automatically generated">
            <a:extLst>
              <a:ext uri="{FF2B5EF4-FFF2-40B4-BE49-F238E27FC236}">
                <a16:creationId xmlns:a16="http://schemas.microsoft.com/office/drawing/2014/main" id="{12DD45B5-5D71-6C32-D9A8-E5D2B15473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8762" y="2977403"/>
            <a:ext cx="2214893" cy="738298"/>
          </a:xfrm>
          <a:prstGeom prst="rect">
            <a:avLst/>
          </a:prstGeom>
        </p:spPr>
      </p:pic>
      <p:sp>
        <p:nvSpPr>
          <p:cNvPr id="9" name="Title 1">
            <a:extLst>
              <a:ext uri="{FF2B5EF4-FFF2-40B4-BE49-F238E27FC236}">
                <a16:creationId xmlns:a16="http://schemas.microsoft.com/office/drawing/2014/main" id="{D82ED078-890C-523B-8CAE-14CEEECEFC96}"/>
              </a:ext>
            </a:extLst>
          </p:cNvPr>
          <p:cNvSpPr txBox="1">
            <a:spLocks/>
          </p:cNvSpPr>
          <p:nvPr/>
        </p:nvSpPr>
        <p:spPr bwMode="auto">
          <a:xfrm>
            <a:off x="4086445" y="4212954"/>
            <a:ext cx="4019107" cy="1361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GB" sz="2800" b="0" i="0" u="none" strike="noStrike" kern="1200" cap="none" spc="0" normalizeH="0" baseline="0" noProof="0" dirty="0">
                <a:ln>
                  <a:noFill/>
                </a:ln>
                <a:solidFill>
                  <a:prstClr val="black">
                    <a:alpha val="60000"/>
                  </a:prstClr>
                </a:solidFill>
                <a:effectLst/>
                <a:uLnTx/>
                <a:uFillTx/>
                <a:latin typeface="Calibri Light" panose="020F0302020204030204"/>
                <a:ea typeface="+mj-ea"/>
                <a:cs typeface="+mj-cs"/>
              </a:rPr>
              <a:t>The MRPs are a good source of data on the market.</a:t>
            </a:r>
          </a:p>
        </p:txBody>
      </p:sp>
      <p:pic>
        <p:nvPicPr>
          <p:cNvPr id="13" name="Picture 12" descr="A screenshot of a cell phone&#10;&#10;Description automatically generated">
            <a:extLst>
              <a:ext uri="{FF2B5EF4-FFF2-40B4-BE49-F238E27FC236}">
                <a16:creationId xmlns:a16="http://schemas.microsoft.com/office/drawing/2014/main" id="{A69974F6-51EF-9989-0F24-F16F0014E3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778" y="0"/>
            <a:ext cx="3930667" cy="6858000"/>
          </a:xfrm>
          <a:prstGeom prst="rect">
            <a:avLst/>
          </a:prstGeom>
        </p:spPr>
      </p:pic>
      <p:pic>
        <p:nvPicPr>
          <p:cNvPr id="15" name="Picture 14" descr="A screenshot of a cell phone&#10;&#10;Description automatically generated">
            <a:extLst>
              <a:ext uri="{FF2B5EF4-FFF2-40B4-BE49-F238E27FC236}">
                <a16:creationId xmlns:a16="http://schemas.microsoft.com/office/drawing/2014/main" id="{F0436109-25B6-4BCD-AC25-3CF61B5AF6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5973" y="0"/>
            <a:ext cx="3926027" cy="6858000"/>
          </a:xfrm>
          <a:prstGeom prst="rect">
            <a:avLst/>
          </a:prstGeom>
        </p:spPr>
      </p:pic>
    </p:spTree>
    <p:extLst>
      <p:ext uri="{BB962C8B-B14F-4D97-AF65-F5344CB8AC3E}">
        <p14:creationId xmlns:p14="http://schemas.microsoft.com/office/powerpoint/2010/main" val="3102451406"/>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Rectangle 3">
            <a:extLst>
              <a:ext uri="{FF2B5EF4-FFF2-40B4-BE49-F238E27FC236}">
                <a16:creationId xmlns:a16="http://schemas.microsoft.com/office/drawing/2014/main" id="{E3A5F5DF-08D8-42E3-8648-C9CB520D5D84}"/>
              </a:ext>
            </a:extLst>
          </p:cNvPr>
          <p:cNvSpPr txBox="1">
            <a:spLocks/>
          </p:cNvSpPr>
          <p:nvPr/>
        </p:nvSpPr>
        <p:spPr bwMode="auto">
          <a:xfrm>
            <a:off x="658167" y="2105246"/>
            <a:ext cx="5817061" cy="414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Blip>
                <a:blip r:embed="rId2"/>
              </a:buBlip>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Clr>
                <a:srgbClr val="C00000"/>
              </a:buClr>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0" fontAlgn="base" latinLnBrk="0" hangingPunct="0">
              <a:lnSpc>
                <a:spcPct val="90000"/>
              </a:lnSpc>
              <a:spcBef>
                <a:spcPts val="1000"/>
              </a:spcBef>
              <a:spcAft>
                <a:spcPct val="0"/>
              </a:spcAft>
              <a:buClrTx/>
              <a:buSzTx/>
              <a:buFontTx/>
              <a:buBlip>
                <a:blip r:embed="rId2"/>
              </a:buBlip>
              <a:tabLst/>
              <a:defRPr/>
            </a:pPr>
            <a:r>
              <a:rPr kumimoji="0" lang="en-GB" sz="16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The TSGs prepare, approve and maintain the 3GPP Technical Specifications and Technical Reports.</a:t>
            </a:r>
          </a:p>
          <a:p>
            <a:pPr marL="228600" marR="0" lvl="0" indent="-228600" algn="l" defTabSz="914400" rtl="0" eaLnBrk="0" fontAlgn="base" latinLnBrk="0" hangingPunct="0">
              <a:lnSpc>
                <a:spcPct val="90000"/>
              </a:lnSpc>
              <a:spcBef>
                <a:spcPts val="1000"/>
              </a:spcBef>
              <a:spcAft>
                <a:spcPct val="0"/>
              </a:spcAft>
              <a:buClrTx/>
              <a:buSzTx/>
              <a:buFontTx/>
              <a:buBlip>
                <a:blip r:embed="rId2"/>
              </a:buBlip>
              <a:tabLst/>
              <a:defRPr/>
            </a:pPr>
            <a:r>
              <a:rPr kumimoji="0" lang="en-GB" sz="16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They are responsible for the detailed time frame and management of the work’s progress;</a:t>
            </a:r>
          </a:p>
          <a:p>
            <a:pPr marL="685800" marR="0" lvl="1" indent="-228600" algn="l" defTabSz="914400" rtl="0" eaLnBrk="0" fontAlgn="base" latinLnBrk="0" hangingPunct="0">
              <a:lnSpc>
                <a:spcPct val="90000"/>
              </a:lnSpc>
              <a:spcBef>
                <a:spcPts val="500"/>
              </a:spcBef>
              <a:spcAft>
                <a:spcPct val="0"/>
              </a:spcAft>
              <a:buClr>
                <a:srgbClr val="C00000"/>
              </a:buClr>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Management of work items;</a:t>
            </a:r>
          </a:p>
          <a:p>
            <a:pPr marL="685800" marR="0" lvl="1" indent="-228600" algn="l" defTabSz="914400" rtl="0" eaLnBrk="0" fontAlgn="base" latinLnBrk="0" hangingPunct="0">
              <a:lnSpc>
                <a:spcPct val="90000"/>
              </a:lnSpc>
              <a:spcBef>
                <a:spcPts val="500"/>
              </a:spcBef>
              <a:spcAft>
                <a:spcPct val="0"/>
              </a:spcAft>
              <a:buClr>
                <a:srgbClr val="C00000"/>
              </a:buClr>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Technical Co-ordination;</a:t>
            </a:r>
          </a:p>
          <a:p>
            <a:pPr marL="685800" marR="0" lvl="1" indent="-228600" algn="l" defTabSz="914400" rtl="0" eaLnBrk="0" fontAlgn="base" latinLnBrk="0" hangingPunct="0">
              <a:lnSpc>
                <a:spcPct val="90000"/>
              </a:lnSpc>
              <a:spcBef>
                <a:spcPts val="500"/>
              </a:spcBef>
              <a:spcAft>
                <a:spcPct val="0"/>
              </a:spcAft>
              <a:buClr>
                <a:srgbClr val="C00000"/>
              </a:buClr>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Proposal and approval of work items within the agreed scope and terms of reference of the TSG</a:t>
            </a:r>
          </a:p>
          <a:p>
            <a:pPr marL="228600" marR="0" lvl="0" indent="-228600" algn="l" defTabSz="914400" rtl="0" eaLnBrk="0" fontAlgn="base" latinLnBrk="0" hangingPunct="0">
              <a:lnSpc>
                <a:spcPct val="90000"/>
              </a:lnSpc>
              <a:spcBef>
                <a:spcPts val="1000"/>
              </a:spcBef>
              <a:spcAft>
                <a:spcPct val="0"/>
              </a:spcAft>
              <a:buClrTx/>
              <a:buSzTx/>
              <a:buFontTx/>
              <a:buBlip>
                <a:blip r:embed="rId2"/>
              </a:buBlip>
              <a:tabLst/>
              <a:defRPr/>
            </a:pPr>
            <a:r>
              <a:rPr kumimoji="0" lang="en-GB" sz="16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The TSG Chair is responsible for the overall management of the technical work within the TSG and its Working Groups. </a:t>
            </a:r>
          </a:p>
          <a:p>
            <a:pPr marL="228600" marR="0" lvl="0" indent="-228600" algn="l" defTabSz="914400" rtl="0" eaLnBrk="0" fontAlgn="base" latinLnBrk="0" hangingPunct="0">
              <a:lnSpc>
                <a:spcPct val="90000"/>
              </a:lnSpc>
              <a:spcBef>
                <a:spcPts val="1000"/>
              </a:spcBef>
              <a:spcAft>
                <a:spcPct val="0"/>
              </a:spcAft>
              <a:buClrTx/>
              <a:buSzTx/>
              <a:buFontTx/>
              <a:buBlip>
                <a:blip r:embed="rId2"/>
              </a:buBlip>
              <a:tabLst/>
              <a:defRPr/>
            </a:pPr>
            <a:r>
              <a:rPr kumimoji="0" lang="en-GB" sz="16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The WG Chair is responsible for the overall management of the technical work within the WG and its sub-groups.</a:t>
            </a:r>
          </a:p>
        </p:txBody>
      </p:sp>
      <p:sp>
        <p:nvSpPr>
          <p:cNvPr id="19" name="Title 1">
            <a:extLst>
              <a:ext uri="{FF2B5EF4-FFF2-40B4-BE49-F238E27FC236}">
                <a16:creationId xmlns:a16="http://schemas.microsoft.com/office/drawing/2014/main" id="{1413E06A-0E6A-44FC-A647-7095B652F5F1}"/>
              </a:ext>
            </a:extLst>
          </p:cNvPr>
          <p:cNvSpPr>
            <a:spLocks noGrp="1"/>
          </p:cNvSpPr>
          <p:nvPr>
            <p:ph type="title"/>
          </p:nvPr>
        </p:nvSpPr>
        <p:spPr>
          <a:xfrm>
            <a:off x="555625" y="82550"/>
            <a:ext cx="10515600" cy="1325563"/>
          </a:xfrm>
        </p:spPr>
        <p:txBody>
          <a:bodyPr/>
          <a:lstStyle/>
          <a:p>
            <a:r>
              <a:rPr lang="en-GB" altLang="en-US" sz="3600" dirty="0">
                <a:solidFill>
                  <a:srgbClr val="C00000"/>
                </a:solidFill>
                <a:latin typeface="Montserrat" panose="00000500000000000000" pitchFamily="50" charset="0"/>
              </a:rPr>
              <a:t>Technical Specification Groups</a:t>
            </a:r>
          </a:p>
        </p:txBody>
      </p:sp>
      <p:pic>
        <p:nvPicPr>
          <p:cNvPr id="3" name="Picture 2">
            <a:extLst>
              <a:ext uri="{FF2B5EF4-FFF2-40B4-BE49-F238E27FC236}">
                <a16:creationId xmlns:a16="http://schemas.microsoft.com/office/drawing/2014/main" id="{6C101FBF-D69D-35F6-348C-5BC64134FCF5}"/>
              </a:ext>
            </a:extLst>
          </p:cNvPr>
          <p:cNvPicPr>
            <a:picLocks noChangeAspect="1"/>
          </p:cNvPicPr>
          <p:nvPr/>
        </p:nvPicPr>
        <p:blipFill>
          <a:blip r:embed="rId3"/>
          <a:stretch>
            <a:fillRect/>
          </a:stretch>
        </p:blipFill>
        <p:spPr>
          <a:xfrm>
            <a:off x="6730937" y="1911095"/>
            <a:ext cx="4802896" cy="4440065"/>
          </a:xfrm>
          <a:prstGeom prst="rect">
            <a:avLst/>
          </a:prstGeom>
        </p:spPr>
      </p:pic>
    </p:spTree>
  </p:cSld>
  <p:clrMapOvr>
    <a:masterClrMapping/>
  </p:clrMapOvr>
  <p:transition>
    <p:wipe dir="r"/>
  </p:transition>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C7EC6EB72709A4BBD33974080D0AD8A" ma:contentTypeVersion="11" ma:contentTypeDescription="Create a new document." ma:contentTypeScope="" ma:versionID="6d7296509cd556138004764a18fb1ed1">
  <xsd:schema xmlns:xsd="http://www.w3.org/2001/XMLSchema" xmlns:xs="http://www.w3.org/2001/XMLSchema" xmlns:p="http://schemas.microsoft.com/office/2006/metadata/properties" xmlns:ns2="e491cd96-4138-4db9-bee4-fef1313a6c46" xmlns:ns3="5ec47afc-8ad7-4c75-bd3d-b4e32f22a2ab" targetNamespace="http://schemas.microsoft.com/office/2006/metadata/properties" ma:root="true" ma:fieldsID="c31d96acfd4df2e0223c77d4cf25bbd2" ns2:_="" ns3:_="">
    <xsd:import namespace="e491cd96-4138-4db9-bee4-fef1313a6c46"/>
    <xsd:import namespace="5ec47afc-8ad7-4c75-bd3d-b4e32f22a2a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91cd96-4138-4db9-bee4-fef1313a6c4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ec47afc-8ad7-4c75-bd3d-b4e32f22a2a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8A9FE4-C404-41F8-9804-B555F1113F06}">
  <ds:schemaRefs>
    <ds:schemaRef ds:uri="http://purl.org/dc/elements/1.1/"/>
    <ds:schemaRef ds:uri="http://purl.org/dc/terms/"/>
    <ds:schemaRef ds:uri="e491cd96-4138-4db9-bee4-fef1313a6c46"/>
    <ds:schemaRef ds:uri="http://purl.org/dc/dcmitype/"/>
    <ds:schemaRef ds:uri="5ec47afc-8ad7-4c75-bd3d-b4e32f22a2ab"/>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DD563390-AB45-40AE-A659-3CAC22FC53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91cd96-4138-4db9-bee4-fef1313a6c46"/>
    <ds:schemaRef ds:uri="5ec47afc-8ad7-4c75-bd3d-b4e32f22a2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99B797D-523D-4FD7-9545-1790D18AC6CA}">
  <ds:schemaRefs>
    <ds:schemaRef ds:uri="http://schemas.microsoft.com/sharepoint/v3/contenttype/forms"/>
  </ds:schemaRefs>
</ds:datastoreItem>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
  <TotalTime>0</TotalTime>
  <Words>2725</Words>
  <Application>Microsoft Office PowerPoint</Application>
  <PresentationFormat>Widescreen</PresentationFormat>
  <Paragraphs>510</Paragraphs>
  <Slides>24</Slides>
  <Notes>9</Notes>
  <HiddenSlides>14</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Calibri Light</vt:lpstr>
      <vt:lpstr>Century Gothic</vt:lpstr>
      <vt:lpstr>Microsoft Sans Serif</vt:lpstr>
      <vt:lpstr>Montserrat</vt:lpstr>
      <vt:lpstr>Times New Roman</vt:lpstr>
      <vt:lpstr>1_Office Theme</vt:lpstr>
      <vt:lpstr>3GPP Media-Related Work</vt:lpstr>
      <vt:lpstr>Content</vt:lpstr>
      <vt:lpstr>Background and Logistics</vt:lpstr>
      <vt:lpstr>The role of 3GPP</vt:lpstr>
      <vt:lpstr>3GPP – How the project Works</vt:lpstr>
      <vt:lpstr>3GPP Membership</vt:lpstr>
      <vt:lpstr>3GPP standards eco-system </vt:lpstr>
      <vt:lpstr>Market Statistics by 3GPP MRP:</vt:lpstr>
      <vt:lpstr>Technical Specification Groups</vt:lpstr>
      <vt:lpstr>3GPP productivity</vt:lpstr>
      <vt:lpstr>Three stage approach to Features, through Releases</vt:lpstr>
      <vt:lpstr>Bringing the work in to the groups</vt:lpstr>
      <vt:lpstr>Timelines and 6G</vt:lpstr>
      <vt:lpstr>PowerPoint Presentation</vt:lpstr>
      <vt:lpstr>PowerPoint Presentation</vt:lpstr>
      <vt:lpstr>5G Advanced evolution towards 6G</vt:lpstr>
      <vt:lpstr>PowerPoint Presentation</vt:lpstr>
      <vt:lpstr>PowerPoint Presentation</vt:lpstr>
      <vt:lpstr>System design targets for expanded 6G capabilities</vt:lpstr>
      <vt:lpstr>3GPP SA4</vt:lpstr>
      <vt:lpstr>3GPP TSG SA WG4 (SA4)</vt:lpstr>
      <vt:lpstr>SA4 participants (Nov. 2023)</vt:lpstr>
      <vt:lpstr>Rel-18 Highlights for Specs</vt:lpstr>
      <vt:lpstr>Initial Rel-19 Package for SA4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2019-05-22T07:33:39Z</dcterms:created>
  <dcterms:modified xsi:type="dcterms:W3CDTF">2024-06-12T10:16:09Z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0x0101002C7EC6EB72709A4BBD33974080D0AD8A</vt:lpwstr>
  </property>
  <property fmtid="{D5CDD505-2E9C-101B-9397-08002B2CF9AE}" pid="3" name="NSCPROP_SA">
    <vt:lpwstr>C:\Users\han\Desktop\Song\SP-21xxxx Draft SA4 WG Chair input to SA Rel-18 Workshop rev2.pptx</vt:lpwstr>
  </property>
</Properties>
</file>