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6">
  <p:sldMasterIdLst>
    <p:sldMasterId id="2147483660" r:id="rId4"/>
    <p:sldMasterId id="2147483682" r:id="rId5"/>
    <p:sldMasterId id="2147483697" r:id="rId6"/>
  </p:sldMasterIdLst>
  <p:notesMasterIdLst>
    <p:notesMasterId r:id="rId57"/>
  </p:notesMasterIdLst>
  <p:sldIdLst>
    <p:sldId id="265" r:id="rId7"/>
    <p:sldId id="266" r:id="rId8"/>
    <p:sldId id="2142533144" r:id="rId9"/>
    <p:sldId id="2142533135" r:id="rId10"/>
    <p:sldId id="996" r:id="rId11"/>
    <p:sldId id="2142533136" r:id="rId12"/>
    <p:sldId id="2142533134" r:id="rId13"/>
    <p:sldId id="307" r:id="rId14"/>
    <p:sldId id="325" r:id="rId15"/>
    <p:sldId id="997" r:id="rId16"/>
    <p:sldId id="532" r:id="rId17"/>
    <p:sldId id="907" r:id="rId18"/>
    <p:sldId id="1007" r:id="rId19"/>
    <p:sldId id="1008" r:id="rId20"/>
    <p:sldId id="2142533138" r:id="rId21"/>
    <p:sldId id="2142533139" r:id="rId22"/>
    <p:sldId id="2142533140" r:id="rId23"/>
    <p:sldId id="18239" r:id="rId24"/>
    <p:sldId id="2142533137" r:id="rId25"/>
    <p:sldId id="2142533143" r:id="rId26"/>
    <p:sldId id="2142533145" r:id="rId27"/>
    <p:sldId id="2142533146" r:id="rId28"/>
    <p:sldId id="2142533147" r:id="rId29"/>
    <p:sldId id="2142533150" r:id="rId30"/>
    <p:sldId id="2142533151" r:id="rId31"/>
    <p:sldId id="2142533153" r:id="rId32"/>
    <p:sldId id="2142533154" r:id="rId33"/>
    <p:sldId id="2142533156" r:id="rId34"/>
    <p:sldId id="2142533158" r:id="rId35"/>
    <p:sldId id="2142533160" r:id="rId36"/>
    <p:sldId id="2142533162" r:id="rId37"/>
    <p:sldId id="2142533161" r:id="rId38"/>
    <p:sldId id="2142533163" r:id="rId39"/>
    <p:sldId id="256" r:id="rId40"/>
    <p:sldId id="18304" r:id="rId41"/>
    <p:sldId id="18305" r:id="rId42"/>
    <p:sldId id="18291" r:id="rId43"/>
    <p:sldId id="18303" r:id="rId44"/>
    <p:sldId id="18350" r:id="rId45"/>
    <p:sldId id="18322" r:id="rId46"/>
    <p:sldId id="18310" r:id="rId47"/>
    <p:sldId id="18301" r:id="rId48"/>
    <p:sldId id="18294" r:id="rId49"/>
    <p:sldId id="18295" r:id="rId50"/>
    <p:sldId id="18302" r:id="rId51"/>
    <p:sldId id="18317" r:id="rId52"/>
    <p:sldId id="18311" r:id="rId53"/>
    <p:sldId id="18312" r:id="rId54"/>
    <p:sldId id="18293" r:id="rId55"/>
    <p:sldId id="1829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093001-CF62-4920-A9D0-50549DF72AAB}">
          <p14:sldIdLst>
            <p14:sldId id="265"/>
            <p14:sldId id="266"/>
            <p14:sldId id="2142533144"/>
            <p14:sldId id="2142533135"/>
            <p14:sldId id="996"/>
            <p14:sldId id="2142533136"/>
            <p14:sldId id="2142533134"/>
            <p14:sldId id="307"/>
            <p14:sldId id="325"/>
            <p14:sldId id="997"/>
            <p14:sldId id="532"/>
            <p14:sldId id="907"/>
            <p14:sldId id="1007"/>
            <p14:sldId id="1008"/>
            <p14:sldId id="2142533138"/>
            <p14:sldId id="2142533139"/>
            <p14:sldId id="2142533140"/>
            <p14:sldId id="18239"/>
            <p14:sldId id="2142533137"/>
            <p14:sldId id="2142533143"/>
            <p14:sldId id="2142533145"/>
            <p14:sldId id="2142533146"/>
            <p14:sldId id="2142533147"/>
            <p14:sldId id="2142533150"/>
            <p14:sldId id="2142533151"/>
            <p14:sldId id="2142533153"/>
            <p14:sldId id="2142533154"/>
            <p14:sldId id="2142533156"/>
            <p14:sldId id="2142533158"/>
            <p14:sldId id="2142533160"/>
            <p14:sldId id="2142533162"/>
            <p14:sldId id="2142533161"/>
            <p14:sldId id="2142533163"/>
          </p14:sldIdLst>
        </p14:section>
        <p14:section name="Untitled Section" id="{480E428B-E3CD-40AC-8E92-BAD41AA7988A}">
          <p14:sldIdLst>
            <p14:sldId id="256"/>
            <p14:sldId id="18304"/>
            <p14:sldId id="18305"/>
            <p14:sldId id="18291"/>
            <p14:sldId id="18303"/>
            <p14:sldId id="18350"/>
            <p14:sldId id="18322"/>
            <p14:sldId id="18310"/>
            <p14:sldId id="18301"/>
            <p14:sldId id="18294"/>
            <p14:sldId id="18295"/>
            <p14:sldId id="18302"/>
            <p14:sldId id="18317"/>
            <p14:sldId id="18311"/>
            <p14:sldId id="18312"/>
            <p14:sldId id="18293"/>
            <p14:sldId id="18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Vickers" initials="MV" lastIdx="14" clrIdx="0"/>
  <p:cmAuthor id="2" name="Thomas Stockhammer" initials="TS" lastIdx="1" clrIdx="1">
    <p:extLst>
      <p:ext uri="{19B8F6BF-5375-455C-9EA6-DF929625EA0E}">
        <p15:presenceInfo xmlns:p15="http://schemas.microsoft.com/office/powerpoint/2012/main" userId="S::tsto@qti.qualcomm.com::2aa20ba2-ba43-46c1-9e8b-e40494025e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DD52D-73EF-4806-A4AD-FEDB36E1CFEB}" v="1" dt="2023-07-12T21:52:23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tockhammer" userId="2aa20ba2-ba43-46c1-9e8b-e40494025eed" providerId="ADAL" clId="{03CDD52D-73EF-4806-A4AD-FEDB36E1CFEB}"/>
    <pc:docChg chg="custSel delSld modSld modSection">
      <pc:chgData name="Thomas Stockhammer" userId="2aa20ba2-ba43-46c1-9e8b-e40494025eed" providerId="ADAL" clId="{03CDD52D-73EF-4806-A4AD-FEDB36E1CFEB}" dt="2023-07-12T21:52:00.496" v="24" actId="47"/>
      <pc:docMkLst>
        <pc:docMk/>
      </pc:docMkLst>
      <pc:sldChg chg="modSp mod">
        <pc:chgData name="Thomas Stockhammer" userId="2aa20ba2-ba43-46c1-9e8b-e40494025eed" providerId="ADAL" clId="{03CDD52D-73EF-4806-A4AD-FEDB36E1CFEB}" dt="2023-07-12T21:50:27.204" v="18" actId="20577"/>
        <pc:sldMkLst>
          <pc:docMk/>
          <pc:sldMk cId="1051908233" sldId="265"/>
        </pc:sldMkLst>
        <pc:spChg chg="mod">
          <ac:chgData name="Thomas Stockhammer" userId="2aa20ba2-ba43-46c1-9e8b-e40494025eed" providerId="ADAL" clId="{03CDD52D-73EF-4806-A4AD-FEDB36E1CFEB}" dt="2023-07-12T21:50:27.204" v="18" actId="20577"/>
          <ac:spMkLst>
            <pc:docMk/>
            <pc:sldMk cId="1051908233" sldId="265"/>
            <ac:spMk id="2" creationId="{00000000-0000-0000-0000-000000000000}"/>
          </ac:spMkLst>
        </pc:spChg>
        <pc:spChg chg="mod">
          <ac:chgData name="Thomas Stockhammer" userId="2aa20ba2-ba43-46c1-9e8b-e40494025eed" providerId="ADAL" clId="{03CDD52D-73EF-4806-A4AD-FEDB36E1CFEB}" dt="2023-07-12T21:50:20.670" v="17" actId="20577"/>
          <ac:spMkLst>
            <pc:docMk/>
            <pc:sldMk cId="1051908233" sldId="265"/>
            <ac:spMk id="3" creationId="{00000000-0000-0000-0000-000000000000}"/>
          </ac:spMkLst>
        </pc:spChg>
      </pc:sldChg>
      <pc:sldChg chg="delSp mod">
        <pc:chgData name="Thomas Stockhammer" userId="2aa20ba2-ba43-46c1-9e8b-e40494025eed" providerId="ADAL" clId="{03CDD52D-73EF-4806-A4AD-FEDB36E1CFEB}" dt="2023-07-12T21:50:51.468" v="19" actId="478"/>
        <pc:sldMkLst>
          <pc:docMk/>
          <pc:sldMk cId="2077993151" sldId="2142533140"/>
        </pc:sldMkLst>
        <pc:spChg chg="del">
          <ac:chgData name="Thomas Stockhammer" userId="2aa20ba2-ba43-46c1-9e8b-e40494025eed" providerId="ADAL" clId="{03CDD52D-73EF-4806-A4AD-FEDB36E1CFEB}" dt="2023-07-12T21:50:51.468" v="19" actId="478"/>
          <ac:spMkLst>
            <pc:docMk/>
            <pc:sldMk cId="2077993151" sldId="2142533140"/>
            <ac:spMk id="300" creationId="{00000000-0000-0000-0000-000000000000}"/>
          </ac:spMkLst>
        </pc:spChg>
      </pc:sldChg>
      <pc:sldChg chg="del">
        <pc:chgData name="Thomas Stockhammer" userId="2aa20ba2-ba43-46c1-9e8b-e40494025eed" providerId="ADAL" clId="{03CDD52D-73EF-4806-A4AD-FEDB36E1CFEB}" dt="2023-07-12T21:51:34.229" v="22" actId="47"/>
        <pc:sldMkLst>
          <pc:docMk/>
          <pc:sldMk cId="1389208714" sldId="2142533148"/>
        </pc:sldMkLst>
      </pc:sldChg>
      <pc:sldChg chg="del">
        <pc:chgData name="Thomas Stockhammer" userId="2aa20ba2-ba43-46c1-9e8b-e40494025eed" providerId="ADAL" clId="{03CDD52D-73EF-4806-A4AD-FEDB36E1CFEB}" dt="2023-07-12T21:51:34.229" v="22" actId="47"/>
        <pc:sldMkLst>
          <pc:docMk/>
          <pc:sldMk cId="12629517" sldId="2142533149"/>
        </pc:sldMkLst>
      </pc:sldChg>
      <pc:sldChg chg="modSp mod">
        <pc:chgData name="Thomas Stockhammer" userId="2aa20ba2-ba43-46c1-9e8b-e40494025eed" providerId="ADAL" clId="{03CDD52D-73EF-4806-A4AD-FEDB36E1CFEB}" dt="2023-07-12T21:51:11.544" v="21" actId="20577"/>
        <pc:sldMkLst>
          <pc:docMk/>
          <pc:sldMk cId="2741413516" sldId="2142533150"/>
        </pc:sldMkLst>
        <pc:spChg chg="mod">
          <ac:chgData name="Thomas Stockhammer" userId="2aa20ba2-ba43-46c1-9e8b-e40494025eed" providerId="ADAL" clId="{03CDD52D-73EF-4806-A4AD-FEDB36E1CFEB}" dt="2023-07-12T21:51:11.544" v="21" actId="20577"/>
          <ac:spMkLst>
            <pc:docMk/>
            <pc:sldMk cId="2741413516" sldId="2142533150"/>
            <ac:spMk id="2" creationId="{958712A0-9BF3-3276-4D44-AFA849BF55A9}"/>
          </ac:spMkLst>
        </pc:spChg>
      </pc:sldChg>
      <pc:sldChg chg="del">
        <pc:chgData name="Thomas Stockhammer" userId="2aa20ba2-ba43-46c1-9e8b-e40494025eed" providerId="ADAL" clId="{03CDD52D-73EF-4806-A4AD-FEDB36E1CFEB}" dt="2023-07-12T21:51:39.009" v="23" actId="47"/>
        <pc:sldMkLst>
          <pc:docMk/>
          <pc:sldMk cId="366367193" sldId="2142533152"/>
        </pc:sldMkLst>
      </pc:sldChg>
      <pc:sldChg chg="del">
        <pc:chgData name="Thomas Stockhammer" userId="2aa20ba2-ba43-46c1-9e8b-e40494025eed" providerId="ADAL" clId="{03CDD52D-73EF-4806-A4AD-FEDB36E1CFEB}" dt="2023-07-12T21:52:00.496" v="24" actId="47"/>
        <pc:sldMkLst>
          <pc:docMk/>
          <pc:sldMk cId="3314072063" sldId="21425331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8D21-ED41-4D8E-B0F4-6653F693A86D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C68FB-5285-4D31-A4BC-AFB32643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/>
              <a:t>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3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4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9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01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20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5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65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4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5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73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8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1d41dc479_25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g81d41dc479_2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92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1D65-3B94-4C28-BD1F-9F8449C52342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E6F0-1F19-457E-ADAC-4AF8238A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927F-E72F-43B0-83D2-D1BCB1495942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EA77-B2BD-4CCE-8141-1CA4AC29C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08E0-2BA3-4004-A006-5F66B75E3974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7796-6024-4F2C-B718-EABF5B949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een, hilly landscape"/>
          <p:cNvSpPr>
            <a:spLocks noGrp="1"/>
          </p:cNvSpPr>
          <p:nvPr>
            <p:ph type="pic" idx="21"/>
          </p:nvPr>
        </p:nvSpPr>
        <p:spPr>
          <a:xfrm>
            <a:off x="-215900" y="-2019300"/>
            <a:ext cx="14732000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72344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9608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120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Moss-covered rocks"/>
          <p:cNvSpPr>
            <a:spLocks noGrp="1"/>
          </p:cNvSpPr>
          <p:nvPr>
            <p:ph type="pic" sz="half" idx="21"/>
          </p:nvPr>
        </p:nvSpPr>
        <p:spPr>
          <a:xfrm>
            <a:off x="6026152" y="635000"/>
            <a:ext cx="5594203" cy="5604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6591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42273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4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9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157" y="94083"/>
            <a:ext cx="1587501" cy="37796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1918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467629"/>
            <a:ext cx="10985500" cy="367953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6839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 anchor="ctr"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4462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7715250" y="3542705"/>
            <a:ext cx="4064000" cy="270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1466850" y="635000"/>
            <a:ext cx="11349567" cy="5638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7715250" y="635000"/>
            <a:ext cx="4064000" cy="270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737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755650" y="-1860550"/>
            <a:ext cx="14255750" cy="95151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0878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6AC9-4254-4A30-96BA-16955BC4590D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5B47-06E0-484C-BE5B-9DF974D1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62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16334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bg>
      <p:bgPr>
        <a:solidFill>
          <a:srgbClr val="21212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1" cy="7636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219200">
              <a:lnSpc>
                <a:spcPct val="100000"/>
              </a:lnSpc>
              <a:defRPr sz="3700" b="0" spc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0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1"/>
          </a:xfrm>
          <a:prstGeom prst="rect">
            <a:avLst/>
          </a:prstGeom>
        </p:spPr>
        <p:txBody>
          <a:bodyPr lIns="243799" tIns="243799" rIns="243799" bIns="243799"/>
          <a:lstStyle>
            <a:lvl1pPr marL="514350" indent="-457200" defTabSz="1219200">
              <a:lnSpc>
                <a:spcPct val="115000"/>
              </a:lnSpc>
              <a:spcBef>
                <a:spcPts val="0"/>
              </a:spcBef>
              <a:buClr>
                <a:srgbClr val="ADADAD"/>
              </a:buClr>
              <a:buSzPts val="4800"/>
              <a:buFont typeface="Arial"/>
              <a:buChar char="●"/>
              <a:defRPr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42736" indent="-544286" defTabSz="1219200">
              <a:lnSpc>
                <a:spcPct val="115000"/>
              </a:lnSpc>
              <a:spcBef>
                <a:spcPts val="0"/>
              </a:spcBef>
              <a:buClr>
                <a:srgbClr val="ADADAD"/>
              </a:buClr>
              <a:buSzPts val="4800"/>
              <a:buFont typeface="Arial"/>
              <a:buChar char="○"/>
              <a:defRPr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1336" indent="-544286" defTabSz="1219200">
              <a:lnSpc>
                <a:spcPct val="115000"/>
              </a:lnSpc>
              <a:spcBef>
                <a:spcPts val="0"/>
              </a:spcBef>
              <a:buClr>
                <a:srgbClr val="ADADAD"/>
              </a:buClr>
              <a:buSzPts val="4800"/>
              <a:buFont typeface="Arial"/>
              <a:buChar char="■"/>
              <a:defRPr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99936" indent="-544286" defTabSz="1219200">
              <a:lnSpc>
                <a:spcPct val="115000"/>
              </a:lnSpc>
              <a:spcBef>
                <a:spcPts val="0"/>
              </a:spcBef>
              <a:buClr>
                <a:srgbClr val="ADADAD"/>
              </a:buClr>
              <a:buSzPts val="4800"/>
              <a:buFont typeface="Arial"/>
              <a:buChar char="●"/>
              <a:defRPr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8536" indent="-544286" defTabSz="1219200">
              <a:lnSpc>
                <a:spcPct val="115000"/>
              </a:lnSpc>
              <a:spcBef>
                <a:spcPts val="0"/>
              </a:spcBef>
              <a:buClr>
                <a:srgbClr val="ADADAD"/>
              </a:buClr>
              <a:buSzPts val="4800"/>
              <a:buFont typeface="Arial"/>
              <a:buChar char="○"/>
              <a:defRPr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419" y="6262398"/>
            <a:ext cx="433792" cy="435250"/>
          </a:xfrm>
          <a:prstGeom prst="rect">
            <a:avLst/>
          </a:prstGeom>
        </p:spPr>
        <p:txBody>
          <a:bodyPr lIns="243799" tIns="243799" rIns="243799" bIns="243799" anchor="ctr">
            <a:normAutofit/>
          </a:bodyPr>
          <a:lstStyle>
            <a:lvl1pPr algn="r" defTabSz="1219200">
              <a:defRPr sz="130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02031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49" y="5919524"/>
            <a:ext cx="10985502" cy="31849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342583">
              <a:lnSpc>
                <a:spcPct val="100000"/>
              </a:lnSpc>
              <a:spcBef>
                <a:spcPts val="0"/>
              </a:spcBef>
              <a:buSzTx/>
              <a:buNone/>
              <a:defRPr sz="1494" b="1">
                <a:latin typeface="BentonSans"/>
                <a:ea typeface="BentonSans"/>
                <a:cs typeface="BentonSans"/>
                <a:sym typeface="BentonSans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8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000" spc="-100">
                <a:latin typeface="BentonSans"/>
                <a:ea typeface="BentonSans"/>
                <a:cs typeface="BentonSans"/>
                <a:sym typeface="BentonSans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98433"/>
            <a:ext cx="10985500" cy="150525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BentonSans"/>
                <a:ea typeface="BentonSans"/>
                <a:cs typeface="BentonSans"/>
                <a:sym typeface="BentonSans"/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BentonSans"/>
                <a:ea typeface="BentonSans"/>
                <a:cs typeface="BentonSans"/>
                <a:sym typeface="BentonSans"/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BentonSans"/>
                <a:ea typeface="BentonSans"/>
                <a:cs typeface="BentonSans"/>
                <a:sym typeface="BentonSans"/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BentonSans"/>
                <a:ea typeface="BentonSans"/>
                <a:cs typeface="BentonSans"/>
                <a:sym typeface="BentonSans"/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latin typeface="BentonSans"/>
                <a:ea typeface="BentonSans"/>
                <a:cs typeface="BentonSans"/>
                <a:sym typeface="BentonSans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3874" y="6486708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2926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914400">
              <a:lnSpc>
                <a:spcPct val="90000"/>
              </a:lnSpc>
              <a:defRPr sz="4400" b="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4780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750C-BADD-497A-9997-71F2B822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401300"/>
            <a:ext cx="10985500" cy="7165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8CA7-FD08-472F-8E0B-E9E80279C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D5EB2-1D08-41E8-97FE-9E28A0C1F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4BC9D-A36D-49D2-9351-1FC7E81D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143B-0811-4A96-ADAB-B72060A11F52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2C355-7129-4817-AAEE-0A427453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MPEG#143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FBC60-2839-449E-BF59-0FF5B5BB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96696" y="6486708"/>
            <a:ext cx="243656" cy="241092"/>
          </a:xfrm>
        </p:spPr>
        <p:txBody>
          <a:bodyPr/>
          <a:lstStyle/>
          <a:p>
            <a:fld id="{17B0A30B-3AFC-4BD5-A270-776524619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1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69BB-7F68-4028-9AC4-C9EB187B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68755"/>
            <a:ext cx="10985500" cy="7165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811C-7380-4A0E-8C05-683E4C5D0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64964-77A8-4607-BE20-EAE0135A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3FBF-5A5A-40D7-83C8-A810266E94C0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FC79-1E05-4C14-8C04-CFBD4DC1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MPEG#143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2E07C-EC1E-43D1-9DDD-722E55CE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96696" y="6486708"/>
            <a:ext cx="243656" cy="241092"/>
          </a:xfrm>
        </p:spPr>
        <p:txBody>
          <a:bodyPr/>
          <a:lstStyle/>
          <a:p>
            <a:fld id="{17B0A30B-3AFC-4BD5-A270-776524619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2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6899EE-95EE-C443-B13B-ECB32DD7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EBA0AE9-4A63-D44B-893A-6F6DF9F8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599" y="4175125"/>
            <a:ext cx="4736723" cy="1621241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474E7B-41FB-7841-9C7D-15035D63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907A-9AA7-49F8-8EF0-46137DB9549D}" type="datetime1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A91525-E157-5A48-AD4D-5C5B9240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030AAF-0E1B-5C4D-8C26-F42209BB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1FCB-735B-D74B-ADB7-8582C7FD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82B4E-3797-2444-8B00-F41EE5E21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977" y="804621"/>
            <a:ext cx="3185789" cy="11121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661054-7DEB-A14E-803F-739387235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599" y="2252352"/>
            <a:ext cx="5490969" cy="13255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635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1106-7681-ED40-B008-F1300E0B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0506-DB5D-BE41-A2BE-06306B4F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7B8B5-8E0A-2541-AA10-93F92216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944B-2275-4DD8-9F6C-DCEEBCEE6B2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DEEA9-5D34-954B-A568-DC7933DB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D4BE-3062-DC4E-B588-03CA8D44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5563-AD07-A342-AF19-1C6347AB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7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26AB-F7BB-BE47-BE74-AB4B5200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0AE9-4A63-D44B-893A-6F6DF9F8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26DE2-8C16-6E47-8FA2-009CAD2B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3839-7245-48BE-BA07-90F403D38969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4BB9-8462-D647-8DC7-70AAE244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7935-C81A-C148-9C54-64065ED7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680D-9880-C047-8E0F-E29B5F745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B17A-AFBC-E740-892C-C93B07E1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A200D-5AFD-7A43-A063-1C05A638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0B86-8394-8244-8872-59858C97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AB4E-2578-49A2-8288-F070E4FAA5ED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A1739-08BE-DA4E-9572-B26DBBA8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DC57-99F3-4B47-A551-ACB14099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139C-9105-064A-84E7-BBEEE71AC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703E-D98A-4976-9ABD-6530966D056B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6178-78D8-4A66-B5F2-C691272D7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0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AB30-88A4-9644-9A44-70BBE0D7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BCB3-AC41-F549-A8C8-FE47D1BA1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8BCE6-E507-7D41-8A73-74AEC24B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B31D15-68DC-5743-891B-95BE64B1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2E25-2F1F-4AC9-809D-67E6BDD825AD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4F9DDC-1A46-C045-9BCD-FDE535DB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B4621-B5ED-AA49-BFF7-24E44F20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96E3-6034-9A45-B4ED-85FC0BF2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F519-9BB7-664C-B0B8-656C02B6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530A2-2FEE-404D-9698-39516A69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69D9-F3A7-214B-B8BA-4E6EF4CB9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DC8B5-5DF2-174F-ADCB-DC72709A3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52EF0-FAC1-D84D-ADD8-DDF15CA04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FB57BA-656D-834B-B28C-0F100698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2503-5883-4E0E-9503-814AE5020C4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BB00E8-BF2C-C949-A9D6-E7944C48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7DD5F1-CB37-8D45-8FE3-C798966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D459-3FFE-3D42-9496-C17A1BB41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3A7B-98FC-864D-9568-B858A8AE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03D310-F062-4443-8637-6AE6C8EA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A1F8-021A-4749-BC4A-43EDCA1D6730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2B39F-F2D4-F144-86B6-368D0788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00DCC9-2F92-1744-A597-E17084C1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A521-2887-FD46-8889-BA080FD1B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0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AADD9E-A508-9B44-8E44-05F5A5F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444B-DAC9-411E-A3DA-8A44065673C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1EC077-6B3D-B84E-987C-00DE5E03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87A67A-B7B2-F940-8757-451FBBC0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3C34-31AB-BB46-A75E-08EB4DE9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9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F0D4-BA9B-3D40-8B31-DE454854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1EA9-4843-3C45-B49C-D528F2CA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03F06-B733-6341-92F2-1936D15A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C9CE8B-6A5C-DF4C-9FC1-3DFB1034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097A-AB17-4466-ADA9-08B578ED4DE2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6A4CC-B171-864B-BD5C-E4D5D10C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0B105-9DE6-B84C-A03A-851BD45F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B68B-98D0-4440-86B5-17720B22D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7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75C0-77D2-3142-9386-1F106AE8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2F0E8-8C27-204F-88A6-6862371FD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83C05-67DF-DB41-96ED-2C38FB4E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885629-53D6-6548-AF9C-A37CA5EA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5407-9921-473D-A9FC-E14CB8F81F1F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656360-E24C-7747-8390-CA6AD9FE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D7975D-A38B-A84B-B807-7894ECE5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C9F-CDFF-AC4F-A128-5EFCF340A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5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127F-EA9E-E44E-B9E4-E41A1CEA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E9A50-3D36-8741-98BE-52E8F6D6C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9507F-AA29-414C-8471-A8131B35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2630-39D0-48A0-A791-8CB26467C456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9FAD-0098-5648-B82C-EF4361B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45A08-B795-2247-8FAC-06176DA9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1554-90C1-8F4A-9F1A-81FB44CB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5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9456A-50C2-E440-9802-FE6E91BF5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4DDCB-A50D-CA40-B52A-339BC908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5BD1C-8B69-F548-97F3-65E6CF13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DAD3-408C-4C99-8AA4-824546A48473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1745-A9B0-2D4D-AE04-EAD34056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E2432-3710-1746-8ED6-E17AD6FC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38F8-585F-7141-9799-067E916D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4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st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FBC3CB-9431-467B-AEC6-2C708B76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F2269A-D49A-43E9-B289-4FDABEABF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00200"/>
            <a:ext cx="10058400" cy="4030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4FD707-8F87-F211-FB9C-AB2A4B7BE3A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659063" y="64738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A7DB-69B1-4DCA-A652-435E8C5AA708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571491-0D0A-F518-D455-35D6F44F27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A260CD-40C0-2F0C-7D66-F97548ED34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51925" y="64738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38F8-585F-7141-9799-067E916D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89" y="1088135"/>
            <a:ext cx="11188223" cy="236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7ADB0B-B00E-EB36-9C19-ACDAF9AF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9063" y="64738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3D96-FA40-4E2E-8AEC-51EA94730989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15D3A2-0835-2DEE-1B0E-4286B3D8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5043BD-D424-2394-8DB5-9F922A4E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925" y="64738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38F8-585F-7141-9799-067E916D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4DC7-053A-4B4B-A919-957B2298E38A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B16B-0C7C-4718-9FBE-F2C79622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F849-5B98-4E44-8675-38635187BD1E}" type="datetime1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80BA-A5A9-4D96-9772-4FD02180C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5A13-7F51-45CE-896B-F26135423BC5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5DDC-81F5-4E08-9508-93F5B51F9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6108-3E05-47A7-BC38-A6C01583F49F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C1F2-D4D3-4B76-A56F-D6403EEF2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1985-6063-4F24-848E-FA39067EEC17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5EC-8509-4928-9FD7-45783DD4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8A0B-312B-46FD-832A-13351C91A06C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AB49-739C-4FBB-8781-C7D1BD57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lindsey\Dropbox (CESTV 2016)\CTA Studio Files6.16\CTA Studio Files6.16.002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F7222-6157-4ADA-8098-36C2C8D151F3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MPEG#143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6C121-2D7E-4967-AC1D-F9A48023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43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spd="med"/>
  <p:hf sldNum="0"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674650-3783-1844-9799-5A64B770DA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3A236D-23FF-054C-8958-2AEFE20BD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b="55802"/>
          <a:stretch/>
        </p:blipFill>
        <p:spPr>
          <a:xfrm>
            <a:off x="412116" y="6311900"/>
            <a:ext cx="1410646" cy="501495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99FAB361-2E76-824C-BDCC-1886F71EA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6DD82D6-818D-EB41-9E2D-6CD27AF15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075F7-984F-9F49-97F2-91BB14165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9063" y="6473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DF63C1-57D2-4BB9-A6DC-5E6DA3A74296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495A1-69AB-A34B-AF18-8D7D52BB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9188" y="64651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for MPEG#143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9935-F533-DF44-BCBF-3900FECE7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1925" y="6473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7B6C27-65DD-D246-84B8-44DB29C0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media-source/" TargetMode="External"/><Relationship Id="rId2" Type="http://schemas.openxmlformats.org/officeDocument/2006/relationships/hyperlink" Target="https://www.w3.org/TR/mse-byte-stream-format-isobmff/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hyperlink" Target="https://www.w3.org/TR/mse-byte-stream-format-isobmff/#bib-MEDIA-SOURC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hyperlink" Target="https://conformance.dashif.org/" TargetMode="External"/><Relationship Id="rId12" Type="http://schemas.openxmlformats.org/officeDocument/2006/relationships/image" Target="../media/image25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github.com/cta-wave/Test-Content-Generation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github.com/cta-wave/Test-Content" TargetMode="External"/><Relationship Id="rId15" Type="http://schemas.openxmlformats.org/officeDocument/2006/relationships/hyperlink" Target="https://github.com/cta-wave/mezzanine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github.com/cta-wave/dpctf-test-runner/releases/tag/v0.2.0" TargetMode="External"/><Relationship Id="rId9" Type="http://schemas.openxmlformats.org/officeDocument/2006/relationships/image" Target="../media/image22.gif"/><Relationship Id="rId14" Type="http://schemas.openxmlformats.org/officeDocument/2006/relationships/hyperlink" Target="https://dash-large-files.akamaized.net/WAVE/index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ta-wave/dpctf-tests" TargetMode="External"/><Relationship Id="rId7" Type="http://schemas.openxmlformats.org/officeDocument/2006/relationships/hyperlink" Target="https://github.com/cta-wave/mezzanine" TargetMode="External"/><Relationship Id="rId2" Type="http://schemas.openxmlformats.org/officeDocument/2006/relationships/hyperlink" Target="https://github.com/cta-wave/dpctf-test-runner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github.com/cta-wave/Test-Content" TargetMode="External"/><Relationship Id="rId5" Type="http://schemas.openxmlformats.org/officeDocument/2006/relationships/hyperlink" Target="https://github.com/cta-wave/Test-Content-Generation" TargetMode="External"/><Relationship Id="rId4" Type="http://schemas.openxmlformats.org/officeDocument/2006/relationships/hyperlink" Target="https://cta-wave.github.io/dpc-test-suit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ta-wave.github.io/Test-Content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ta-wave.github.io/Test-Content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3.svg"/><Relationship Id="rId4" Type="http://schemas.openxmlformats.org/officeDocument/2006/relationships/image" Target="../media/image45.sv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CMAF Test Vectors and </a:t>
            </a:r>
            <a:br>
              <a:rPr lang="en-US" dirty="0"/>
            </a:br>
            <a:r>
              <a:rPr lang="en-US" dirty="0"/>
              <a:t>Content Options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MPEG#143</a:t>
            </a:r>
          </a:p>
          <a:p>
            <a:r>
              <a:rPr lang="en-US" sz="4250" dirty="0">
                <a:ea typeface="Verdana"/>
              </a:rPr>
              <a:t>July 11, 2023 </a:t>
            </a:r>
            <a:endParaRPr lang="en-US" sz="4250" dirty="0"/>
          </a:p>
          <a:p>
            <a:r>
              <a:rPr lang="en-US" sz="4200" dirty="0"/>
              <a:t>Thomas Stockhammer (Interim DPCTF Chair)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085" y="528320"/>
            <a:ext cx="4893963" cy="13817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804E-6C79-25B6-4E81-812F88BE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105190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Device Playback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295400"/>
            <a:ext cx="104394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For an application to make use of the device platform for playback of a CTA WAVE content, it requires the following principal actions:</a:t>
            </a:r>
            <a:endParaRPr lang="de-DE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Establishing a Media Element that enables the control and presentation of media data.</a:t>
            </a:r>
            <a:endParaRPr lang="de-DE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Establishing a Media Source that serves as the source of media data for a Media element.</a:t>
            </a:r>
            <a:endParaRPr lang="de-DE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Checking if the device is capable of establishing a Source Buffer for playback of a specific CMAF media profile.</a:t>
            </a:r>
            <a:endParaRPr lang="de-DE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Establishing a Source Buffer that enables the playback of the WAVE through a well-defined set of APIs.</a:t>
            </a:r>
            <a:endParaRPr lang="de-DE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Using the source buffers and the media element for controlled playback.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en-US" dirty="0"/>
              <a:t>A device establishes a Source Buffer for a media type only if the device is capable of playing back at least one of the included WAVE media profiles for each media type in the WAVE content offerings.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en-US" dirty="0"/>
              <a:t>Once a source buffer for a media type is established, this source buffer is used for the playback of the media type.</a:t>
            </a:r>
            <a:endParaRPr lang="de-DE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02867-CED9-185F-80D5-75079781F3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3272045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Connection to HTML5 &amp; MSE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0"/>
          </p:nvPr>
        </p:nvSpPr>
        <p:spPr>
          <a:xfrm>
            <a:off x="7315200" y="879804"/>
            <a:ext cx="4419600" cy="4751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HTML5 and MSE</a:t>
            </a:r>
          </a:p>
          <a:p>
            <a:r>
              <a:rPr lang="en-US" sz="2133" dirty="0"/>
              <a:t>Provide APIs for applications to playback WAVE content</a:t>
            </a:r>
          </a:p>
          <a:p>
            <a:r>
              <a:rPr lang="en-US" sz="2133" dirty="0"/>
              <a:t>Extend APIs to ensure more consistent and richer user experience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Device Playback Platform: </a:t>
            </a:r>
          </a:p>
          <a:p>
            <a:r>
              <a:rPr lang="en-US" sz="2133" dirty="0"/>
              <a:t>Ensuring that WAVE content can be “played” consistently when using “MSE-like” APIs for different use cases and applications.</a:t>
            </a:r>
          </a:p>
          <a:p>
            <a:r>
              <a:rPr lang="en-US" sz="2133" dirty="0"/>
              <a:t>Use HTML5 as reference and test platform, not excluding other platforms</a:t>
            </a:r>
          </a:p>
        </p:txBody>
      </p:sp>
      <p:sp>
        <p:nvSpPr>
          <p:cNvPr id="5" name="AutoShape 4" descr="Media Source Pipeline Model Diagram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9E87C-75F5-4581-AD5C-D5182A8BFC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1" y="1448298"/>
            <a:ext cx="6406379" cy="4247107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CF522-CBA5-445E-E6E3-D780C39AD4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89421341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329730-7C9C-4AE1-B06F-A009B0C367B9}"/>
              </a:ext>
            </a:extLst>
          </p:cNvPr>
          <p:cNvSpPr/>
          <p:nvPr/>
        </p:nvSpPr>
        <p:spPr>
          <a:xfrm>
            <a:off x="9677400" y="5486400"/>
            <a:ext cx="245618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27B920-EC14-4771-A006-7A34954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de-DE" dirty="0"/>
              <a:t>Device Playback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387F04-ED10-421E-BDE4-59D9A523F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990600"/>
            <a:ext cx="73152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key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missing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pieces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consistent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Internet TV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DB8988-EC83-4110-A549-D2111F946A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0875" y="1447800"/>
            <a:ext cx="5902325" cy="4262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Media Source Extension</a:t>
            </a:r>
          </a:p>
          <a:p>
            <a:pPr marL="233363" lvl="1">
              <a:lnSpc>
                <a:spcPct val="100000"/>
              </a:lnSpc>
              <a:buClr>
                <a:schemeClr val="accent1"/>
              </a:buClr>
            </a:pPr>
            <a:r>
              <a:rPr lang="en-US" sz="1800" dirty="0"/>
              <a:t>Extends </a:t>
            </a:r>
            <a:r>
              <a:rPr lang="en-US" sz="1800" dirty="0" err="1"/>
              <a:t>HTMLMediaElement</a:t>
            </a:r>
            <a:r>
              <a:rPr lang="en-US" sz="1800" dirty="0"/>
              <a:t> </a:t>
            </a:r>
          </a:p>
          <a:p>
            <a:pPr marL="233363" lvl="1">
              <a:lnSpc>
                <a:spcPct val="100000"/>
              </a:lnSpc>
              <a:buClr>
                <a:schemeClr val="accent1"/>
              </a:buClr>
            </a:pPr>
            <a:r>
              <a:rPr lang="en-US" sz="1800" dirty="0"/>
              <a:t>Enables JavaScript to generate media streams for playback. </a:t>
            </a:r>
          </a:p>
          <a:p>
            <a:pPr marL="233363" lvl="1">
              <a:lnSpc>
                <a:spcPct val="100000"/>
              </a:lnSpc>
              <a:buClr>
                <a:schemeClr val="accent1"/>
              </a:buClr>
            </a:pPr>
            <a:r>
              <a:rPr lang="en-US" sz="1800" dirty="0"/>
              <a:t>Allowing JavaScript to generate streams facilitates a variety of use cases like adaptive streaming and time shifting live streams.</a:t>
            </a:r>
            <a:endParaRPr lang="de-D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 err="1"/>
              <a:t>ByteStream</a:t>
            </a:r>
            <a:r>
              <a:rPr lang="de-DE" sz="2000" dirty="0"/>
              <a:t> Format </a:t>
            </a:r>
            <a:r>
              <a:rPr lang="de-DE" sz="2000" dirty="0" err="1"/>
              <a:t>for</a:t>
            </a:r>
            <a:r>
              <a:rPr lang="de-DE" sz="2000" dirty="0"/>
              <a:t> ISO BMFF</a:t>
            </a:r>
          </a:p>
          <a:p>
            <a:pPr marL="233363" lvl="1">
              <a:lnSpc>
                <a:spcPct val="100000"/>
              </a:lnSpc>
              <a:buClr>
                <a:schemeClr val="accent1"/>
              </a:buClr>
            </a:pPr>
            <a:r>
              <a:rPr lang="de-DE" sz="1800" dirty="0">
                <a:hlinkClick r:id="rId2"/>
              </a:rPr>
              <a:t>https://www.w3.org/TR/mse-byte-stream-format-isobmff/</a:t>
            </a:r>
            <a:endParaRPr lang="de-DE" sz="1800" dirty="0"/>
          </a:p>
          <a:p>
            <a:pPr marL="233363" lvl="1">
              <a:lnSpc>
                <a:spcPct val="100000"/>
              </a:lnSpc>
              <a:buClr>
                <a:schemeClr val="accent1"/>
              </a:buClr>
            </a:pPr>
            <a:r>
              <a:rPr lang="en-US" sz="1800" dirty="0"/>
              <a:t>This specification defines a </a:t>
            </a:r>
            <a:r>
              <a:rPr lang="en-US" sz="1800" dirty="0">
                <a:hlinkClick r:id="rId3"/>
              </a:rPr>
              <a:t>Media Source Extensions™</a:t>
            </a:r>
            <a:r>
              <a:rPr lang="en-US" sz="1800" dirty="0"/>
              <a:t> [</a:t>
            </a:r>
            <a:r>
              <a:rPr lang="en-US" sz="1800" dirty="0">
                <a:hlinkClick r:id="rId4"/>
              </a:rPr>
              <a:t>MEDIA-SOURCE</a:t>
            </a:r>
            <a:r>
              <a:rPr lang="en-US" sz="1800" dirty="0"/>
              <a:t>] byte stream format specification based on the ISO Base Media File Format.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F9CFA-1BF5-4DD3-8182-CCDDB2C032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91263" y="6470650"/>
            <a:ext cx="5900737" cy="2746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D90906-0FD2-424A-B24D-23DFDE0AA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453" y="1391505"/>
            <a:ext cx="4176547" cy="45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356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D7A3-BE88-4F2E-829B-B0C30B4D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Spec Highlights and Outline Jul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E4FFD-6455-4A48-B718-3C9289043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9840" y="1287237"/>
            <a:ext cx="5384800" cy="3394075"/>
          </a:xfrm>
        </p:spPr>
        <p:txBody>
          <a:bodyPr/>
          <a:lstStyle/>
          <a:p>
            <a:r>
              <a:rPr lang="en-US" sz="1400" dirty="0"/>
              <a:t>Sequential Track Playback	</a:t>
            </a:r>
          </a:p>
          <a:p>
            <a:r>
              <a:rPr lang="en-US" sz="1400" dirty="0"/>
              <a:t>Random Access to Fragment/Time</a:t>
            </a:r>
          </a:p>
          <a:p>
            <a:r>
              <a:rPr lang="en-US" sz="1400" dirty="0"/>
              <a:t>Switching Set Playback</a:t>
            </a:r>
          </a:p>
          <a:p>
            <a:r>
              <a:rPr lang="en-US" sz="1400" dirty="0"/>
              <a:t>Playback of Chunked Content</a:t>
            </a:r>
          </a:p>
          <a:p>
            <a:r>
              <a:rPr lang="en-US" sz="1400" dirty="0"/>
              <a:t>Playback over WAVE Baseline Splice Constraints</a:t>
            </a:r>
          </a:p>
          <a:p>
            <a:r>
              <a:rPr lang="en-US" sz="1400" dirty="0"/>
              <a:t>Out-Of-Order Loading</a:t>
            </a:r>
          </a:p>
          <a:p>
            <a:r>
              <a:rPr lang="en-US" sz="1400" dirty="0"/>
              <a:t>Overlapping Fragments</a:t>
            </a:r>
          </a:p>
          <a:p>
            <a:r>
              <a:rPr lang="en-US" sz="1400" dirty="0"/>
              <a:t>Full Screen Playback of Switching Sets</a:t>
            </a:r>
          </a:p>
          <a:p>
            <a:r>
              <a:rPr lang="en-US" sz="1400" dirty="0"/>
              <a:t>Playback of Encrypted Content</a:t>
            </a:r>
          </a:p>
          <a:p>
            <a:r>
              <a:rPr lang="en-US" sz="1400" dirty="0"/>
              <a:t>Source Buffer Re-Initialization</a:t>
            </a:r>
          </a:p>
          <a:p>
            <a:r>
              <a:rPr lang="en-US" sz="1400" dirty="0"/>
              <a:t>Buffer Underrun and recovery</a:t>
            </a:r>
          </a:p>
          <a:p>
            <a:r>
              <a:rPr lang="en-US" sz="1400" dirty="0"/>
              <a:t>Low Latency Playback</a:t>
            </a:r>
          </a:p>
          <a:p>
            <a:r>
              <a:rPr lang="en-US" sz="1400" dirty="0"/>
              <a:t>Regular Playback of a CMAF Presentation</a:t>
            </a:r>
          </a:p>
          <a:p>
            <a:r>
              <a:rPr lang="en-US" sz="1400" dirty="0"/>
              <a:t>Random Access of a CMAF Presentation</a:t>
            </a:r>
          </a:p>
          <a:p>
            <a:r>
              <a:rPr lang="en-US" sz="1400" dirty="0"/>
              <a:t>Splicing of WAVE Program with Baseline Constraints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de-DE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B1BCF-C4E5-49C2-A61A-F790F5F7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320" y="1287237"/>
            <a:ext cx="5384800" cy="3394075"/>
          </a:xfrm>
        </p:spPr>
        <p:txBody>
          <a:bodyPr/>
          <a:lstStyle/>
          <a:p>
            <a:pPr marL="342900" indent="-342900">
              <a:buAutoNum type="arabicPlain" startAt="5"/>
            </a:pPr>
            <a:r>
              <a:rPr lang="de-DE" sz="1400" dirty="0"/>
              <a:t>Architecture and Device Reference Model</a:t>
            </a:r>
          </a:p>
          <a:p>
            <a:pPr marL="342900" indent="-342900">
              <a:buAutoNum type="arabicPlain" startAt="5"/>
            </a:pPr>
            <a:r>
              <a:rPr lang="de-DE" sz="1400" dirty="0"/>
              <a:t>Media Playback Model</a:t>
            </a:r>
          </a:p>
          <a:p>
            <a:pPr marL="342900" indent="-342900">
              <a:buAutoNum type="arabicPlain" startAt="5"/>
            </a:pPr>
            <a:r>
              <a:rPr lang="de-DE" sz="1400" dirty="0"/>
              <a:t>DRM </a:t>
            </a:r>
            <a:r>
              <a:rPr lang="de-DE" sz="1400" dirty="0" err="1"/>
              <a:t>Protected</a:t>
            </a:r>
            <a:r>
              <a:rPr lang="de-DE" sz="1400" dirty="0"/>
              <a:t> Media</a:t>
            </a:r>
          </a:p>
          <a:p>
            <a:pPr marL="342900" indent="-342900">
              <a:buAutoNum type="arabicPlain" startAt="5"/>
            </a:pPr>
            <a:r>
              <a:rPr lang="de-DE" sz="1400" dirty="0">
                <a:highlight>
                  <a:srgbClr val="FFFF00"/>
                </a:highlight>
              </a:rPr>
              <a:t>Single-Track Media Playback </a:t>
            </a:r>
            <a:r>
              <a:rPr lang="de-DE" sz="1400" dirty="0" err="1">
                <a:highlight>
                  <a:srgbClr val="FFFF00"/>
                </a:highlight>
              </a:rPr>
              <a:t>Requirements</a:t>
            </a:r>
            <a:endParaRPr lang="de-DE" sz="1400" dirty="0">
              <a:highlight>
                <a:srgbClr val="FFFF00"/>
              </a:highlight>
            </a:endParaRPr>
          </a:p>
          <a:p>
            <a:pPr marL="342900" indent="-342900">
              <a:buAutoNum type="arabicPlain" startAt="5"/>
            </a:pPr>
            <a:r>
              <a:rPr lang="de-DE" sz="1400" dirty="0">
                <a:highlight>
                  <a:srgbClr val="FFFF00"/>
                </a:highlight>
              </a:rPr>
              <a:t>WAVE Content Playback </a:t>
            </a:r>
            <a:r>
              <a:rPr lang="de-DE" sz="1400" dirty="0" err="1">
                <a:highlight>
                  <a:srgbClr val="FFFF00"/>
                </a:highlight>
              </a:rPr>
              <a:t>Requirements</a:t>
            </a:r>
            <a:endParaRPr lang="de-DE" sz="1400" dirty="0">
              <a:highlight>
                <a:srgbClr val="FFFF00"/>
              </a:highlight>
            </a:endParaRPr>
          </a:p>
          <a:p>
            <a:pPr marL="342900" indent="-342900">
              <a:buAutoNum type="arabicPlain" startAt="5"/>
            </a:pPr>
            <a:r>
              <a:rPr lang="de-DE" sz="1400" dirty="0"/>
              <a:t>General CMAF Requirements and Tests</a:t>
            </a:r>
          </a:p>
          <a:p>
            <a:pPr marL="342900" indent="-342900">
              <a:buAutoNum type="arabicPlain" startAt="5"/>
            </a:pPr>
            <a:r>
              <a:rPr lang="de-DE" sz="1400" dirty="0">
                <a:highlight>
                  <a:srgbClr val="FFFF00"/>
                </a:highlight>
              </a:rPr>
              <a:t>Video Media Profiles</a:t>
            </a:r>
          </a:p>
          <a:p>
            <a:pPr marL="342900" indent="-342900">
              <a:buAutoNum type="arabicPlain" startAt="5"/>
            </a:pPr>
            <a:r>
              <a:rPr lang="de-DE" sz="1400" dirty="0"/>
              <a:t>Audio Media Profiles</a:t>
            </a:r>
          </a:p>
          <a:p>
            <a:pPr marL="342900" indent="-342900">
              <a:buAutoNum type="arabicPlain" startAt="5"/>
            </a:pPr>
            <a:r>
              <a:rPr lang="de-DE" sz="1400" dirty="0"/>
              <a:t>Subtitle Media Profiles </a:t>
            </a:r>
          </a:p>
          <a:p>
            <a:pPr marL="342900" indent="-342900">
              <a:buAutoNum type="arabicPlain" startAt="5"/>
            </a:pPr>
            <a:r>
              <a:rPr lang="de-DE" sz="1400" dirty="0"/>
              <a:t>Other Playback </a:t>
            </a:r>
            <a:r>
              <a:rPr lang="de-DE" sz="1400" dirty="0" err="1"/>
              <a:t>Requirements</a:t>
            </a:r>
            <a:endParaRPr lang="de-DE" sz="1400" dirty="0"/>
          </a:p>
          <a:p>
            <a:pPr marL="342900" indent="-342900">
              <a:buAutoNum type="arabicPlain" startAt="5"/>
            </a:pPr>
            <a:r>
              <a:rPr lang="de-DE" sz="1400" dirty="0"/>
              <a:t>Device Core </a:t>
            </a:r>
            <a:r>
              <a:rPr lang="de-DE" sz="1400" dirty="0" err="1"/>
              <a:t>Profiles</a:t>
            </a:r>
            <a:endParaRPr lang="de-DE" sz="1400" dirty="0"/>
          </a:p>
          <a:p>
            <a:pPr marL="342900" indent="-342900">
              <a:buAutoNum type="arabicPlain" startAt="5"/>
            </a:pPr>
            <a:r>
              <a:rPr lang="de-DE" sz="1400" dirty="0"/>
              <a:t>Device Extension </a:t>
            </a:r>
            <a:r>
              <a:rPr lang="de-DE" sz="1400" dirty="0" err="1"/>
              <a:t>Profiles</a:t>
            </a:r>
            <a:endParaRPr lang="de-DE" sz="1400" dirty="0"/>
          </a:p>
          <a:p>
            <a:pPr marL="342900" indent="-342900">
              <a:buAutoNum type="arabicPlain" startAt="5"/>
            </a:pPr>
            <a:r>
              <a:rPr lang="de-DE" sz="1400" dirty="0" err="1"/>
              <a:t>Configurations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Annex A Device </a:t>
            </a:r>
            <a:r>
              <a:rPr lang="de-DE" sz="1400" dirty="0" err="1"/>
              <a:t>Capability</a:t>
            </a:r>
            <a:r>
              <a:rPr lang="de-DE" sz="1400" dirty="0"/>
              <a:t> Discovery</a:t>
            </a:r>
          </a:p>
          <a:p>
            <a:pPr marL="0" indent="0">
              <a:buNone/>
            </a:pPr>
            <a:r>
              <a:rPr lang="de-DE" sz="1400" dirty="0"/>
              <a:t>Annex B Relevant HTML-5 APIs</a:t>
            </a:r>
          </a:p>
          <a:p>
            <a:pPr marL="0" indent="0">
              <a:buNone/>
            </a:pPr>
            <a:r>
              <a:rPr lang="de-DE" sz="1400" dirty="0">
                <a:highlight>
                  <a:srgbClr val="FFFF00"/>
                </a:highlight>
              </a:rPr>
              <a:t>Annex C Test Content Format Specification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2C9B6ED-B26B-4927-9FB6-758166084945}"/>
              </a:ext>
            </a:extLst>
          </p:cNvPr>
          <p:cNvSpPr/>
          <p:nvPr/>
        </p:nvSpPr>
        <p:spPr>
          <a:xfrm rot="16200000">
            <a:off x="3719703" y="2369870"/>
            <a:ext cx="3611789" cy="1628492"/>
          </a:xfrm>
          <a:prstGeom prst="triangle">
            <a:avLst>
              <a:gd name="adj" fmla="val 730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8ED8F8-2D53-465F-AB19-1D3A246D24D7}"/>
              </a:ext>
            </a:extLst>
          </p:cNvPr>
          <p:cNvCxnSpPr>
            <a:cxnSpLocks/>
          </p:cNvCxnSpPr>
          <p:nvPr/>
        </p:nvCxnSpPr>
        <p:spPr>
          <a:xfrm>
            <a:off x="4467497" y="2656114"/>
            <a:ext cx="1872345" cy="25603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477CA-6BD9-46BA-9E4B-0C086A2F32E5}"/>
              </a:ext>
            </a:extLst>
          </p:cNvPr>
          <p:cNvCxnSpPr>
            <a:cxnSpLocks/>
          </p:cNvCxnSpPr>
          <p:nvPr/>
        </p:nvCxnSpPr>
        <p:spPr>
          <a:xfrm>
            <a:off x="4467495" y="2656114"/>
            <a:ext cx="1872347" cy="33702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E5D8E7-7BF4-4A2A-8333-C4CD2966C2D5}"/>
              </a:ext>
            </a:extLst>
          </p:cNvPr>
          <p:cNvCxnSpPr>
            <a:cxnSpLocks/>
          </p:cNvCxnSpPr>
          <p:nvPr/>
        </p:nvCxnSpPr>
        <p:spPr>
          <a:xfrm flipH="1">
            <a:off x="6339840" y="5216434"/>
            <a:ext cx="2" cy="8098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4BBBA1-71DD-7499-43DB-936083C2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263189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D2EB85-103A-4376-A30C-99B5F283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Switching</a:t>
            </a:r>
            <a:r>
              <a:rPr lang="de-DE" dirty="0"/>
              <a:t> Set Playback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D541F9-E35A-45B0-98C7-791EBB99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Playback of a switching set assumes that the application can switch across the fragments of different tracks without observing any temporal or spatial misalignment during playback.</a:t>
            </a:r>
          </a:p>
          <a:p>
            <a:r>
              <a:rPr lang="en-US" b="1" dirty="0"/>
              <a:t>Stimulus</a:t>
            </a:r>
            <a:endParaRPr lang="de-DE" b="1" dirty="0"/>
          </a:p>
          <a:p>
            <a:pPr lvl="1"/>
            <a:r>
              <a:rPr lang="en-US" dirty="0"/>
              <a:t>For a track buffer that supports a media profile, playback of a Switching Set of a CMAF Switching Set, consisting of K tracks, the following applies:</a:t>
            </a:r>
            <a:endParaRPr lang="de-DE" dirty="0"/>
          </a:p>
          <a:p>
            <a:pPr lvl="1"/>
            <a:r>
              <a:rPr lang="en-US" dirty="0"/>
              <a:t>Set the </a:t>
            </a:r>
            <a:r>
              <a:rPr lang="en-US" dirty="0" err="1"/>
              <a:t>LastHeader</a:t>
            </a:r>
            <a:r>
              <a:rPr lang="en-US" dirty="0"/>
              <a:t> to the CMAF Master Header CH* used in initialization </a:t>
            </a:r>
            <a:endParaRPr lang="de-DE" dirty="0"/>
          </a:p>
          <a:p>
            <a:pPr lvl="1"/>
            <a:r>
              <a:rPr lang="en-US" dirty="0"/>
              <a:t>Set presentation time offset to </a:t>
            </a:r>
            <a:r>
              <a:rPr lang="en-US" dirty="0" err="1"/>
              <a:t>tf</a:t>
            </a:r>
            <a:r>
              <a:rPr lang="en-US" dirty="0"/>
              <a:t>[k=playout[i=1],i=1].</a:t>
            </a:r>
            <a:endParaRPr lang="de-DE" dirty="0"/>
          </a:p>
          <a:p>
            <a:pPr lvl="1"/>
            <a:r>
              <a:rPr lang="en-US" dirty="0"/>
              <a:t>Load as many CMAF fragments CF[</a:t>
            </a:r>
            <a:r>
              <a:rPr lang="en-US" dirty="0" err="1"/>
              <a:t>k,i</a:t>
            </a:r>
            <a:r>
              <a:rPr lang="en-US" dirty="0"/>
              <a:t>] starting from fragment 1 such that the buffer duration is at least </a:t>
            </a:r>
            <a:r>
              <a:rPr lang="en-US" dirty="0" err="1"/>
              <a:t>min_buffer_duration</a:t>
            </a:r>
            <a:r>
              <a:rPr lang="en-US" dirty="0"/>
              <a:t> using the Append-Algorithm-1, outlined below.</a:t>
            </a:r>
            <a:endParaRPr lang="de-DE" dirty="0"/>
          </a:p>
          <a:p>
            <a:pPr lvl="1"/>
            <a:r>
              <a:rPr lang="en-US" dirty="0"/>
              <a:t>Once reached the </a:t>
            </a:r>
            <a:r>
              <a:rPr lang="en-US" dirty="0" err="1"/>
              <a:t>min_buffer_duration</a:t>
            </a:r>
            <a:r>
              <a:rPr lang="en-US" dirty="0"/>
              <a:t>, initiate play-back on the media source and observe:</a:t>
            </a:r>
            <a:endParaRPr lang="de-DE" dirty="0"/>
          </a:p>
          <a:p>
            <a:pPr lvl="2"/>
            <a:r>
              <a:rPr lang="en-US" dirty="0"/>
              <a:t>The measured time when playback is initiated is </a:t>
            </a:r>
            <a:r>
              <a:rPr lang="en-US" dirty="0" err="1"/>
              <a:t>Ti</a:t>
            </a:r>
            <a:r>
              <a:rPr lang="en-US" dirty="0"/>
              <a:t>.</a:t>
            </a:r>
            <a:endParaRPr lang="de-DE" dirty="0"/>
          </a:p>
          <a:p>
            <a:pPr lvl="2"/>
            <a:r>
              <a:rPr lang="en-US" dirty="0"/>
              <a:t>The measured time when the first sample is rendered at time TR[s=1].</a:t>
            </a:r>
            <a:endParaRPr lang="de-DE" dirty="0"/>
          </a:p>
          <a:p>
            <a:pPr lvl="2"/>
            <a:r>
              <a:rPr lang="en-US" dirty="0"/>
              <a:t>The measured time when sample s is rendered is time TR[s].</a:t>
            </a:r>
            <a:endParaRPr lang="de-DE" dirty="0"/>
          </a:p>
          <a:p>
            <a:pPr lvl="1"/>
            <a:r>
              <a:rPr lang="en-US" dirty="0"/>
              <a:t>While it is not the last fragment, do: </a:t>
            </a:r>
            <a:endParaRPr lang="de-DE" dirty="0"/>
          </a:p>
          <a:p>
            <a:pPr lvl="2"/>
            <a:r>
              <a:rPr lang="en-US" dirty="0"/>
              <a:t>As soon as the buffer is equal to </a:t>
            </a:r>
            <a:r>
              <a:rPr lang="en-US" dirty="0" err="1"/>
              <a:t>min_buffer_duration</a:t>
            </a:r>
            <a:r>
              <a:rPr lang="en-US" dirty="0"/>
              <a:t> or below, append next fragment CF[</a:t>
            </a:r>
            <a:r>
              <a:rPr lang="en-US" dirty="0" err="1"/>
              <a:t>k,i</a:t>
            </a:r>
            <a:r>
              <a:rPr lang="en-US" dirty="0"/>
              <a:t>] using Append-Algorithm-1, outlined below.</a:t>
            </a:r>
            <a:endParaRPr lang="de-DE" dirty="0"/>
          </a:p>
          <a:p>
            <a:pPr lvl="1"/>
            <a:r>
              <a:rPr lang="en-US" dirty="0"/>
              <a:t>Stop at the end of the last CMAF Fragment in the buffer.</a:t>
            </a:r>
            <a:endParaRPr lang="de-DE" dirty="0"/>
          </a:p>
          <a:p>
            <a:pPr lvl="1"/>
            <a:r>
              <a:rPr lang="en-US" dirty="0"/>
              <a:t>Append-Algorithm-1:</a:t>
            </a:r>
            <a:endParaRPr lang="de-DE" dirty="0"/>
          </a:p>
          <a:p>
            <a:pPr lvl="1"/>
            <a:r>
              <a:rPr lang="en-US" dirty="0"/>
              <a:t>For each CMAF Fragment position i=1,…,N.</a:t>
            </a:r>
            <a:endParaRPr lang="de-DE" dirty="0"/>
          </a:p>
          <a:p>
            <a:pPr lvl="2"/>
            <a:r>
              <a:rPr lang="en-US" dirty="0"/>
              <a:t>If CMAF Header CH[k = playout[i]]!= </a:t>
            </a:r>
            <a:r>
              <a:rPr lang="en-US" dirty="0" err="1"/>
              <a:t>LastHeader</a:t>
            </a:r>
            <a:r>
              <a:rPr lang="en-US" dirty="0"/>
              <a:t>.</a:t>
            </a:r>
            <a:endParaRPr lang="de-DE" dirty="0"/>
          </a:p>
          <a:p>
            <a:pPr lvl="3"/>
            <a:r>
              <a:rPr lang="en-US" dirty="0"/>
              <a:t>Append the CMAF Header CH[k=playout[i]] to the Source Buffer </a:t>
            </a:r>
            <a:endParaRPr lang="de-DE" dirty="0"/>
          </a:p>
          <a:p>
            <a:pPr lvl="3"/>
            <a:r>
              <a:rPr lang="en-US" dirty="0"/>
              <a:t>Set </a:t>
            </a:r>
            <a:r>
              <a:rPr lang="en-US" dirty="0" err="1"/>
              <a:t>LastHeader</a:t>
            </a:r>
            <a:r>
              <a:rPr lang="en-US" dirty="0"/>
              <a:t> to CH[k=playout[i]].</a:t>
            </a:r>
            <a:endParaRPr lang="de-DE" dirty="0"/>
          </a:p>
          <a:p>
            <a:pPr lvl="2"/>
            <a:r>
              <a:rPr lang="en-US" dirty="0"/>
              <a:t>Append CMAF Fragment CF[k=playout[i],i].</a:t>
            </a:r>
            <a:endParaRPr lang="de-DE" dirty="0"/>
          </a:p>
          <a:p>
            <a:r>
              <a:rPr lang="de-DE" b="1" dirty="0" err="1"/>
              <a:t>Required</a:t>
            </a:r>
            <a:r>
              <a:rPr lang="de-DE" b="1" dirty="0"/>
              <a:t> Observation</a:t>
            </a:r>
          </a:p>
          <a:p>
            <a:pPr lvl="1"/>
            <a:r>
              <a:rPr lang="en-US" dirty="0"/>
              <a:t>Every sample S[</a:t>
            </a:r>
            <a:r>
              <a:rPr lang="en-US" dirty="0" err="1"/>
              <a:t>k,s</a:t>
            </a:r>
            <a:r>
              <a:rPr lang="en-US" dirty="0"/>
              <a:t>] shall be rendered and the samples shall be rendered in increasing presentation time order.</a:t>
            </a:r>
            <a:endParaRPr lang="de-DE" dirty="0"/>
          </a:p>
          <a:p>
            <a:pPr lvl="1"/>
            <a:r>
              <a:rPr lang="en-US" dirty="0"/>
              <a:t>The duration of the playback matches the duration of the CMAF Track, i.e., TR[k, S] = TR [k, 1] + td[k].</a:t>
            </a:r>
            <a:endParaRPr lang="de-DE" dirty="0"/>
          </a:p>
          <a:p>
            <a:pPr lvl="1"/>
            <a:r>
              <a:rPr lang="en-US" dirty="0"/>
              <a:t>The start-up delay should be sufficiently low, i.e., TR[k, 1] – </a:t>
            </a:r>
            <a:r>
              <a:rPr lang="en-US" dirty="0" err="1"/>
              <a:t>Ti</a:t>
            </a:r>
            <a:r>
              <a:rPr lang="en-US" dirty="0"/>
              <a:t> &lt; </a:t>
            </a:r>
            <a:r>
              <a:rPr lang="en-US" dirty="0" err="1"/>
              <a:t>TSMax</a:t>
            </a:r>
            <a:endParaRPr lang="de-DE" dirty="0"/>
          </a:p>
          <a:p>
            <a:pPr lvl="1"/>
            <a:r>
              <a:rPr lang="en-US" dirty="0"/>
              <a:t>The presented sample matches the one reported by the </a:t>
            </a:r>
            <a:r>
              <a:rPr lang="en-US" dirty="0" err="1"/>
              <a:t>currentTime</a:t>
            </a:r>
            <a:r>
              <a:rPr lang="en-US" dirty="0"/>
              <a:t> value within the tolerance of the sample duration.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DA42-9383-4355-9F52-A42FFC1C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206076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3C14-D2D5-768F-042D-8A968928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Media Profile Template for Device Playback (Example UHD10)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A2EF-0339-4C7B-A334-B7BB0806B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Definition: </a:t>
            </a:r>
          </a:p>
          <a:p>
            <a:pPr lvl="1"/>
            <a:r>
              <a:rPr lang="en-US" sz="2000" dirty="0"/>
              <a:t>CMAF HEVC UHD10 is defined in [WAVE-CON], clause 4.2 and [CMAF]</a:t>
            </a:r>
          </a:p>
          <a:p>
            <a:r>
              <a:rPr lang="en-US" sz="2400" dirty="0"/>
              <a:t>Capability Discovery Options</a:t>
            </a:r>
          </a:p>
          <a:p>
            <a:pPr lvl="1"/>
            <a:r>
              <a:rPr lang="en-US" sz="2000" dirty="0"/>
              <a:t>&lt;brand&gt;,&lt;codecs&gt;,&lt;max-bitrate&gt;,&lt;max-framerate&gt;, Color and Transfer characteristic</a:t>
            </a:r>
          </a:p>
          <a:p>
            <a:r>
              <a:rPr lang="en-US" sz="2400" dirty="0"/>
              <a:t>Source Buffer Initialization</a:t>
            </a:r>
          </a:p>
          <a:p>
            <a:pPr lvl="1"/>
            <a:r>
              <a:rPr lang="en-US" sz="2000" dirty="0"/>
              <a:t>codecs parameters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video/mp4 codec="hev1.2.4.L153.B0"</a:t>
            </a:r>
            <a:r>
              <a:rPr lang="en-US" sz="2000" dirty="0"/>
              <a:t>  </a:t>
            </a:r>
          </a:p>
          <a:p>
            <a:r>
              <a:rPr lang="en-US" sz="2400" dirty="0"/>
              <a:t>Content Options</a:t>
            </a:r>
          </a:p>
          <a:p>
            <a:pPr lvl="1"/>
            <a:r>
              <a:rPr lang="en-US" sz="2000" dirty="0"/>
              <a:t>CMAF options: </a:t>
            </a:r>
            <a:r>
              <a:rPr lang="en-US" sz="2000" dirty="0" err="1"/>
              <a:t>inband</a:t>
            </a:r>
            <a:r>
              <a:rPr lang="en-US" sz="2000" dirty="0"/>
              <a:t> parameters sets, sample entry presences, etc.</a:t>
            </a:r>
          </a:p>
          <a:p>
            <a:pPr lvl="1"/>
            <a:r>
              <a:rPr lang="en-US" sz="2000" dirty="0"/>
              <a:t>Content options: frame rates, resolutions, aspect ratio, color transfer, etc.</a:t>
            </a:r>
          </a:p>
          <a:p>
            <a:pPr lvl="1"/>
            <a:r>
              <a:rPr lang="en-US" sz="2000" dirty="0"/>
              <a:t>Encoding and Packaging: SEI, Sample entry, Fragment duration, </a:t>
            </a:r>
            <a:r>
              <a:rPr lang="en-US" sz="2000" dirty="0" err="1"/>
              <a:t>etc</a:t>
            </a:r>
            <a:r>
              <a:rPr lang="en-US" sz="2000" dirty="0"/>
              <a:t>,</a:t>
            </a:r>
          </a:p>
          <a:p>
            <a:r>
              <a:rPr lang="en-US" sz="2400" dirty="0"/>
              <a:t>Test Content </a:t>
            </a:r>
            <a:r>
              <a:rPr lang="en-US" sz="2000" dirty="0"/>
              <a:t>(see next slide)</a:t>
            </a:r>
          </a:p>
          <a:p>
            <a:r>
              <a:rPr lang="en-US" sz="2400" dirty="0"/>
              <a:t>Playback Requirements</a:t>
            </a:r>
          </a:p>
          <a:p>
            <a:r>
              <a:rPr lang="en-US" sz="2400" dirty="0"/>
              <a:t>Test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96CCF-F404-FA6D-90CA-6A6F6293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4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3C14-D2D5-768F-042D-8A968928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Example Test Content UHD10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96CCF-F404-FA6D-90CA-6A6F6293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4F52AB-D74B-DDDF-593A-53F98E4CAD11}"/>
              </a:ext>
            </a:extLst>
          </p:cNvPr>
          <p:cNvGraphicFramePr>
            <a:graphicFrameLocks noGrp="1"/>
          </p:cNvGraphicFramePr>
          <p:nvPr/>
        </p:nvGraphicFramePr>
        <p:xfrm>
          <a:off x="838196" y="1690688"/>
          <a:ext cx="10515604" cy="2969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823">
                  <a:extLst>
                    <a:ext uri="{9D8B030D-6E8A-4147-A177-3AD203B41FA5}">
                      <a16:colId xmlns:a16="http://schemas.microsoft.com/office/drawing/2014/main" val="2333817630"/>
                    </a:ext>
                  </a:extLst>
                </a:gridCol>
                <a:gridCol w="1100477">
                  <a:extLst>
                    <a:ext uri="{9D8B030D-6E8A-4147-A177-3AD203B41FA5}">
                      <a16:colId xmlns:a16="http://schemas.microsoft.com/office/drawing/2014/main" val="2576242516"/>
                    </a:ext>
                  </a:extLst>
                </a:gridCol>
                <a:gridCol w="1149556">
                  <a:extLst>
                    <a:ext uri="{9D8B030D-6E8A-4147-A177-3AD203B41FA5}">
                      <a16:colId xmlns:a16="http://schemas.microsoft.com/office/drawing/2014/main" val="4119486644"/>
                    </a:ext>
                  </a:extLst>
                </a:gridCol>
                <a:gridCol w="1089570">
                  <a:extLst>
                    <a:ext uri="{9D8B030D-6E8A-4147-A177-3AD203B41FA5}">
                      <a16:colId xmlns:a16="http://schemas.microsoft.com/office/drawing/2014/main" val="2990621883"/>
                    </a:ext>
                  </a:extLst>
                </a:gridCol>
                <a:gridCol w="3227264">
                  <a:extLst>
                    <a:ext uri="{9D8B030D-6E8A-4147-A177-3AD203B41FA5}">
                      <a16:colId xmlns:a16="http://schemas.microsoft.com/office/drawing/2014/main" val="890585507"/>
                    </a:ext>
                  </a:extLst>
                </a:gridCol>
                <a:gridCol w="2771914">
                  <a:extLst>
                    <a:ext uri="{9D8B030D-6E8A-4147-A177-3AD203B41FA5}">
                      <a16:colId xmlns:a16="http://schemas.microsoft.com/office/drawing/2014/main" val="4209164956"/>
                    </a:ext>
                  </a:extLst>
                </a:gridCol>
              </a:tblGrid>
              <a:tr h="645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Number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Default flags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Sample entry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chunks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Spatial and temporal supsampling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Source content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extLst>
                  <a:ext uri="{0D108BD9-81ED-4DB2-BD59-A6C34878D82A}">
                    <a16:rowId xmlns:a16="http://schemas.microsoft.com/office/drawing/2014/main" val="2077486812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hevc21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hvc1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no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3840x2160p50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extLst>
                  <a:ext uri="{0D108BD9-81ED-4DB2-BD59-A6C34878D82A}">
                    <a16:rowId xmlns:a16="http://schemas.microsoft.com/office/drawing/2014/main" val="299494752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hevc22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no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hev1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no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3840x2160p50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extLst>
                  <a:ext uri="{0D108BD9-81ED-4DB2-BD59-A6C34878D82A}">
                    <a16:rowId xmlns:a16="http://schemas.microsoft.com/office/drawing/2014/main" val="3171040096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hevc23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hvc1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no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3840x2160p50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extLst>
                  <a:ext uri="{0D108BD9-81ED-4DB2-BD59-A6C34878D82A}">
                    <a16:rowId xmlns:a16="http://schemas.microsoft.com/office/drawing/2014/main" val="4199698973"/>
                  </a:ext>
                </a:extLst>
              </a:tr>
              <a:tr h="645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hevc24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hvc1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 spatial (2160, 1440, 1080) </a:t>
                      </a:r>
                      <a:br>
                        <a:rPr lang="de-DE" sz="1700">
                          <a:effectLst/>
                        </a:rPr>
                      </a:br>
                      <a:r>
                        <a:rPr lang="de-DE" sz="1700">
                          <a:effectLst/>
                        </a:rPr>
                        <a:t>2 temporal (50 &amp; 25)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3840x2160p50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extLst>
                  <a:ext uri="{0D108BD9-81ED-4DB2-BD59-A6C34878D82A}">
                    <a16:rowId xmlns:a16="http://schemas.microsoft.com/office/drawing/2014/main" val="4094899942"/>
                  </a:ext>
                </a:extLst>
              </a:tr>
              <a:tr h="645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hevc25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yes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hvc1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3 spatial (2160, 1440, 1080)  </a:t>
                      </a:r>
                      <a:br>
                        <a:rPr lang="de-DE" sz="1700">
                          <a:effectLst/>
                        </a:rPr>
                      </a:br>
                      <a:r>
                        <a:rPr lang="de-DE" sz="1700">
                          <a:effectLst/>
                        </a:rPr>
                        <a:t>2 temporal (30 &amp; 60)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3840x2160p @ 60/1.001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7791" marR="117791" marT="0" marB="0"/>
                </a:tc>
                <a:extLst>
                  <a:ext uri="{0D108BD9-81ED-4DB2-BD59-A6C34878D82A}">
                    <a16:rowId xmlns:a16="http://schemas.microsoft.com/office/drawing/2014/main" val="277302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4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Dynamic Tests – Status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E2285-E043-F069-1DCB-6F74B74AF4BE}"/>
              </a:ext>
            </a:extLst>
          </p:cNvPr>
          <p:cNvGrpSpPr/>
          <p:nvPr/>
        </p:nvGrpSpPr>
        <p:grpSpPr>
          <a:xfrm>
            <a:off x="8861" y="1253125"/>
            <a:ext cx="12192000" cy="5171133"/>
            <a:chOff x="-4567" y="1311588"/>
            <a:chExt cx="12192000" cy="5171133"/>
          </a:xfrm>
        </p:grpSpPr>
        <p:pic>
          <p:nvPicPr>
            <p:cNvPr id="2050" name="Picture 2" descr="Rolle rückwärts: Dolby erlaubt das Surround-Upmixing von Dolby-Tonspuren  wieder - HIFI.DE">
              <a:extLst>
                <a:ext uri="{FF2B5EF4-FFF2-40B4-BE49-F238E27FC236}">
                  <a16:creationId xmlns:a16="http://schemas.microsoft.com/office/drawing/2014/main" id="{4719AAE8-1862-419F-9C50-DD655BCD3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441" y="3108933"/>
              <a:ext cx="1269024" cy="634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" name="Google Shape;254;p44"/>
            <p:cNvSpPr/>
            <p:nvPr/>
          </p:nvSpPr>
          <p:spPr>
            <a:xfrm>
              <a:off x="11110351" y="1810287"/>
              <a:ext cx="352400" cy="2432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3936599" y="1784109"/>
              <a:ext cx="431200" cy="3183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57" name="Google Shape;257;p44"/>
            <p:cNvSpPr/>
            <p:nvPr/>
          </p:nvSpPr>
          <p:spPr>
            <a:xfrm>
              <a:off x="4314244" y="2360935"/>
              <a:ext cx="1343200" cy="802400"/>
            </a:xfrm>
            <a:prstGeom prst="foldedCorner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Test Runner</a:t>
              </a:r>
              <a:b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</a:b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instructions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58" name="Google Shape;258;p44"/>
            <p:cNvSpPr/>
            <p:nvPr/>
          </p:nvSpPr>
          <p:spPr>
            <a:xfrm>
              <a:off x="6808432" y="2246811"/>
              <a:ext cx="1818109" cy="1841724"/>
            </a:xfrm>
            <a:prstGeom prst="flowChartPredefined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4"/>
                </a:rPr>
                <a:t>Test 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4"/>
                </a:rPr>
                <a:t>Runner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59" name="Google Shape;259;p44"/>
            <p:cNvSpPr/>
            <p:nvPr/>
          </p:nvSpPr>
          <p:spPr>
            <a:xfrm>
              <a:off x="3788909" y="4967152"/>
              <a:ext cx="2393691" cy="877425"/>
            </a:xfrm>
            <a:prstGeom prst="flowChartMagneticDisk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5"/>
                </a:rPr>
                <a:t>MPD + </a:t>
              </a:r>
              <a:b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5"/>
                </a:rPr>
              </a:b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5"/>
                </a:rPr>
                <a:t>CTA WAVE Test Content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60" name="Google Shape;260;p44"/>
            <p:cNvCxnSpPr>
              <a:cxnSpLocks/>
              <a:stCxn id="261" idx="2"/>
              <a:endCxn id="259" idx="1"/>
            </p:cNvCxnSpPr>
            <p:nvPr/>
          </p:nvCxnSpPr>
          <p:spPr>
            <a:xfrm>
              <a:off x="4981537" y="4088542"/>
              <a:ext cx="4219" cy="878609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2" name="Google Shape;262;p44"/>
            <p:cNvSpPr/>
            <p:nvPr/>
          </p:nvSpPr>
          <p:spPr>
            <a:xfrm>
              <a:off x="9905613" y="2646429"/>
              <a:ext cx="1589600" cy="1042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Device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3" name="Google Shape;263;p44"/>
            <p:cNvSpPr/>
            <p:nvPr/>
          </p:nvSpPr>
          <p:spPr>
            <a:xfrm>
              <a:off x="5666403" y="2609077"/>
              <a:ext cx="1122000" cy="356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64" name="Google Shape;264;p44"/>
            <p:cNvSpPr/>
            <p:nvPr/>
          </p:nvSpPr>
          <p:spPr>
            <a:xfrm>
              <a:off x="8617407" y="3163329"/>
              <a:ext cx="1279200" cy="35600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Media API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5" name="Google Shape;265;p44"/>
            <p:cNvSpPr/>
            <p:nvPr/>
          </p:nvSpPr>
          <p:spPr>
            <a:xfrm>
              <a:off x="8626541" y="2807148"/>
              <a:ext cx="1279200" cy="35600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Control API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66" name="Google Shape;266;p44"/>
            <p:cNvCxnSpPr>
              <a:stCxn id="259" idx="4"/>
              <a:endCxn id="264" idx="2"/>
            </p:cNvCxnSpPr>
            <p:nvPr/>
          </p:nvCxnSpPr>
          <p:spPr>
            <a:xfrm rot="10800000" flipH="1">
              <a:off x="6182600" y="3519463"/>
              <a:ext cx="3536000" cy="1886400"/>
            </a:xfrm>
            <a:prstGeom prst="bentConnector2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7" name="Google Shape;267;p44"/>
            <p:cNvSpPr/>
            <p:nvPr/>
          </p:nvSpPr>
          <p:spPr>
            <a:xfrm>
              <a:off x="303440" y="5132209"/>
              <a:ext cx="1704000" cy="616800"/>
            </a:xfrm>
            <a:prstGeom prst="rightArrow">
              <a:avLst>
                <a:gd name="adj1" fmla="val 80986"/>
                <a:gd name="adj2" fmla="val 50000"/>
              </a:avLst>
            </a:prstGeom>
            <a:solidFill>
              <a:srgbClr val="C9DAF8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6"/>
                </a:rPr>
                <a:t>Media Profile</a:t>
              </a:r>
              <a:b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6"/>
                </a:rPr>
              </a:b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6"/>
                </a:rPr>
                <a:t>Encoding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68" name="Google Shape;268;p44"/>
            <p:cNvSpPr/>
            <p:nvPr/>
          </p:nvSpPr>
          <p:spPr>
            <a:xfrm>
              <a:off x="2205228" y="4932401"/>
              <a:ext cx="1013200" cy="9468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7"/>
                </a:rPr>
                <a:t>CTA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7"/>
                </a:rPr>
                <a:t>Content</a:t>
              </a:r>
              <a:b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7"/>
                </a:rPr>
              </a:br>
              <a:r>
                <a:rPr kumimoji="0" lang="en" sz="1600" b="0" i="0" u="sng" strike="noStrike" kern="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7"/>
                </a:rPr>
                <a:t>Verifier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69" name="Google Shape;269;p44"/>
            <p:cNvCxnSpPr>
              <a:stCxn id="268" idx="0"/>
              <a:endCxn id="267" idx="0"/>
            </p:cNvCxnSpPr>
            <p:nvPr/>
          </p:nvCxnSpPr>
          <p:spPr>
            <a:xfrm rot="5400000">
              <a:off x="2105428" y="4526001"/>
              <a:ext cx="200000" cy="1012800"/>
            </a:xfrm>
            <a:prstGeom prst="bentConnector3">
              <a:avLst>
                <a:gd name="adj1" fmla="val -152400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0" name="Google Shape;270;p44"/>
            <p:cNvSpPr txBox="1"/>
            <p:nvPr/>
          </p:nvSpPr>
          <p:spPr>
            <a:xfrm>
              <a:off x="2012692" y="4318695"/>
              <a:ext cx="487600" cy="3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No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71" name="Google Shape;271;p44"/>
            <p:cNvCxnSpPr>
              <a:stCxn id="268" idx="3"/>
              <a:endCxn id="259" idx="2"/>
            </p:cNvCxnSpPr>
            <p:nvPr/>
          </p:nvCxnSpPr>
          <p:spPr>
            <a:xfrm>
              <a:off x="3218428" y="5405801"/>
              <a:ext cx="5704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2" name="Google Shape;272;p44"/>
            <p:cNvSpPr txBox="1"/>
            <p:nvPr/>
          </p:nvSpPr>
          <p:spPr>
            <a:xfrm>
              <a:off x="3218028" y="5064663"/>
              <a:ext cx="626653" cy="3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Yes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73" name="Google Shape;273;p44"/>
            <p:cNvCxnSpPr>
              <a:stCxn id="274" idx="3"/>
              <a:endCxn id="267" idx="1"/>
            </p:cNvCxnSpPr>
            <p:nvPr/>
          </p:nvCxnSpPr>
          <p:spPr>
            <a:xfrm rot="5400000">
              <a:off x="-744077" y="3638761"/>
              <a:ext cx="2849600" cy="754400"/>
            </a:xfrm>
            <a:prstGeom prst="bentConnector4">
              <a:avLst>
                <a:gd name="adj1" fmla="val 73461"/>
                <a:gd name="adj2" fmla="val 14209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1" name="Google Shape;261;p44"/>
            <p:cNvSpPr/>
            <p:nvPr/>
          </p:nvSpPr>
          <p:spPr>
            <a:xfrm>
              <a:off x="4309936" y="3286141"/>
              <a:ext cx="1343200" cy="802400"/>
            </a:xfrm>
            <a:prstGeom prst="foldedCorner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Test Content Usage Instructions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5666401" y="3435900"/>
              <a:ext cx="1142000" cy="356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76" name="Google Shape;276;p44"/>
            <p:cNvCxnSpPr/>
            <p:nvPr/>
          </p:nvCxnSpPr>
          <p:spPr>
            <a:xfrm>
              <a:off x="6182600" y="3286141"/>
              <a:ext cx="0" cy="8024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7" name="Google Shape;277;p44"/>
            <p:cNvSpPr/>
            <p:nvPr/>
          </p:nvSpPr>
          <p:spPr>
            <a:xfrm>
              <a:off x="5621249" y="4081501"/>
              <a:ext cx="1073200" cy="519200"/>
            </a:xfrm>
            <a:prstGeom prst="snip1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"Playlist"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9961261" y="4253596"/>
              <a:ext cx="1501600" cy="9468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Observations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10482860" y="3684571"/>
              <a:ext cx="431200" cy="55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-4567" y="1311588"/>
              <a:ext cx="12192000" cy="4732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Test Execution Framework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4765916" y="1784805"/>
              <a:ext cx="431200" cy="576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402547" y="2796439"/>
              <a:ext cx="1310800" cy="616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Content Annotation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7541200" y="1810287"/>
              <a:ext cx="352400" cy="436400"/>
            </a:xfrm>
            <a:prstGeom prst="upDownArrow">
              <a:avLst>
                <a:gd name="adj1" fmla="val 45060"/>
                <a:gd name="adj2" fmla="val 40120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284" name="Google Shape;284;p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84108" y="1337010"/>
              <a:ext cx="2086513" cy="42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44" descr="CD-Museum - IFA 2018 - Philip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54983" y="2189567"/>
              <a:ext cx="1384020" cy="231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4" descr="Hulu (Streaminganbieter) – Wikipedia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117869" y="2506353"/>
              <a:ext cx="1013288" cy="337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4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383715" y="5832037"/>
              <a:ext cx="1204087" cy="49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44" descr="Fraunhofer FOKUS • WiSima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481093" y="4230205"/>
              <a:ext cx="1816463" cy="512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4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905834" y="2787078"/>
              <a:ext cx="1501596" cy="573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44"/>
            <p:cNvSpPr/>
            <p:nvPr/>
          </p:nvSpPr>
          <p:spPr>
            <a:xfrm>
              <a:off x="263074" y="1713738"/>
              <a:ext cx="1589703" cy="877425"/>
            </a:xfrm>
            <a:prstGeom prst="flowChartMagneticDisk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14"/>
                </a:rPr>
                <a:t>CTA Original </a:t>
              </a:r>
              <a:b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14"/>
                </a:rPr>
              </a:br>
              <a: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14"/>
                </a:rPr>
                <a:t>Content Pool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307523" y="3618505"/>
              <a:ext cx="1589703" cy="877425"/>
            </a:xfrm>
            <a:prstGeom prst="flowChartMagneticDisk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200"/>
                <a:buFontTx/>
                <a:buNone/>
                <a:tabLst/>
                <a:defRPr/>
              </a:pPr>
              <a: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15"/>
                </a:rPr>
                <a:t>CTA Mezzanine </a:t>
              </a:r>
              <a:b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15"/>
                </a:rPr>
              </a:br>
              <a:r>
                <a:rPr kumimoji="0" lang="en" sz="1600" b="0" i="0" u="sng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  <a:hlinkClick r:id="rId15"/>
                </a:rPr>
                <a:t>Content Pool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51" name="Google Shape;293;p44">
              <a:extLst>
                <a:ext uri="{FF2B5EF4-FFF2-40B4-BE49-F238E27FC236}">
                  <a16:creationId xmlns:a16="http://schemas.microsoft.com/office/drawing/2014/main" id="{329F3355-96BF-4B6D-9CA9-68778F59A35A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620649" y="5909176"/>
              <a:ext cx="1501596" cy="573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Picture 4" descr="Home - GPAC Licensing">
              <a:extLst>
                <a:ext uri="{FF2B5EF4-FFF2-40B4-BE49-F238E27FC236}">
                  <a16:creationId xmlns:a16="http://schemas.microsoft.com/office/drawing/2014/main" id="{92DB23F9-F173-4835-AE1B-4B8CDA597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7" y="5861363"/>
              <a:ext cx="1883883" cy="33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ome - GPAC Licensing">
              <a:extLst>
                <a:ext uri="{FF2B5EF4-FFF2-40B4-BE49-F238E27FC236}">
                  <a16:creationId xmlns:a16="http://schemas.microsoft.com/office/drawing/2014/main" id="{950BECAD-FB26-47CC-BA02-E2669F881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681" y="5490351"/>
              <a:ext cx="2095528" cy="37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DASH Industry Forum | Catalyzing the adoption of MPEG-DASH">
              <a:extLst>
                <a:ext uri="{FF2B5EF4-FFF2-40B4-BE49-F238E27FC236}">
                  <a16:creationId xmlns:a16="http://schemas.microsoft.com/office/drawing/2014/main" id="{E96A8EB3-5D4F-4B1C-B521-32242C5C1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353" y="5907508"/>
              <a:ext cx="1064831" cy="37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E82B4-FAD7-9602-3419-32345336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9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7AD9-7E14-47A2-8FAD-DD14D807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Contributors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DEF8A2-622D-4839-BF8B-BEABDD2620E1}"/>
              </a:ext>
            </a:extLst>
          </p:cNvPr>
          <p:cNvGraphicFramePr>
            <a:graphicFrameLocks noGrp="1"/>
          </p:cNvGraphicFramePr>
          <p:nvPr/>
        </p:nvGraphicFramePr>
        <p:xfrm>
          <a:off x="1031557" y="1493520"/>
          <a:ext cx="10655346" cy="4516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957">
                  <a:extLst>
                    <a:ext uri="{9D8B030D-6E8A-4147-A177-3AD203B41FA5}">
                      <a16:colId xmlns:a16="http://schemas.microsoft.com/office/drawing/2014/main" val="48975210"/>
                    </a:ext>
                  </a:extLst>
                </a:gridCol>
                <a:gridCol w="2666702">
                  <a:extLst>
                    <a:ext uri="{9D8B030D-6E8A-4147-A177-3AD203B41FA5}">
                      <a16:colId xmlns:a16="http://schemas.microsoft.com/office/drawing/2014/main" val="1141817234"/>
                    </a:ext>
                  </a:extLst>
                </a:gridCol>
                <a:gridCol w="5449687">
                  <a:extLst>
                    <a:ext uri="{9D8B030D-6E8A-4147-A177-3AD203B41FA5}">
                      <a16:colId xmlns:a16="http://schemas.microsoft.com/office/drawing/2014/main" val="2148922581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Main contributor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Link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632318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Test runner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Fraunhofer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2"/>
                        </a:rPr>
                        <a:t>https://github.com/cta-wave/dpctf-test-runner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43960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Individual tests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Fraunhofer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3"/>
                        </a:rPr>
                        <a:t>https://github.com/cta-wave/dpctf-tests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363528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Deploy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Fraunhofer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https://github.com/cta-wave/dpctf-deploy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564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DPC Landing Page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Fraunhofer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4"/>
                        </a:rPr>
                        <a:t>https://cta-wave.github.io/dpc-test-suite/</a:t>
                      </a: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012423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Generating test content from mezzanine content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GPAC Licensing for Qualcomm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5"/>
                        </a:rPr>
                        <a:t>https://github.com/cta-wave/Test-Content-Generation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53717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Uploading / managing test content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GPAC Licensing for Qualcomm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6"/>
                        </a:rPr>
                        <a:t>https://github.com/cta-wave/Test-Content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560697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Generating mezzanine content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TP Vision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7"/>
                        </a:rPr>
                        <a:t>https://github.com/cta-wave/mezzanine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88071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0A6A-8787-50E0-DF9C-7B710BFE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8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7F614C-1B39-B169-2F54-CE6C9AEAB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1825625"/>
            <a:ext cx="4278313" cy="24431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8B69ED-54CC-40C6-5725-CD59CFA43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4333875"/>
            <a:ext cx="4278313" cy="184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72CC40-43E7-46C6-1B0D-9429589E7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288" y="1825625"/>
            <a:ext cx="5332413" cy="302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24F871-C827-6F17-D1E3-D0553C665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288" y="4913313"/>
            <a:ext cx="5332413" cy="1263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41BA1-2DBE-1E95-B7F7-2AF48F6D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Mezzanine Content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8CD7E-143B-5FD6-BAEE-7E5FFFDD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92944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Background</a:t>
            </a:r>
          </a:p>
          <a:p>
            <a:r>
              <a:rPr lang="de-DE" dirty="0"/>
              <a:t>Content Options</a:t>
            </a:r>
          </a:p>
          <a:p>
            <a:pPr lvl="1"/>
            <a:r>
              <a:rPr lang="de-DE" dirty="0"/>
              <a:t>What exists in DPC Spec?</a:t>
            </a:r>
          </a:p>
          <a:p>
            <a:pPr lvl="1"/>
            <a:r>
              <a:rPr lang="de-DE" dirty="0"/>
              <a:t>How are they used in DPC Test Suite?</a:t>
            </a:r>
          </a:p>
          <a:p>
            <a:pPr lvl="1"/>
            <a:r>
              <a:rPr lang="de-DE" dirty="0"/>
              <a:t>What is missing in DPC Spec?</a:t>
            </a:r>
          </a:p>
          <a:p>
            <a:pPr lvl="1"/>
            <a:r>
              <a:rPr lang="de-DE" dirty="0"/>
              <a:t>Proposal for Content Options in 2023 Content Specification</a:t>
            </a:r>
          </a:p>
          <a:p>
            <a:r>
              <a:rPr lang="de-DE" dirty="0"/>
              <a:t>Test Vectors</a:t>
            </a:r>
          </a:p>
          <a:p>
            <a:pPr lvl="1"/>
            <a:r>
              <a:rPr lang="de-DE" dirty="0"/>
              <a:t>What exists</a:t>
            </a:r>
          </a:p>
          <a:p>
            <a:pPr lvl="1"/>
            <a:r>
              <a:rPr lang="de-DE" dirty="0"/>
              <a:t>How are they used in DPC Test Suite</a:t>
            </a:r>
          </a:p>
          <a:p>
            <a:pPr lvl="1"/>
            <a:r>
              <a:rPr lang="de-DE" dirty="0"/>
              <a:t>Process to approved standalone Test Vectors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E9FC7-519C-CECE-DC05-EB88477E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76798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81D392-1B95-42B9-85E9-B5BC5121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Current Test Content</a:t>
            </a:r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66159CE-7D1B-8406-5A11-4D57C75C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72" y="1573077"/>
            <a:ext cx="5525508" cy="4351338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79977-04E8-9D68-41C2-1E0CEECA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481CE-511F-339A-C19D-606EB7FDB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44" y="4674761"/>
            <a:ext cx="492115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0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CCA4-F3F3-FAE8-C44A-0438E318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Options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D54A4-08E0-2539-0A4C-B2D3EB5A1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ADD06-6D60-F3B5-21FD-CA06FCCA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131519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7C0EF0-222A-EB28-0447-D545B96A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Options in DPC Spec (1)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06C1BE-E24E-ADC7-491B-E4FD0E71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General CMAF </a:t>
            </a:r>
            <a:r>
              <a:rPr lang="en-US" dirty="0"/>
              <a:t>(clause 10.2.3, also clause 7 of CMAF [CMAF])</a:t>
            </a:r>
            <a:endParaRPr lang="de-DE" dirty="0"/>
          </a:p>
          <a:p>
            <a:pPr lvl="1"/>
            <a:r>
              <a:rPr lang="de-DE" dirty="0"/>
              <a:t>Compositions offsets and Timing, Inband Parameter Sets, Encryption</a:t>
            </a:r>
          </a:p>
          <a:p>
            <a:r>
              <a:rPr lang="de-DE" dirty="0"/>
              <a:t>Video</a:t>
            </a:r>
          </a:p>
          <a:p>
            <a:pPr lvl="1"/>
            <a:r>
              <a:rPr lang="de-DE" dirty="0"/>
              <a:t>Source Content Options (10.2.2): Resolution, frame rate, subsampling, colour space, transfer characteristics, etc.</a:t>
            </a:r>
          </a:p>
          <a:p>
            <a:pPr lvl="1"/>
            <a:r>
              <a:rPr lang="de-DE" dirty="0"/>
              <a:t>Encoding and Packaging options (10.2.3): SEI/VUI, Sample entry, fragment duration, spatial/temporal subsampling, etc.</a:t>
            </a:r>
          </a:p>
          <a:p>
            <a:r>
              <a:rPr lang="de-DE" dirty="0"/>
              <a:t>Audio</a:t>
            </a:r>
          </a:p>
          <a:p>
            <a:pPr lvl="1"/>
            <a:r>
              <a:rPr lang="de-DE" dirty="0"/>
              <a:t>Source Content Options (10.3.2): channels, sampling frequency, ... </a:t>
            </a:r>
          </a:p>
          <a:p>
            <a:pPr lvl="1"/>
            <a:r>
              <a:rPr lang="de-DE" dirty="0"/>
              <a:t>Encoding and packaging options: per codec, fragment duration</a:t>
            </a:r>
          </a:p>
          <a:p>
            <a:pPr lvl="1"/>
            <a:endParaRPr lang="de-DE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218B-741A-33A6-4C20-2671F199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190491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A3FD-2195-50F4-B30A-14B7909D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Test Content Matrix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68289-3F85-1636-CB16-DA0649BC1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38265"/>
            <a:ext cx="10515600" cy="2326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8061F-0989-A366-737F-314A2D46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104664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12A0-9BF3-3276-4D44-AFA849BF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How is this content used?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BC532-2AFE-5E89-60A2-53D6B139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6120"/>
          </a:xfrm>
        </p:spPr>
        <p:txBody>
          <a:bodyPr/>
          <a:lstStyle/>
          <a:p>
            <a:r>
              <a:rPr lang="de-DE" dirty="0"/>
              <a:t>The content is used to define test cases together with playback instructions</a:t>
            </a:r>
          </a:p>
          <a:p>
            <a:r>
              <a:rPr lang="de-DE" dirty="0"/>
              <a:t>Example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EFB5-5FCD-9BE8-92FE-17F5E05C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CD5697-6386-C46A-15BE-467B6AD3B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08022"/>
              </p:ext>
            </p:extLst>
          </p:nvPr>
        </p:nvGraphicFramePr>
        <p:xfrm>
          <a:off x="838200" y="3413919"/>
          <a:ext cx="10873514" cy="243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8323">
                  <a:extLst>
                    <a:ext uri="{9D8B030D-6E8A-4147-A177-3AD203B41FA5}">
                      <a16:colId xmlns:a16="http://schemas.microsoft.com/office/drawing/2014/main" val="2105523697"/>
                    </a:ext>
                  </a:extLst>
                </a:gridCol>
                <a:gridCol w="432853">
                  <a:extLst>
                    <a:ext uri="{9D8B030D-6E8A-4147-A177-3AD203B41FA5}">
                      <a16:colId xmlns:a16="http://schemas.microsoft.com/office/drawing/2014/main" val="918436898"/>
                    </a:ext>
                  </a:extLst>
                </a:gridCol>
                <a:gridCol w="432853">
                  <a:extLst>
                    <a:ext uri="{9D8B030D-6E8A-4147-A177-3AD203B41FA5}">
                      <a16:colId xmlns:a16="http://schemas.microsoft.com/office/drawing/2014/main" val="204922126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3811322709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383424779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3540072052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1780077323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3485593459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69045992"/>
                    </a:ext>
                  </a:extLst>
                </a:gridCol>
                <a:gridCol w="469830">
                  <a:extLst>
                    <a:ext uri="{9D8B030D-6E8A-4147-A177-3AD203B41FA5}">
                      <a16:colId xmlns:a16="http://schemas.microsoft.com/office/drawing/2014/main" val="1902328758"/>
                    </a:ext>
                  </a:extLst>
                </a:gridCol>
                <a:gridCol w="593813">
                  <a:extLst>
                    <a:ext uri="{9D8B030D-6E8A-4147-A177-3AD203B41FA5}">
                      <a16:colId xmlns:a16="http://schemas.microsoft.com/office/drawing/2014/main" val="1050875777"/>
                    </a:ext>
                  </a:extLst>
                </a:gridCol>
                <a:gridCol w="593813">
                  <a:extLst>
                    <a:ext uri="{9D8B030D-6E8A-4147-A177-3AD203B41FA5}">
                      <a16:colId xmlns:a16="http://schemas.microsoft.com/office/drawing/2014/main" val="4202058718"/>
                    </a:ext>
                  </a:extLst>
                </a:gridCol>
                <a:gridCol w="517683">
                  <a:extLst>
                    <a:ext uri="{9D8B030D-6E8A-4147-A177-3AD203B41FA5}">
                      <a16:colId xmlns:a16="http://schemas.microsoft.com/office/drawing/2014/main" val="585269602"/>
                    </a:ext>
                  </a:extLst>
                </a:gridCol>
                <a:gridCol w="517683">
                  <a:extLst>
                    <a:ext uri="{9D8B030D-6E8A-4147-A177-3AD203B41FA5}">
                      <a16:colId xmlns:a16="http://schemas.microsoft.com/office/drawing/2014/main" val="488955336"/>
                    </a:ext>
                  </a:extLst>
                </a:gridCol>
                <a:gridCol w="517683">
                  <a:extLst>
                    <a:ext uri="{9D8B030D-6E8A-4147-A177-3AD203B41FA5}">
                      <a16:colId xmlns:a16="http://schemas.microsoft.com/office/drawing/2014/main" val="637512185"/>
                    </a:ext>
                  </a:extLst>
                </a:gridCol>
              </a:tblGrid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Test Code / Audio Content ID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at14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418868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8.2 Sequential Track Playback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1455506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8.3 Random Access to Fragment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107349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8.4 Random Access to 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331920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8.6 Regular Playback of Chunked Content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209706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8.7 Regular Playback of Chunked Content, non-aligned append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804017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8.8 Playback over WAVE Baseline Splice Constraints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888233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8.9 Out-Of-Order Loading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750818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8.10 Overlapping Fragments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6936820"/>
                  </a:ext>
                </a:extLst>
              </a:tr>
              <a:tr h="243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8.12 Playback of Encrypted Content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03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1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5162-059E-5E1D-F6A2-0A6D0905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What exists and is missing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5B82E6-806A-E718-8973-B3D0EACC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Existing</a:t>
            </a:r>
          </a:p>
          <a:p>
            <a:pPr indent="-304165"/>
            <a:r>
              <a:rPr lang="en-US" sz="2600" dirty="0"/>
              <a:t>Test Content Formats</a:t>
            </a:r>
          </a:p>
          <a:p>
            <a:pPr indent="-304165"/>
            <a:r>
              <a:rPr lang="en-US" sz="2600" dirty="0"/>
              <a:t>Source Content options</a:t>
            </a:r>
          </a:p>
          <a:p>
            <a:pPr indent="-304165"/>
            <a:r>
              <a:rPr lang="en-US" sz="2600" dirty="0"/>
              <a:t>General CMAF Options</a:t>
            </a:r>
          </a:p>
          <a:p>
            <a:pPr indent="-304165"/>
            <a:r>
              <a:rPr lang="en-US" sz="2600" dirty="0"/>
              <a:t>Mezzanine content</a:t>
            </a:r>
            <a:endParaRPr lang="en-US" sz="2600" dirty="0">
              <a:cs typeface="Calibri"/>
            </a:endParaRPr>
          </a:p>
          <a:p>
            <a:pPr indent="-304165"/>
            <a:r>
              <a:rPr lang="en-US" sz="2600" dirty="0"/>
              <a:t>Test Content for AVC</a:t>
            </a:r>
          </a:p>
          <a:p>
            <a:pPr indent="-304165"/>
            <a:r>
              <a:rPr lang="en-US" sz="2600" dirty="0"/>
              <a:t>Test Content for Audio (AAC, EAC-3, AC-4, DTS)</a:t>
            </a:r>
            <a:endParaRPr lang="en-US" sz="2600" dirty="0">
              <a:cs typeface="Calibri"/>
            </a:endParaRPr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145DF42-C04D-FB50-72E6-2A4EC503B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Missing</a:t>
            </a:r>
            <a:endParaRPr lang="de-DE" sz="3600" dirty="0"/>
          </a:p>
          <a:p>
            <a:r>
              <a:rPr lang="de-DE" dirty="0"/>
              <a:t>Codecs and Media Profiles</a:t>
            </a:r>
          </a:p>
          <a:p>
            <a:pPr lvl="1"/>
            <a:r>
              <a:rPr lang="de-DE" dirty="0"/>
              <a:t>HEVC with different profiles</a:t>
            </a:r>
          </a:p>
          <a:p>
            <a:pPr lvl="1"/>
            <a:r>
              <a:rPr lang="de-DE" dirty="0"/>
              <a:t>Dynamic Mapping</a:t>
            </a:r>
          </a:p>
          <a:p>
            <a:pPr lvl="1"/>
            <a:r>
              <a:rPr lang="de-DE" dirty="0"/>
              <a:t>VVC and AV1</a:t>
            </a:r>
          </a:p>
          <a:p>
            <a:pPr lvl="1"/>
            <a:r>
              <a:rPr lang="de-DE" dirty="0"/>
              <a:t>MPEG-H Audio and USAC</a:t>
            </a:r>
          </a:p>
          <a:p>
            <a:r>
              <a:rPr lang="de-DE" dirty="0"/>
              <a:t>Source and Mezzanine for dynamic mapping content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FA8C-0789-F937-F607-5391ABEE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78380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CCA4-F3F3-FAE8-C44A-0438E318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CMAF Test Vectors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D54A4-08E0-2539-0A4C-B2D3EB5A1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Towards conformance streams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0F49-85AE-56B3-1796-E3334D9B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426497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2A4406-3101-6392-0523-4CDBD356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98FA97-AE4E-6282-935C-860107C7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As a byproduct to the Device Playback Test Suite, a set of CTA WAVE test vectors have been developed, that are part of the DPCTF test suite.</a:t>
            </a:r>
          </a:p>
          <a:p>
            <a:r>
              <a:rPr lang="de-DE" dirty="0"/>
              <a:t>Discussion</a:t>
            </a:r>
          </a:p>
          <a:p>
            <a:pPr lvl="1"/>
            <a:r>
              <a:rPr lang="de-DE" dirty="0"/>
              <a:t>Do we release those independently of the Test suite?</a:t>
            </a:r>
          </a:p>
          <a:p>
            <a:pPr lvl="1"/>
            <a:r>
              <a:rPr lang="de-DE" dirty="0"/>
              <a:t>Do we make those CTA WAVE Conformance Bitstreams?</a:t>
            </a:r>
          </a:p>
          <a:p>
            <a:pPr lvl="1"/>
            <a:r>
              <a:rPr lang="de-DE" dirty="0"/>
              <a:t>Do we make those CMAF Conformance bitstreams</a:t>
            </a:r>
          </a:p>
          <a:p>
            <a:pPr lvl="1"/>
            <a:r>
              <a:rPr lang="de-DE" dirty="0"/>
              <a:t>In the future, how can additional test bitstreams be added</a:t>
            </a:r>
          </a:p>
          <a:p>
            <a:pPr lvl="1"/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BEBB-DC9B-0AA3-0FA8-4BF35B93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228874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81D392-1B95-42B9-85E9-B5BC5121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Current Test Content</a:t>
            </a:r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66159CE-7D1B-8406-5A11-4D57C75C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72" y="1573077"/>
            <a:ext cx="5525508" cy="4351338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79977-04E8-9D68-41C2-1E0CEECA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481CE-511F-339A-C19D-606EB7FDB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44" y="4674761"/>
            <a:ext cx="4921150" cy="1325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04F38-5BCC-4327-B845-713CBA1E548E}"/>
              </a:ext>
            </a:extLst>
          </p:cNvPr>
          <p:cNvSpPr txBox="1"/>
          <p:nvPr/>
        </p:nvSpPr>
        <p:spPr>
          <a:xfrm>
            <a:off x="7613428" y="2341479"/>
            <a:ext cx="428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https://cta-wave.github.io/Test-Content/</a:t>
            </a:r>
          </a:p>
        </p:txBody>
      </p:sp>
    </p:spTree>
    <p:extLst>
      <p:ext uri="{BB962C8B-B14F-4D97-AF65-F5344CB8AC3E}">
        <p14:creationId xmlns:p14="http://schemas.microsoft.com/office/powerpoint/2010/main" val="3149291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/>
          <p:nvPr/>
        </p:nvSpPr>
        <p:spPr>
          <a:xfrm>
            <a:off x="10583781" y="3359555"/>
            <a:ext cx="1856358" cy="877425"/>
          </a:xfrm>
          <a:prstGeom prst="flowChartMagneticDisk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WAVE Test Content + MPD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8" name="Google Shape;298;p44"/>
          <p:cNvSpPr/>
          <p:nvPr/>
        </p:nvSpPr>
        <p:spPr>
          <a:xfrm>
            <a:off x="1973110" y="5380785"/>
            <a:ext cx="1589703" cy="877425"/>
          </a:xfrm>
          <a:prstGeom prst="flowChartMagneticDisk">
            <a:avLst/>
          </a:prstGeom>
          <a:solidFill>
            <a:srgbClr val="00B0F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Mezzanine </a:t>
            </a:r>
            <a:b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Pool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A158A-07EF-4E38-89E9-53CED2498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194"/>
            <a:ext cx="10515600" cy="7318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Content Generation Workflow At A  Glance </a:t>
            </a:r>
          </a:p>
        </p:txBody>
      </p:sp>
      <p:sp>
        <p:nvSpPr>
          <p:cNvPr id="55" name="Google Shape;262;p44">
            <a:extLst>
              <a:ext uri="{FF2B5EF4-FFF2-40B4-BE49-F238E27FC236}">
                <a16:creationId xmlns:a16="http://schemas.microsoft.com/office/drawing/2014/main" id="{AD127AB4-3275-4424-970C-0F78A473109B}"/>
              </a:ext>
            </a:extLst>
          </p:cNvPr>
          <p:cNvSpPr/>
          <p:nvPr/>
        </p:nvSpPr>
        <p:spPr>
          <a:xfrm>
            <a:off x="602147" y="3470646"/>
            <a:ext cx="1719206" cy="649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Annotate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</a:t>
            </a:r>
          </a:p>
        </p:txBody>
      </p:sp>
      <p:sp>
        <p:nvSpPr>
          <p:cNvPr id="37" name="Google Shape;262;p44">
            <a:extLst>
              <a:ext uri="{FF2B5EF4-FFF2-40B4-BE49-F238E27FC236}">
                <a16:creationId xmlns:a16="http://schemas.microsoft.com/office/drawing/2014/main" id="{2E5BBF69-F259-4EED-8CC6-8C49264E39FB}"/>
              </a:ext>
            </a:extLst>
          </p:cNvPr>
          <p:cNvSpPr/>
          <p:nvPr/>
        </p:nvSpPr>
        <p:spPr>
          <a:xfrm>
            <a:off x="5645242" y="3508081"/>
            <a:ext cx="1459018" cy="649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Validate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DASH Conformance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9" name="Google Shape;279;p44"/>
          <p:cNvSpPr/>
          <p:nvPr/>
        </p:nvSpPr>
        <p:spPr>
          <a:xfrm rot="10800000">
            <a:off x="3185222" y="4718048"/>
            <a:ext cx="431200" cy="652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8" name="Google Shape;279;p44">
            <a:extLst>
              <a:ext uri="{FF2B5EF4-FFF2-40B4-BE49-F238E27FC236}">
                <a16:creationId xmlns:a16="http://schemas.microsoft.com/office/drawing/2014/main" id="{F053BD8B-E5C9-4BF7-8C33-8CBDF580634F}"/>
              </a:ext>
            </a:extLst>
          </p:cNvPr>
          <p:cNvSpPr/>
          <p:nvPr/>
        </p:nvSpPr>
        <p:spPr>
          <a:xfrm>
            <a:off x="1284201" y="2066189"/>
            <a:ext cx="431200" cy="62626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Google Shape;279;p44">
            <a:extLst>
              <a:ext uri="{FF2B5EF4-FFF2-40B4-BE49-F238E27FC236}">
                <a16:creationId xmlns:a16="http://schemas.microsoft.com/office/drawing/2014/main" id="{3568A6FB-A683-4DA5-9095-50328CA91C23}"/>
              </a:ext>
            </a:extLst>
          </p:cNvPr>
          <p:cNvSpPr/>
          <p:nvPr/>
        </p:nvSpPr>
        <p:spPr>
          <a:xfrm>
            <a:off x="1974938" y="4718050"/>
            <a:ext cx="431200" cy="7632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33E7591-5699-4FA7-8E30-FB570C18EF31}"/>
              </a:ext>
            </a:extLst>
          </p:cNvPr>
          <p:cNvSpPr/>
          <p:nvPr/>
        </p:nvSpPr>
        <p:spPr>
          <a:xfrm>
            <a:off x="7696957" y="3482473"/>
            <a:ext cx="1669612" cy="692904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1600" kern="0" dirty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Content Valid?</a:t>
            </a:r>
          </a:p>
        </p:txBody>
      </p:sp>
      <p:sp>
        <p:nvSpPr>
          <p:cNvPr id="28" name="Google Shape;262;p44">
            <a:extLst>
              <a:ext uri="{FF2B5EF4-FFF2-40B4-BE49-F238E27FC236}">
                <a16:creationId xmlns:a16="http://schemas.microsoft.com/office/drawing/2014/main" id="{B68B0DA8-C4BE-4EB7-872A-B47CB6038A56}"/>
              </a:ext>
            </a:extLst>
          </p:cNvPr>
          <p:cNvSpPr/>
          <p:nvPr/>
        </p:nvSpPr>
        <p:spPr>
          <a:xfrm>
            <a:off x="3185222" y="3483838"/>
            <a:ext cx="1719206" cy="649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 Profile Encoding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69228FD-0517-4C50-8334-7A5F28875B42}"/>
              </a:ext>
            </a:extLst>
          </p:cNvPr>
          <p:cNvCxnSpPr>
            <a:cxnSpLocks/>
            <a:stCxn id="6" idx="0"/>
            <a:endCxn id="28" idx="0"/>
          </p:cNvCxnSpPr>
          <p:nvPr/>
        </p:nvCxnSpPr>
        <p:spPr>
          <a:xfrm rot="16200000" flipH="1" flipV="1">
            <a:off x="6287612" y="1239686"/>
            <a:ext cx="1364" cy="4486938"/>
          </a:xfrm>
          <a:prstGeom prst="bentConnector3">
            <a:avLst>
              <a:gd name="adj1" fmla="val -37162463"/>
            </a:avLst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7C2401-C524-43CD-8886-82D37110C784}"/>
              </a:ext>
            </a:extLst>
          </p:cNvPr>
          <p:cNvCxnSpPr>
            <a:cxnSpLocks/>
          </p:cNvCxnSpPr>
          <p:nvPr/>
        </p:nvCxnSpPr>
        <p:spPr>
          <a:xfrm>
            <a:off x="4904429" y="3780521"/>
            <a:ext cx="834519" cy="4440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DF045CF-39DA-410B-AFE6-2B3983773103}"/>
              </a:ext>
            </a:extLst>
          </p:cNvPr>
          <p:cNvCxnSpPr>
            <a:cxnSpLocks/>
          </p:cNvCxnSpPr>
          <p:nvPr/>
        </p:nvCxnSpPr>
        <p:spPr>
          <a:xfrm>
            <a:off x="2345560" y="3798267"/>
            <a:ext cx="834519" cy="4440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0959FC-21B1-4A33-8067-2A1EAE9E5EF3}"/>
              </a:ext>
            </a:extLst>
          </p:cNvPr>
          <p:cNvCxnSpPr>
            <a:cxnSpLocks/>
            <a:stCxn id="37" idx="3"/>
            <a:endCxn id="6" idx="1"/>
          </p:cNvCxnSpPr>
          <p:nvPr/>
        </p:nvCxnSpPr>
        <p:spPr>
          <a:xfrm flipV="1">
            <a:off x="7104261" y="3828926"/>
            <a:ext cx="592697" cy="3995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94DBE4-19CB-4871-8759-B9EDCAD17368}"/>
              </a:ext>
            </a:extLst>
          </p:cNvPr>
          <p:cNvSpPr txBox="1"/>
          <p:nvPr/>
        </p:nvSpPr>
        <p:spPr>
          <a:xfrm>
            <a:off x="8678326" y="3153227"/>
            <a:ext cx="4312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en-US" sz="1200" kern="0" dirty="0">
                <a:solidFill>
                  <a:srgbClr val="FFFFFF"/>
                </a:solidFill>
                <a:latin typeface="Helvetica Neue"/>
                <a:sym typeface="Helvetica Neue"/>
              </a:rPr>
              <a:t>No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5C3F0D-405D-48C9-9986-73217DA6B59E}"/>
              </a:ext>
            </a:extLst>
          </p:cNvPr>
          <p:cNvSpPr txBox="1"/>
          <p:nvPr/>
        </p:nvSpPr>
        <p:spPr>
          <a:xfrm>
            <a:off x="9105950" y="3511010"/>
            <a:ext cx="4312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en-US" sz="1200" kern="0" dirty="0">
                <a:solidFill>
                  <a:srgbClr val="FFFFFF"/>
                </a:solidFill>
                <a:latin typeface="Helvetica Neue"/>
                <a:sym typeface="Helvetica Neue"/>
              </a:rPr>
              <a:t>Yes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8C690-D716-420D-993C-331CF28A6B33}"/>
              </a:ext>
            </a:extLst>
          </p:cNvPr>
          <p:cNvSpPr/>
          <p:nvPr/>
        </p:nvSpPr>
        <p:spPr>
          <a:xfrm>
            <a:off x="2852123" y="2707147"/>
            <a:ext cx="6971589" cy="2010900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3CB04E-7DA7-4E21-A9FD-414E7B8E9B7A}"/>
              </a:ext>
            </a:extLst>
          </p:cNvPr>
          <p:cNvSpPr/>
          <p:nvPr/>
        </p:nvSpPr>
        <p:spPr>
          <a:xfrm>
            <a:off x="509243" y="2707145"/>
            <a:ext cx="2119888" cy="2010904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755878" y="1169335"/>
            <a:ext cx="1589601" cy="877425"/>
          </a:xfrm>
          <a:prstGeom prst="flowChartMagneticDisk">
            <a:avLst/>
          </a:prstGeom>
          <a:solidFill>
            <a:srgbClr val="00B0F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Original </a:t>
            </a:r>
            <a:b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Pool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4" name="Google Shape;279;p44">
            <a:extLst>
              <a:ext uri="{FF2B5EF4-FFF2-40B4-BE49-F238E27FC236}">
                <a16:creationId xmlns:a16="http://schemas.microsoft.com/office/drawing/2014/main" id="{180CE8E1-8483-4E49-8755-09A852ABC79E}"/>
              </a:ext>
            </a:extLst>
          </p:cNvPr>
          <p:cNvSpPr/>
          <p:nvPr/>
        </p:nvSpPr>
        <p:spPr>
          <a:xfrm rot="16200000">
            <a:off x="9716501" y="3210487"/>
            <a:ext cx="431200" cy="11844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8B3BA44-2792-42A4-A7C4-C356F0053223}"/>
              </a:ext>
            </a:extLst>
          </p:cNvPr>
          <p:cNvSpPr txBox="1"/>
          <p:nvPr/>
        </p:nvSpPr>
        <p:spPr>
          <a:xfrm>
            <a:off x="2897618" y="4294058"/>
            <a:ext cx="223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69" hangingPunct="0"/>
            <a:r>
              <a:rPr lang="en-US" sz="2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Test</a:t>
            </a:r>
            <a:r>
              <a:rPr lang="en-US" sz="20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Content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6291C-8B86-4763-90B8-CE200E94DA7E}"/>
              </a:ext>
            </a:extLst>
          </p:cNvPr>
          <p:cNvSpPr txBox="1"/>
          <p:nvPr/>
        </p:nvSpPr>
        <p:spPr>
          <a:xfrm>
            <a:off x="675774" y="4086897"/>
            <a:ext cx="171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69" hangingPunct="0"/>
            <a:r>
              <a:rPr lang="en-US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Mezzanine</a:t>
            </a:r>
            <a:r>
              <a:rPr lang="en-US" b="1" kern="0" dirty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br>
              <a:rPr lang="en-US" b="1" kern="0" dirty="0">
                <a:solidFill>
                  <a:srgbClr val="FFFFFF"/>
                </a:solidFill>
                <a:latin typeface="Helvetica Neue"/>
                <a:sym typeface="Helvetica Neue"/>
              </a:rPr>
            </a:br>
            <a:r>
              <a:rPr lang="en-US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Content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D3D0A7-323E-B1BF-770B-334043DC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271792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CCA4-F3F3-FAE8-C44A-0438E318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D54A4-08E0-2539-0A4C-B2D3EB5A1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3A9F0-1A0B-0613-34A1-A50E91B4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94575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2A4406-3101-6392-0523-4CDBD356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Content Generation</a:t>
            </a:r>
            <a:br>
              <a:rPr lang="de-DE" dirty="0"/>
            </a:br>
            <a:r>
              <a:rPr lang="de-DE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https://github.com/cta-wave/test-content-generation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98FA97-AE4E-6282-935C-860107C7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 module exists to automatically generates WAVE test content based on Mezzanine content.</a:t>
            </a:r>
          </a:p>
          <a:p>
            <a:pPr marL="0" indent="0">
              <a:buNone/>
            </a:pPr>
            <a:r>
              <a:rPr lang="en-US" dirty="0"/>
              <a:t>The run-all.py script gathers data and content to process for encoding and packaging. The encode_dash.py script is focused on generating CMAF content with DASH annotations. </a:t>
            </a:r>
          </a:p>
          <a:p>
            <a:pPr marL="0" indent="0">
              <a:buNone/>
            </a:pPr>
            <a:r>
              <a:rPr lang="en-US" dirty="0"/>
              <a:t>Workflow to Create Annotated Content: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mezzanine content.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Encode mezzanine content: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Encode to conform to CTA Proposed Test content.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Encode at least one option of source content according to media profile.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Package (markup) the content with an MPD according to the CTA Content Model format.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Encrypt the content in-place using GPAC encryption and manifest-forwarding capabilities.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Upload the proposed test content to the CTA-WAVE server using SFTP.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</a:t>
            </a:r>
            <a:r>
              <a:rPr lang="en-US" dirty="0" err="1"/>
              <a:t>database.json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Validate content =&gt; see next 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validation fails, return to step#2</a:t>
            </a:r>
          </a:p>
          <a:p>
            <a:pPr lvl="1"/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BEBB-DC9B-0AA3-0FA8-4BF35B93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999581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0B2A-95FA-86FF-731B-EF00BF7A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Content Format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8955-C4B9-ABDB-A6E8-A6A364A1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Execute among others</a:t>
            </a:r>
          </a:p>
          <a:p>
            <a:pPr lvl="1"/>
            <a:r>
              <a:rPr lang="de-DE" dirty="0"/>
              <a:t>Content Options</a:t>
            </a:r>
          </a:p>
          <a:p>
            <a:pPr lvl="1"/>
            <a:r>
              <a:rPr lang="de-DE" dirty="0"/>
              <a:t>Bitrates</a:t>
            </a:r>
          </a:p>
          <a:p>
            <a:pPr lvl="1"/>
            <a:r>
              <a:rPr lang="de-DE" dirty="0"/>
              <a:t>Resolutions</a:t>
            </a:r>
          </a:p>
          <a:p>
            <a:r>
              <a:rPr lang="de-DE" dirty="0"/>
              <a:t>Annotation</a:t>
            </a:r>
          </a:p>
          <a:p>
            <a:pPr lvl="1"/>
            <a:r>
              <a:rPr lang="de-DE" dirty="0"/>
              <a:t>Use test MPD format as defined in DPC Specification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7459-04F7-64FD-703D-AD64A593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42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0F99-180C-6EBB-7DE1-07B23586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Validation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FC9C-FE9A-2DE2-0B3C-1B6371B6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content validator (for AVC written by Nicholas)</a:t>
            </a:r>
          </a:p>
          <a:p>
            <a:pPr lvl="1"/>
            <a:r>
              <a:rPr lang="en-US" dirty="0"/>
              <a:t>Run against https://conformance.dashif.org/</a:t>
            </a:r>
          </a:p>
          <a:p>
            <a:pPr lvl="2"/>
            <a:r>
              <a:rPr lang="en-US" dirty="0"/>
              <a:t>Test that MPD fulfills the test content requirements</a:t>
            </a:r>
          </a:p>
          <a:p>
            <a:pPr lvl="2"/>
            <a:r>
              <a:rPr lang="en-US" dirty="0"/>
              <a:t>Test CMAF conformance on packaging</a:t>
            </a:r>
          </a:p>
          <a:p>
            <a:pPr lvl="1"/>
            <a:r>
              <a:rPr lang="en-US" dirty="0"/>
              <a:t>Validate media profile specific requirements</a:t>
            </a:r>
          </a:p>
          <a:p>
            <a:pPr lvl="1"/>
            <a:r>
              <a:rPr lang="en-US" dirty="0"/>
              <a:t>Add test report to test vector</a:t>
            </a:r>
          </a:p>
          <a:p>
            <a:r>
              <a:rPr lang="en-US" dirty="0"/>
              <a:t>Checks if it can be played back using dash.js </a:t>
            </a:r>
          </a:p>
          <a:p>
            <a:pPr lvl="1"/>
            <a:r>
              <a:rPr lang="en-US" dirty="0"/>
              <a:t>Note: HLS M3U and </a:t>
            </a:r>
            <a:r>
              <a:rPr lang="en-US" dirty="0" err="1"/>
              <a:t>hls</a:t>
            </a:r>
            <a:r>
              <a:rPr lang="en-US" dirty="0"/>
              <a:t> playback may be added </a:t>
            </a:r>
          </a:p>
          <a:p>
            <a:r>
              <a:rPr lang="en-US" dirty="0"/>
              <a:t>Test the usage of the content in the DPC test suite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FE04-D3C8-1B8B-EADA-9B16CD2A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46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CCA4-F3F3-FAE8-C44A-0438E318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D54A4-08E0-2539-0A4C-B2D3EB5A1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0F49-85AE-56B3-1796-E3334D9B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363443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10 Jan 2022"/>
          <p:cNvSpPr txBox="1">
            <a:spLocks noGrp="1"/>
          </p:cNvSpPr>
          <p:nvPr>
            <p:ph type="body" idx="21"/>
          </p:nvPr>
        </p:nvSpPr>
        <p:spPr>
          <a:xfrm>
            <a:off x="603249" y="5902999"/>
            <a:ext cx="10985502" cy="3184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Original:    4 April</a:t>
            </a:r>
            <a:r>
              <a:rPr dirty="0">
                <a:solidFill>
                  <a:srgbClr val="FF0000"/>
                </a:solidFill>
              </a:rPr>
              <a:t> 2022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New Version: 7 June 2023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2" name="Executive Team Virtual Off Si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300" dirty="0"/>
              <a:t>Device Playback Compatibility Test Suite: Primer</a:t>
            </a:r>
            <a:endParaRPr sz="3300" dirty="0"/>
          </a:p>
        </p:txBody>
      </p:sp>
      <p:sp>
        <p:nvSpPr>
          <p:cNvPr id="263" name="Presentation Subtitle"/>
          <p:cNvSpPr txBox="1">
            <a:spLocks noGrp="1"/>
          </p:cNvSpPr>
          <p:nvPr>
            <p:ph type="body" sz="quarter" idx="1"/>
          </p:nvPr>
        </p:nvSpPr>
        <p:spPr>
          <a:xfrm>
            <a:off x="531059" y="3885865"/>
            <a:ext cx="10985500" cy="12128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600" dirty="0"/>
              <a:t>Introduction and Overview </a:t>
            </a:r>
          </a:p>
          <a:p>
            <a:endParaRPr lang="en-US" sz="1600" dirty="0"/>
          </a:p>
          <a:p>
            <a:r>
              <a:rPr lang="en-US" sz="1600" dirty="0"/>
              <a:t>Javier Arellano</a:t>
            </a:r>
          </a:p>
          <a:p>
            <a:r>
              <a:rPr lang="en-US" sz="1600" dirty="0"/>
              <a:t>Senior Staff Systems Engineer</a:t>
            </a:r>
          </a:p>
          <a:p>
            <a:r>
              <a:rPr lang="en-US" sz="1600" dirty="0"/>
              <a:t>Corporate Technical Standards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29CDB2-9329-4C27-BB4D-1A56276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63026136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39285" y="458853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sz="3000" kern="0" dirty="0">
                <a:solidFill>
                  <a:srgbClr val="05A89D"/>
                </a:solidFill>
              </a:rPr>
              <a:t> </a:t>
            </a:r>
            <a:r>
              <a:rPr lang="en-US" sz="3000" b="1" kern="0" dirty="0">
                <a:solidFill>
                  <a:srgbClr val="FFFFFF"/>
                </a:solidFill>
              </a:rPr>
              <a:t> Module Overview</a:t>
            </a:r>
            <a:endParaRPr sz="3000" b="1" kern="0" dirty="0">
              <a:solidFill>
                <a:srgbClr val="FFFFFF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329591-4D12-4418-9250-15A3C155BDB0}"/>
              </a:ext>
            </a:extLst>
          </p:cNvPr>
          <p:cNvSpPr txBox="1">
            <a:spLocks/>
          </p:cNvSpPr>
          <p:nvPr/>
        </p:nvSpPr>
        <p:spPr>
          <a:xfrm>
            <a:off x="515485" y="1124127"/>
            <a:ext cx="9461953" cy="5086173"/>
          </a:xfrm>
          <a:prstGeom prst="rect">
            <a:avLst/>
          </a:prstGeom>
        </p:spPr>
        <p:txBody>
          <a:bodyPr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04800" indent="-304800" defTabSz="1219169">
              <a:spcBef>
                <a:spcPts val="2250"/>
              </a:spcBef>
            </a:pPr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800" lvl="1" indent="0" defTabSz="1219169">
              <a:spcBef>
                <a:spcPts val="2250"/>
              </a:spcBef>
              <a:buNone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This module implements scripts that will generate annotated test content based of raw source content that is compatible with the DPC test suite</a:t>
            </a:r>
          </a:p>
          <a:p>
            <a:pPr marL="0" indent="0" defTabSz="1219169">
              <a:spcBef>
                <a:spcPts val="2250"/>
              </a:spcBef>
              <a:buNone/>
            </a:pPr>
            <a:endParaRPr lang="en-US" sz="1800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00" lvl="1" indent="0" defTabSz="1219169">
              <a:spcBef>
                <a:spcPts val="2250"/>
              </a:spcBef>
              <a:buNone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This module builds test content generated from the Mezzanine Content using different codecs and varying media profiles.</a:t>
            </a:r>
          </a:p>
          <a:p>
            <a:pPr marL="0" indent="0" defTabSz="1219169">
              <a:spcBef>
                <a:spcPts val="2250"/>
              </a:spcBef>
              <a:buNone/>
            </a:pPr>
            <a:endParaRPr lang="en-US" sz="1800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00" lvl="1" indent="0" defTabSz="1219169">
              <a:spcBef>
                <a:spcPts val="2250"/>
              </a:spcBef>
              <a:buNone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The DPC Test Runner implements an execution environment for tests following the WAVE DPCTF Test Specification. Test Runner uses generated CTA test content and curated test cases.</a:t>
            </a:r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D5997-ADC5-4247-9005-22A76C62C2F3}"/>
              </a:ext>
            </a:extLst>
          </p:cNvPr>
          <p:cNvSpPr/>
          <p:nvPr/>
        </p:nvSpPr>
        <p:spPr>
          <a:xfrm>
            <a:off x="829309" y="3819855"/>
            <a:ext cx="4988963" cy="3282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b="1" kern="0" dirty="0">
                <a:solidFill>
                  <a:srgbClr val="FFFFFF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Test Runner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B1B74-FE72-43D8-BFF4-3E4C3AD8EF23}"/>
              </a:ext>
            </a:extLst>
          </p:cNvPr>
          <p:cNvSpPr/>
          <p:nvPr/>
        </p:nvSpPr>
        <p:spPr>
          <a:xfrm>
            <a:off x="829309" y="1252014"/>
            <a:ext cx="4988963" cy="3282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b="1" kern="0" dirty="0">
                <a:solidFill>
                  <a:srgbClr val="FFFFFF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Mezzanine Content </a:t>
            </a:r>
            <a:endParaRPr lang="en-US" i="1" kern="0" dirty="0">
              <a:solidFill>
                <a:srgbClr val="FFFFFF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82216-15A4-4BFC-9A02-B84B5EBD4D94}"/>
              </a:ext>
            </a:extLst>
          </p:cNvPr>
          <p:cNvSpPr/>
          <p:nvPr/>
        </p:nvSpPr>
        <p:spPr>
          <a:xfrm>
            <a:off x="829309" y="2508863"/>
            <a:ext cx="4988963" cy="3282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b="1" kern="0" dirty="0">
                <a:solidFill>
                  <a:srgbClr val="FFFFFF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CTA Test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EEE33-F979-44B4-A712-4CF03F8533AB}"/>
              </a:ext>
            </a:extLst>
          </p:cNvPr>
          <p:cNvSpPr/>
          <p:nvPr/>
        </p:nvSpPr>
        <p:spPr>
          <a:xfrm>
            <a:off x="829309" y="5015078"/>
            <a:ext cx="4988963" cy="3282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b="1" kern="0" dirty="0">
                <a:solidFill>
                  <a:srgbClr val="FFFFFF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Observation Framework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2252D-CAC4-4F7F-89CA-9FF12712479D}"/>
              </a:ext>
            </a:extLst>
          </p:cNvPr>
          <p:cNvSpPr txBox="1"/>
          <p:nvPr/>
        </p:nvSpPr>
        <p:spPr>
          <a:xfrm>
            <a:off x="829309" y="5476754"/>
            <a:ext cx="91821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The DPC Device Observation Framework determines compliance with WAVE DPCTF specification, based on observations including video recording of tests which are run on a device by the Test Runner</a:t>
            </a:r>
            <a:endParaRPr lang="en-US" kern="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799199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AE9798-FFB7-4A85-B3D1-183AEBCD90CA}"/>
              </a:ext>
            </a:extLst>
          </p:cNvPr>
          <p:cNvSpPr/>
          <p:nvPr/>
        </p:nvSpPr>
        <p:spPr>
          <a:xfrm>
            <a:off x="6432550" y="4661367"/>
            <a:ext cx="3070241" cy="2975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3953011" y="4287015"/>
            <a:ext cx="1856358" cy="877425"/>
          </a:xfrm>
          <a:prstGeom prst="flowChartMagneticDisk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WAVE Test Content + MPD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0" name="Google Shape;280;p44"/>
          <p:cNvSpPr/>
          <p:nvPr/>
        </p:nvSpPr>
        <p:spPr>
          <a:xfrm>
            <a:off x="202465" y="1318019"/>
            <a:ext cx="5768349" cy="4732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800"/>
              <a:defRPr/>
            </a:pPr>
            <a:r>
              <a:rPr lang="en" sz="24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Generation Framework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351187" y="4323524"/>
            <a:ext cx="1589601" cy="877425"/>
          </a:xfrm>
          <a:prstGeom prst="flowChartMagneticDisk">
            <a:avLst/>
          </a:prstGeom>
          <a:solidFill>
            <a:srgbClr val="00B0F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Original </a:t>
            </a:r>
            <a:b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Pool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8" name="Google Shape;298;p44"/>
          <p:cNvSpPr/>
          <p:nvPr/>
        </p:nvSpPr>
        <p:spPr>
          <a:xfrm>
            <a:off x="2152309" y="4326453"/>
            <a:ext cx="1589703" cy="877425"/>
          </a:xfrm>
          <a:prstGeom prst="flowChartMagneticDisk">
            <a:avLst/>
          </a:prstGeom>
          <a:solidFill>
            <a:srgbClr val="00B0F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Mezzanine </a:t>
            </a:r>
            <a:b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Pool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A158A-07EF-4E38-89E9-53CED249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41" y="154603"/>
            <a:ext cx="10515600" cy="913892"/>
          </a:xfrm>
        </p:spPr>
        <p:txBody>
          <a:bodyPr/>
          <a:lstStyle/>
          <a:p>
            <a:r>
              <a:rPr lang="en-US" b="1" dirty="0"/>
              <a:t>Test Suite Overview </a:t>
            </a:r>
          </a:p>
        </p:txBody>
      </p:sp>
      <p:sp>
        <p:nvSpPr>
          <p:cNvPr id="54" name="Google Shape;280;p44">
            <a:extLst>
              <a:ext uri="{FF2B5EF4-FFF2-40B4-BE49-F238E27FC236}">
                <a16:creationId xmlns:a16="http://schemas.microsoft.com/office/drawing/2014/main" id="{64090993-6DC8-4E62-AA4D-E1D3C7B11E50}"/>
              </a:ext>
            </a:extLst>
          </p:cNvPr>
          <p:cNvSpPr/>
          <p:nvPr/>
        </p:nvSpPr>
        <p:spPr>
          <a:xfrm>
            <a:off x="6096001" y="1318019"/>
            <a:ext cx="5330097" cy="4732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800"/>
              <a:defRPr/>
            </a:pPr>
            <a:r>
              <a:rPr lang="en" sz="24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Execution Framework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Google Shape;262;p44">
            <a:extLst>
              <a:ext uri="{FF2B5EF4-FFF2-40B4-BE49-F238E27FC236}">
                <a16:creationId xmlns:a16="http://schemas.microsoft.com/office/drawing/2014/main" id="{AD127AB4-3275-4424-970C-0F78A473109B}"/>
              </a:ext>
            </a:extLst>
          </p:cNvPr>
          <p:cNvSpPr/>
          <p:nvPr/>
        </p:nvSpPr>
        <p:spPr>
          <a:xfrm>
            <a:off x="1060734" y="2326826"/>
            <a:ext cx="1719206" cy="155373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Mezzazine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Content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262;p44">
            <a:extLst>
              <a:ext uri="{FF2B5EF4-FFF2-40B4-BE49-F238E27FC236}">
                <a16:creationId xmlns:a16="http://schemas.microsoft.com/office/drawing/2014/main" id="{2E5BBF69-F259-4EED-8CC6-8C49264E39FB}"/>
              </a:ext>
            </a:extLst>
          </p:cNvPr>
          <p:cNvSpPr/>
          <p:nvPr/>
        </p:nvSpPr>
        <p:spPr>
          <a:xfrm>
            <a:off x="3001218" y="2319352"/>
            <a:ext cx="1717740" cy="155373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" name="Google Shape;262;p44">
            <a:extLst>
              <a:ext uri="{FF2B5EF4-FFF2-40B4-BE49-F238E27FC236}">
                <a16:creationId xmlns:a16="http://schemas.microsoft.com/office/drawing/2014/main" id="{877247E9-BA51-416F-82A4-A658E4D6FA2B}"/>
              </a:ext>
            </a:extLst>
          </p:cNvPr>
          <p:cNvSpPr/>
          <p:nvPr/>
        </p:nvSpPr>
        <p:spPr>
          <a:xfrm>
            <a:off x="6647764" y="2237019"/>
            <a:ext cx="1589600" cy="15989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Runner</a:t>
            </a:r>
            <a:endParaRPr sz="1867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" name="Google Shape;262;p44">
            <a:extLst>
              <a:ext uri="{FF2B5EF4-FFF2-40B4-BE49-F238E27FC236}">
                <a16:creationId xmlns:a16="http://schemas.microsoft.com/office/drawing/2014/main" id="{99B24AF1-EBF4-4D0F-A46F-B7BE8B0662E9}"/>
              </a:ext>
            </a:extLst>
          </p:cNvPr>
          <p:cNvSpPr/>
          <p:nvPr/>
        </p:nvSpPr>
        <p:spPr>
          <a:xfrm>
            <a:off x="9730253" y="2237019"/>
            <a:ext cx="1589600" cy="15737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Observation Framework</a:t>
            </a:r>
            <a:endParaRPr sz="1867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9" name="Google Shape;279;p44"/>
          <p:cNvSpPr/>
          <p:nvPr/>
        </p:nvSpPr>
        <p:spPr>
          <a:xfrm rot="10800000">
            <a:off x="1209868" y="3906853"/>
            <a:ext cx="431200" cy="55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8" name="Google Shape;279;p44">
            <a:extLst>
              <a:ext uri="{FF2B5EF4-FFF2-40B4-BE49-F238E27FC236}">
                <a16:creationId xmlns:a16="http://schemas.microsoft.com/office/drawing/2014/main" id="{F053BD8B-E5C9-4BF7-8C33-8CBDF580634F}"/>
              </a:ext>
            </a:extLst>
          </p:cNvPr>
          <p:cNvSpPr/>
          <p:nvPr/>
        </p:nvSpPr>
        <p:spPr>
          <a:xfrm>
            <a:off x="2316428" y="3906853"/>
            <a:ext cx="431200" cy="55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Google Shape;279;p44">
            <a:extLst>
              <a:ext uri="{FF2B5EF4-FFF2-40B4-BE49-F238E27FC236}">
                <a16:creationId xmlns:a16="http://schemas.microsoft.com/office/drawing/2014/main" id="{7C02E26D-80C4-43EE-A697-BE6AE4698376}"/>
              </a:ext>
            </a:extLst>
          </p:cNvPr>
          <p:cNvSpPr/>
          <p:nvPr/>
        </p:nvSpPr>
        <p:spPr>
          <a:xfrm rot="10800000">
            <a:off x="3214469" y="3888969"/>
            <a:ext cx="431200" cy="55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Google Shape;279;p44">
            <a:extLst>
              <a:ext uri="{FF2B5EF4-FFF2-40B4-BE49-F238E27FC236}">
                <a16:creationId xmlns:a16="http://schemas.microsoft.com/office/drawing/2014/main" id="{3568A6FB-A683-4DA5-9095-50328CA91C23}"/>
              </a:ext>
            </a:extLst>
          </p:cNvPr>
          <p:cNvSpPr/>
          <p:nvPr/>
        </p:nvSpPr>
        <p:spPr>
          <a:xfrm>
            <a:off x="4042657" y="3906853"/>
            <a:ext cx="431200" cy="55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0" name="Google Shape;279;p44">
            <a:extLst>
              <a:ext uri="{FF2B5EF4-FFF2-40B4-BE49-F238E27FC236}">
                <a16:creationId xmlns:a16="http://schemas.microsoft.com/office/drawing/2014/main" id="{11A8EAF6-ED3E-4096-ABB6-4998236164CE}"/>
              </a:ext>
            </a:extLst>
          </p:cNvPr>
          <p:cNvSpPr/>
          <p:nvPr/>
        </p:nvSpPr>
        <p:spPr>
          <a:xfrm rot="16200000">
            <a:off x="6040205" y="4239068"/>
            <a:ext cx="295004" cy="98367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B609B419-7B4F-4D5D-ACD2-03B9FDA0EDF4}"/>
              </a:ext>
            </a:extLst>
          </p:cNvPr>
          <p:cNvSpPr/>
          <p:nvPr/>
        </p:nvSpPr>
        <p:spPr>
          <a:xfrm>
            <a:off x="9965252" y="4301926"/>
            <a:ext cx="1589600" cy="1019768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r>
              <a:rPr lang="en-US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Video Recording</a:t>
            </a:r>
          </a:p>
          <a:p>
            <a:pPr algn="ctr" defTabSz="1219169" hangingPunct="0"/>
            <a:r>
              <a:rPr lang="en-US" sz="16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(Observations)</a:t>
            </a:r>
          </a:p>
        </p:txBody>
      </p:sp>
      <p:sp>
        <p:nvSpPr>
          <p:cNvPr id="65" name="Google Shape;279;p44">
            <a:extLst>
              <a:ext uri="{FF2B5EF4-FFF2-40B4-BE49-F238E27FC236}">
                <a16:creationId xmlns:a16="http://schemas.microsoft.com/office/drawing/2014/main" id="{F1A4C907-B730-400B-9EB2-0EC2C9E4D09D}"/>
              </a:ext>
            </a:extLst>
          </p:cNvPr>
          <p:cNvSpPr/>
          <p:nvPr/>
        </p:nvSpPr>
        <p:spPr>
          <a:xfrm>
            <a:off x="7336147" y="3749028"/>
            <a:ext cx="295004" cy="50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Google Shape;279;p44">
            <a:extLst>
              <a:ext uri="{FF2B5EF4-FFF2-40B4-BE49-F238E27FC236}">
                <a16:creationId xmlns:a16="http://schemas.microsoft.com/office/drawing/2014/main" id="{733F3740-F82F-4422-9712-267CD5952506}"/>
              </a:ext>
            </a:extLst>
          </p:cNvPr>
          <p:cNvSpPr/>
          <p:nvPr/>
        </p:nvSpPr>
        <p:spPr>
          <a:xfrm rot="16200000">
            <a:off x="9424504" y="4235926"/>
            <a:ext cx="322063" cy="6949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D0485C-60F0-4E3F-8A1C-9F1D997CD656}"/>
              </a:ext>
            </a:extLst>
          </p:cNvPr>
          <p:cNvCxnSpPr>
            <a:cxnSpLocks/>
          </p:cNvCxnSpPr>
          <p:nvPr/>
        </p:nvCxnSpPr>
        <p:spPr>
          <a:xfrm>
            <a:off x="6033407" y="1306350"/>
            <a:ext cx="0" cy="390713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Television with solid fill">
            <a:extLst>
              <a:ext uri="{FF2B5EF4-FFF2-40B4-BE49-F238E27FC236}">
                <a16:creationId xmlns:a16="http://schemas.microsoft.com/office/drawing/2014/main" id="{F1E8A0B6-9633-4889-8AD6-A1B8EE84D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2182" y="4076103"/>
            <a:ext cx="1441211" cy="1441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91E67-99B8-4763-8E08-A746B0DB2B71}"/>
              </a:ext>
            </a:extLst>
          </p:cNvPr>
          <p:cNvSpPr txBox="1"/>
          <p:nvPr/>
        </p:nvSpPr>
        <p:spPr>
          <a:xfrm>
            <a:off x="7053246" y="4518358"/>
            <a:ext cx="85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69" hangingPunct="0"/>
            <a:r>
              <a:rPr lang="en-US" sz="24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TV</a:t>
            </a:r>
          </a:p>
        </p:txBody>
      </p:sp>
      <p:pic>
        <p:nvPicPr>
          <p:cNvPr id="7" name="Graphic 6" descr="Video camera outline">
            <a:extLst>
              <a:ext uri="{FF2B5EF4-FFF2-40B4-BE49-F238E27FC236}">
                <a16:creationId xmlns:a16="http://schemas.microsoft.com/office/drawing/2014/main" id="{3F933903-9460-4B23-96B9-1A1B17FD8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1417" y="4076102"/>
            <a:ext cx="914400" cy="91440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29" name="Google Shape;279;p44">
            <a:extLst>
              <a:ext uri="{FF2B5EF4-FFF2-40B4-BE49-F238E27FC236}">
                <a16:creationId xmlns:a16="http://schemas.microsoft.com/office/drawing/2014/main" id="{28200239-CA46-4F79-BFB4-43D480D24700}"/>
              </a:ext>
            </a:extLst>
          </p:cNvPr>
          <p:cNvSpPr/>
          <p:nvPr/>
        </p:nvSpPr>
        <p:spPr>
          <a:xfrm rot="10800000">
            <a:off x="10403702" y="3652333"/>
            <a:ext cx="295004" cy="50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DFAF86-C6DE-44B9-A51A-D6B983110C58}"/>
              </a:ext>
            </a:extLst>
          </p:cNvPr>
          <p:cNvSpPr txBox="1"/>
          <p:nvPr/>
        </p:nvSpPr>
        <p:spPr>
          <a:xfrm>
            <a:off x="8257341" y="4893172"/>
            <a:ext cx="124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69" hangingPunct="0"/>
            <a:r>
              <a:rPr lang="en-US" sz="12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Video Camera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398E9-D7EA-4B8E-AA2A-A44F246A4AB0}"/>
              </a:ext>
            </a:extLst>
          </p:cNvPr>
          <p:cNvCxnSpPr>
            <a:cxnSpLocks/>
          </p:cNvCxnSpPr>
          <p:nvPr/>
        </p:nvCxnSpPr>
        <p:spPr>
          <a:xfrm>
            <a:off x="7945946" y="4281810"/>
            <a:ext cx="402735" cy="2671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832910-4278-48FF-B113-6A3355FC6953}"/>
              </a:ext>
            </a:extLst>
          </p:cNvPr>
          <p:cNvCxnSpPr>
            <a:cxnSpLocks/>
          </p:cNvCxnSpPr>
          <p:nvPr/>
        </p:nvCxnSpPr>
        <p:spPr>
          <a:xfrm flipV="1">
            <a:off x="7971516" y="4797300"/>
            <a:ext cx="379606" cy="2450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BBEBE-8BA4-4563-8117-EA8A8181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605216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29CDB2-9329-4C27-BB4D-1A56276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 Generation</a:t>
            </a:r>
          </a:p>
        </p:txBody>
      </p:sp>
    </p:spTree>
    <p:extLst>
      <p:ext uri="{BB962C8B-B14F-4D97-AF65-F5344CB8AC3E}">
        <p14:creationId xmlns:p14="http://schemas.microsoft.com/office/powerpoint/2010/main" val="282045180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/>
          <p:nvPr/>
        </p:nvSpPr>
        <p:spPr>
          <a:xfrm>
            <a:off x="10205090" y="3664355"/>
            <a:ext cx="1856358" cy="877425"/>
          </a:xfrm>
          <a:prstGeom prst="flowChartMagneticDisk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WAVE Test Content + MPD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8" name="Google Shape;298;p44"/>
          <p:cNvSpPr/>
          <p:nvPr/>
        </p:nvSpPr>
        <p:spPr>
          <a:xfrm>
            <a:off x="1594419" y="5685585"/>
            <a:ext cx="1589703" cy="877425"/>
          </a:xfrm>
          <a:prstGeom prst="flowChartMagneticDisk">
            <a:avLst/>
          </a:prstGeom>
          <a:solidFill>
            <a:srgbClr val="00B0F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Mezzanine </a:t>
            </a:r>
            <a:b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Pool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A158A-07EF-4E38-89E9-53CED2498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194"/>
            <a:ext cx="10515600" cy="7318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Content Generation Workflow At A  Glance </a:t>
            </a:r>
          </a:p>
        </p:txBody>
      </p:sp>
      <p:sp>
        <p:nvSpPr>
          <p:cNvPr id="55" name="Google Shape;262;p44">
            <a:extLst>
              <a:ext uri="{FF2B5EF4-FFF2-40B4-BE49-F238E27FC236}">
                <a16:creationId xmlns:a16="http://schemas.microsoft.com/office/drawing/2014/main" id="{AD127AB4-3275-4424-970C-0F78A473109B}"/>
              </a:ext>
            </a:extLst>
          </p:cNvPr>
          <p:cNvSpPr/>
          <p:nvPr/>
        </p:nvSpPr>
        <p:spPr>
          <a:xfrm>
            <a:off x="223456" y="3775446"/>
            <a:ext cx="1719206" cy="649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Annotate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</a:t>
            </a:r>
          </a:p>
        </p:txBody>
      </p:sp>
      <p:sp>
        <p:nvSpPr>
          <p:cNvPr id="37" name="Google Shape;262;p44">
            <a:extLst>
              <a:ext uri="{FF2B5EF4-FFF2-40B4-BE49-F238E27FC236}">
                <a16:creationId xmlns:a16="http://schemas.microsoft.com/office/drawing/2014/main" id="{2E5BBF69-F259-4EED-8CC6-8C49264E39FB}"/>
              </a:ext>
            </a:extLst>
          </p:cNvPr>
          <p:cNvSpPr/>
          <p:nvPr/>
        </p:nvSpPr>
        <p:spPr>
          <a:xfrm>
            <a:off x="5266551" y="3812881"/>
            <a:ext cx="1459018" cy="649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Validate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DASH Conformance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9" name="Google Shape;279;p44"/>
          <p:cNvSpPr/>
          <p:nvPr/>
        </p:nvSpPr>
        <p:spPr>
          <a:xfrm rot="10800000">
            <a:off x="2806531" y="5022848"/>
            <a:ext cx="431200" cy="652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8" name="Google Shape;279;p44">
            <a:extLst>
              <a:ext uri="{FF2B5EF4-FFF2-40B4-BE49-F238E27FC236}">
                <a16:creationId xmlns:a16="http://schemas.microsoft.com/office/drawing/2014/main" id="{F053BD8B-E5C9-4BF7-8C33-8CBDF580634F}"/>
              </a:ext>
            </a:extLst>
          </p:cNvPr>
          <p:cNvSpPr/>
          <p:nvPr/>
        </p:nvSpPr>
        <p:spPr>
          <a:xfrm>
            <a:off x="905510" y="2370989"/>
            <a:ext cx="431200" cy="62626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Google Shape;279;p44">
            <a:extLst>
              <a:ext uri="{FF2B5EF4-FFF2-40B4-BE49-F238E27FC236}">
                <a16:creationId xmlns:a16="http://schemas.microsoft.com/office/drawing/2014/main" id="{3568A6FB-A683-4DA5-9095-50328CA91C23}"/>
              </a:ext>
            </a:extLst>
          </p:cNvPr>
          <p:cNvSpPr/>
          <p:nvPr/>
        </p:nvSpPr>
        <p:spPr>
          <a:xfrm>
            <a:off x="1596247" y="5022850"/>
            <a:ext cx="431200" cy="7632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33E7591-5699-4FA7-8E30-FB570C18EF31}"/>
              </a:ext>
            </a:extLst>
          </p:cNvPr>
          <p:cNvSpPr/>
          <p:nvPr/>
        </p:nvSpPr>
        <p:spPr>
          <a:xfrm>
            <a:off x="7318266" y="3787273"/>
            <a:ext cx="1669612" cy="692904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r>
              <a:rPr lang="en-US" sz="1600" kern="0" dirty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Content Valid?</a:t>
            </a:r>
          </a:p>
        </p:txBody>
      </p:sp>
      <p:sp>
        <p:nvSpPr>
          <p:cNvPr id="28" name="Google Shape;262;p44">
            <a:extLst>
              <a:ext uri="{FF2B5EF4-FFF2-40B4-BE49-F238E27FC236}">
                <a16:creationId xmlns:a16="http://schemas.microsoft.com/office/drawing/2014/main" id="{B68B0DA8-C4BE-4EB7-872A-B47CB6038A56}"/>
              </a:ext>
            </a:extLst>
          </p:cNvPr>
          <p:cNvSpPr/>
          <p:nvPr/>
        </p:nvSpPr>
        <p:spPr>
          <a:xfrm>
            <a:off x="2806531" y="3788638"/>
            <a:ext cx="1719206" cy="649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 Profile Encoding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69228FD-0517-4C50-8334-7A5F28875B42}"/>
              </a:ext>
            </a:extLst>
          </p:cNvPr>
          <p:cNvCxnSpPr>
            <a:cxnSpLocks/>
            <a:stCxn id="6" idx="0"/>
            <a:endCxn id="28" idx="0"/>
          </p:cNvCxnSpPr>
          <p:nvPr/>
        </p:nvCxnSpPr>
        <p:spPr>
          <a:xfrm rot="16200000" flipH="1" flipV="1">
            <a:off x="5908921" y="1544486"/>
            <a:ext cx="1364" cy="4486938"/>
          </a:xfrm>
          <a:prstGeom prst="bentConnector3">
            <a:avLst>
              <a:gd name="adj1" fmla="val -37162463"/>
            </a:avLst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7C2401-C524-43CD-8886-82D37110C784}"/>
              </a:ext>
            </a:extLst>
          </p:cNvPr>
          <p:cNvCxnSpPr>
            <a:cxnSpLocks/>
          </p:cNvCxnSpPr>
          <p:nvPr/>
        </p:nvCxnSpPr>
        <p:spPr>
          <a:xfrm>
            <a:off x="4525738" y="4085321"/>
            <a:ext cx="834519" cy="4440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DF045CF-39DA-410B-AFE6-2B3983773103}"/>
              </a:ext>
            </a:extLst>
          </p:cNvPr>
          <p:cNvCxnSpPr>
            <a:cxnSpLocks/>
          </p:cNvCxnSpPr>
          <p:nvPr/>
        </p:nvCxnSpPr>
        <p:spPr>
          <a:xfrm>
            <a:off x="1966869" y="4103067"/>
            <a:ext cx="834519" cy="4440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0959FC-21B1-4A33-8067-2A1EAE9E5EF3}"/>
              </a:ext>
            </a:extLst>
          </p:cNvPr>
          <p:cNvCxnSpPr>
            <a:cxnSpLocks/>
            <a:stCxn id="37" idx="3"/>
            <a:endCxn id="6" idx="1"/>
          </p:cNvCxnSpPr>
          <p:nvPr/>
        </p:nvCxnSpPr>
        <p:spPr>
          <a:xfrm flipV="1">
            <a:off x="6725570" y="4133726"/>
            <a:ext cx="592697" cy="3995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94DBE4-19CB-4871-8759-B9EDCAD17368}"/>
              </a:ext>
            </a:extLst>
          </p:cNvPr>
          <p:cNvSpPr txBox="1"/>
          <p:nvPr/>
        </p:nvSpPr>
        <p:spPr>
          <a:xfrm>
            <a:off x="8299635" y="3458027"/>
            <a:ext cx="4312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en-US" sz="1200" kern="0" dirty="0">
                <a:solidFill>
                  <a:srgbClr val="FFFFFF"/>
                </a:solidFill>
                <a:latin typeface="Helvetica Neue"/>
                <a:sym typeface="Helvetica Neue"/>
              </a:rPr>
              <a:t>No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5C3F0D-405D-48C9-9986-73217DA6B59E}"/>
              </a:ext>
            </a:extLst>
          </p:cNvPr>
          <p:cNvSpPr txBox="1"/>
          <p:nvPr/>
        </p:nvSpPr>
        <p:spPr>
          <a:xfrm>
            <a:off x="8727259" y="3815810"/>
            <a:ext cx="4312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en-US" sz="1200" kern="0" dirty="0">
                <a:solidFill>
                  <a:srgbClr val="FFFFFF"/>
                </a:solidFill>
                <a:latin typeface="Helvetica Neue"/>
                <a:sym typeface="Helvetica Neue"/>
              </a:rPr>
              <a:t>Yes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8C690-D716-420D-993C-331CF28A6B33}"/>
              </a:ext>
            </a:extLst>
          </p:cNvPr>
          <p:cNvSpPr/>
          <p:nvPr/>
        </p:nvSpPr>
        <p:spPr>
          <a:xfrm>
            <a:off x="2473432" y="3011947"/>
            <a:ext cx="6971589" cy="2010900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3CB04E-7DA7-4E21-A9FD-414E7B8E9B7A}"/>
              </a:ext>
            </a:extLst>
          </p:cNvPr>
          <p:cNvSpPr/>
          <p:nvPr/>
        </p:nvSpPr>
        <p:spPr>
          <a:xfrm>
            <a:off x="130552" y="3011945"/>
            <a:ext cx="2119888" cy="2010904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377187" y="1474135"/>
            <a:ext cx="1589601" cy="877425"/>
          </a:xfrm>
          <a:prstGeom prst="flowChartMagneticDisk">
            <a:avLst/>
          </a:prstGeom>
          <a:solidFill>
            <a:srgbClr val="00B0F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Original </a:t>
            </a:r>
            <a:b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Content Pool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4" name="Google Shape;279;p44">
            <a:extLst>
              <a:ext uri="{FF2B5EF4-FFF2-40B4-BE49-F238E27FC236}">
                <a16:creationId xmlns:a16="http://schemas.microsoft.com/office/drawing/2014/main" id="{180CE8E1-8483-4E49-8755-09A852ABC79E}"/>
              </a:ext>
            </a:extLst>
          </p:cNvPr>
          <p:cNvSpPr/>
          <p:nvPr/>
        </p:nvSpPr>
        <p:spPr>
          <a:xfrm rot="16200000">
            <a:off x="9602443" y="3779921"/>
            <a:ext cx="431200" cy="6551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8B3BA44-2792-42A4-A7C4-C356F0053223}"/>
              </a:ext>
            </a:extLst>
          </p:cNvPr>
          <p:cNvSpPr txBox="1"/>
          <p:nvPr/>
        </p:nvSpPr>
        <p:spPr>
          <a:xfrm>
            <a:off x="2518927" y="4598858"/>
            <a:ext cx="223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69" hangingPunct="0"/>
            <a:r>
              <a:rPr lang="en-US" sz="2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Test</a:t>
            </a:r>
            <a:r>
              <a:rPr lang="en-US" sz="20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Content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6291C-8B86-4763-90B8-CE200E94DA7E}"/>
              </a:ext>
            </a:extLst>
          </p:cNvPr>
          <p:cNvSpPr txBox="1"/>
          <p:nvPr/>
        </p:nvSpPr>
        <p:spPr>
          <a:xfrm>
            <a:off x="-229545" y="4617715"/>
            <a:ext cx="280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69" hangingPunct="0"/>
            <a:r>
              <a:rPr lang="en-US" sz="2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Mezzanine</a:t>
            </a:r>
            <a:r>
              <a:rPr lang="en-US" sz="2000" b="1" kern="0" dirty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Content </a:t>
            </a:r>
          </a:p>
        </p:txBody>
      </p:sp>
    </p:spTree>
    <p:extLst>
      <p:ext uri="{BB962C8B-B14F-4D97-AF65-F5344CB8AC3E}">
        <p14:creationId xmlns:p14="http://schemas.microsoft.com/office/powerpoint/2010/main" val="17987115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50DF-F162-1EFC-DA96-3CB45397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de-DE" dirty="0"/>
              <a:t>Selected CTA WAVE Specifications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CD177A6-B302-8D30-3902-A6A8701D0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617" y="1227472"/>
            <a:ext cx="11188223" cy="23634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https://www.cta.tech/Resources/Standards/WAVE-Project#specs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6B073-9273-93BB-8C9F-D46EF0C7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2CD5B-1F81-9935-DAD4-808F37F5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13" y="1801366"/>
            <a:ext cx="3111629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CA740-5F6D-00DE-11B2-1051DF99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366"/>
            <a:ext cx="3107523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FEA347-27C5-F3E5-BECB-26310FAC3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932" y="1801366"/>
            <a:ext cx="2820268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CE1FFA-94BE-4130-8F2E-8607CAA7D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591" y="1801366"/>
            <a:ext cx="31094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4E248-BCE7-4693-AC6A-0AFB17F3E420}"/>
              </a:ext>
            </a:extLst>
          </p:cNvPr>
          <p:cNvSpPr txBox="1"/>
          <p:nvPr/>
        </p:nvSpPr>
        <p:spPr>
          <a:xfrm>
            <a:off x="367847" y="668297"/>
            <a:ext cx="11036753" cy="59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/>
          <a:p>
            <a:pPr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This  module automatically generates WAVE mezzanine content based on raw source content.</a:t>
            </a:r>
          </a:p>
          <a:p>
            <a:pPr marL="228600" indent="-228600" defTabSz="1219169" hangingPunct="0"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The annotations in the resulting multimedia files are used by the WAVE test suite to programmatically identify content parameters and to verify various elements of performance.</a:t>
            </a:r>
          </a:p>
          <a:p>
            <a:pPr defTabSz="1219169" hangingPunct="0"/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Workflow to Create Annotated Content </a:t>
            </a: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</a:t>
            </a:r>
            <a:r>
              <a:rPr lang="en-US" sz="14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mezzanine.py</a:t>
            </a: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</a:t>
            </a:r>
          </a:p>
          <a:p>
            <a:pPr defTabSz="1219169" hangingPunct="0"/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Adds timecode, frame number with configurable zero padding, frame rate, configurable label text and font encoded in QR code </a:t>
            </a:r>
            <a:r>
              <a:rPr lang="en-US" sz="1400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displayed in each frame.</a:t>
            </a: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Adds a low-density bit pattern </a:t>
            </a:r>
            <a:r>
              <a:rPr lang="en-US" sz="1400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for each frame </a:t>
            </a: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that signals (frame number, total frames, frame rate, horizontal resolution, vertical resolution)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Adds border indications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Integrates an A/V sync pattern at the top right of the video 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Mixes source content audio with A/V sync beeps to allow for visual lip-sync confirmation.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Includes option to add a dark green color frame to indicate the start of the video, and a dark red frame to indicate the end of the video.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Optionally applies rudimentary tone-mapping to BT.709 SDR for each input file, to create SDR mezzanine streams using an HDR source.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Generates JSON metadata related to the mezzanine content, encoding, output file and source file. This includes the mezzanine release version, and the corresponding WAVE Test Content Format Specification version.</a:t>
            </a:r>
          </a:p>
          <a:p>
            <a:pPr marL="371475" indent="-371475" defTabSz="1219169" hangingPunct="0">
              <a:buFont typeface="+mj-lt"/>
              <a:buAutoNum type="arabicPeriod"/>
            </a:pPr>
            <a:endParaRPr lang="en-US" sz="1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Video output configured to </a:t>
            </a:r>
            <a:r>
              <a:rPr lang="en-US" sz="14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minimise</a:t>
            </a:r>
            <a:r>
              <a:rPr lang="en-US" sz="1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lossy nature of transcoding and preserve properties of source content. The codec used depends on source content color space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12297" y="114300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lang="en-US" sz="3000" b="1" kern="0" dirty="0">
                <a:solidFill>
                  <a:srgbClr val="FFFFFF"/>
                </a:solidFill>
                <a:latin typeface="Arial Black" panose="020B0A04020102020204" pitchFamily="34" charset="0"/>
              </a:rPr>
              <a:t>Mezzanine Content Generation </a:t>
            </a:r>
            <a:endParaRPr sz="3000" b="1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400AA-C2C1-4A55-AB71-9E02626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676"/>
            <a:ext cx="1771319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" kern="0">
                <a:solidFill>
                  <a:srgbClr val="24292F"/>
                </a:solidFill>
                <a:latin typeface="ui-monospace"/>
                <a:sym typeface="Helvetica Neue"/>
              </a:rPr>
              <a:t>"&lt;template-id&gt;","&lt;video-test-vector-url&gt;","&lt;audio-test-vector&gt;","&lt;group&gt;"</a:t>
            </a:r>
            <a:r>
              <a:rPr lang="en-US" altLang="en-US" sz="400" ker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endParaRPr lang="en-US" altLang="en-US" sz="900" kern="0">
              <a:solidFill>
                <a:srgbClr val="FFFFFF"/>
              </a:solidFill>
              <a:latin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14018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4E248-BCE7-4693-AC6A-0AFB17F3E420}"/>
              </a:ext>
            </a:extLst>
          </p:cNvPr>
          <p:cNvSpPr txBox="1"/>
          <p:nvPr/>
        </p:nvSpPr>
        <p:spPr>
          <a:xfrm>
            <a:off x="412297" y="782597"/>
            <a:ext cx="11036753" cy="59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/>
          <a:p>
            <a:pPr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This  module automatically generates WAVE test content based on Mezzanine content.</a:t>
            </a:r>
          </a:p>
          <a:p>
            <a:pPr marL="228600" indent="-228600" defTabSz="1219169" hangingPunct="0"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The </a:t>
            </a:r>
            <a:r>
              <a:rPr lang="en-US" sz="16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run-all.py </a:t>
            </a: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script gathers data and content to process for encoding and packaging. The </a:t>
            </a:r>
            <a:r>
              <a:rPr lang="en-US" sz="16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encode_dash.py </a:t>
            </a: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script is focused on generating CMAF content with DASH annotations. </a:t>
            </a:r>
          </a:p>
          <a:p>
            <a:pPr defTabSz="1219169" hangingPunct="0"/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Workflow to Create Annotated Content:</a:t>
            </a:r>
          </a:p>
          <a:p>
            <a:pPr defTabSz="1219169" hangingPunct="0"/>
            <a:endParaRPr lang="en-US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indent="-257175" defTabSz="1219169" hangingPunct="0">
              <a:buFont typeface="+mj-lt"/>
              <a:buAutoNum type="arabicPeriod"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Download mezzanine content.</a:t>
            </a:r>
          </a:p>
          <a:p>
            <a:pPr marL="257175" indent="-257175" defTabSz="1219169" hangingPunct="0">
              <a:buFont typeface="+mj-lt"/>
              <a:buAutoNum type="arabicPeriod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indent="-257175" defTabSz="1219169" hangingPunct="0">
              <a:buFont typeface="+mj-lt"/>
              <a:buAutoNum type="arabicPeriod"/>
            </a:pPr>
            <a:r>
              <a:rPr lang="en-US" sz="1600" b="1" u="sng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Encode </a:t>
            </a: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mezzanine content:</a:t>
            </a:r>
          </a:p>
          <a:p>
            <a:pPr marL="0" lvl="1" indent="228600"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Encode to conform to CTA Proposed Test content.</a:t>
            </a:r>
          </a:p>
          <a:p>
            <a:pPr marL="0" lvl="1" indent="228600" defTabSz="1219169" hangingPunct="0"/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Encode at least one option of source content according to media profile.</a:t>
            </a:r>
          </a:p>
          <a:p>
            <a:pPr marL="0" lvl="1" indent="228600" defTabSz="1219169" hangingPunct="0"/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r>
              <a:rPr lang="en-US" sz="1600" b="1" u="sng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Package</a:t>
            </a: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(markup) the content with an MPD according to the CTA Content Model format.</a:t>
            </a:r>
          </a:p>
          <a:p>
            <a:pPr marL="257175" lvl="1" indent="-257175" defTabSz="1219169" hangingPunct="0">
              <a:buFont typeface="+mj-lt"/>
              <a:buAutoNum type="arabicPeriod" startAt="3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r>
              <a:rPr lang="en-US" sz="1600" b="1" u="sng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Encrypt</a:t>
            </a: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the content in-place using GPAC encryption and manifest-forwarding capabilities.</a:t>
            </a:r>
          </a:p>
          <a:p>
            <a:pPr marL="257175" lvl="1" indent="-257175" defTabSz="1219169" hangingPunct="0">
              <a:buFont typeface="+mj-lt"/>
              <a:buAutoNum type="arabicPeriod" startAt="3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Upload the proposed test content to the CTA-WAVE server using SFTP.</a:t>
            </a:r>
          </a:p>
          <a:p>
            <a:pPr marL="257175" lvl="1" indent="-257175" defTabSz="1219169" hangingPunct="0">
              <a:buFont typeface="+mj-lt"/>
              <a:buAutoNum type="arabicPeriod" startAt="3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Update </a:t>
            </a:r>
            <a:r>
              <a:rPr lang="en-US" sz="16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database.json</a:t>
            </a: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r>
              <a:rPr lang="en-US" sz="1600" b="1" u="sng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Validate </a:t>
            </a: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against MPD and CMAF conformance for CTA WAVE test content (</a:t>
            </a:r>
            <a:r>
              <a:rPr lang="en-US" sz="16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https://conformance.dashif.org/)</a:t>
            </a:r>
          </a:p>
          <a:p>
            <a:pPr marL="257175" lvl="1" indent="-257175" defTabSz="1219169" hangingPunct="0">
              <a:buFont typeface="+mj-lt"/>
              <a:buAutoNum type="arabicPeriod" startAt="3"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57175" lvl="1" indent="-257175" defTabSz="1219169" hangingPunct="0">
              <a:buFont typeface="+mj-lt"/>
              <a:buAutoNum type="arabicPeriod" startAt="3"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If validation fails, return to step#2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12297" y="114300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lang="en-US" sz="3000" b="1" kern="0" dirty="0">
                <a:solidFill>
                  <a:srgbClr val="FFFFFF"/>
                </a:solidFill>
                <a:latin typeface="Arial Black" panose="020B0A04020102020204" pitchFamily="34" charset="0"/>
              </a:rPr>
              <a:t>CTA Test Content Generation </a:t>
            </a:r>
            <a:endParaRPr sz="3000" b="1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400AA-C2C1-4A55-AB71-9E02626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676"/>
            <a:ext cx="1771319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" kern="0">
                <a:solidFill>
                  <a:srgbClr val="24292F"/>
                </a:solidFill>
                <a:latin typeface="ui-monospace"/>
                <a:sym typeface="Helvetica Neue"/>
              </a:rPr>
              <a:t>"&lt;template-id&gt;","&lt;video-test-vector-url&gt;","&lt;audio-test-vector&gt;","&lt;group&gt;"</a:t>
            </a:r>
            <a:r>
              <a:rPr lang="en-US" altLang="en-US" sz="400" ker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endParaRPr lang="en-US" altLang="en-US" sz="900" kern="0">
              <a:solidFill>
                <a:srgbClr val="FFFFFF"/>
              </a:solidFill>
              <a:latin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747694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29CDB2-9329-4C27-BB4D-1A56276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Generation</a:t>
            </a:r>
          </a:p>
        </p:txBody>
      </p:sp>
    </p:spTree>
    <p:extLst>
      <p:ext uri="{BB962C8B-B14F-4D97-AF65-F5344CB8AC3E}">
        <p14:creationId xmlns:p14="http://schemas.microsoft.com/office/powerpoint/2010/main" val="218429191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llout: Up Arrow 21">
            <a:extLst>
              <a:ext uri="{FF2B5EF4-FFF2-40B4-BE49-F238E27FC236}">
                <a16:creationId xmlns:a16="http://schemas.microsoft.com/office/drawing/2014/main" id="{32165EF3-F8B0-40EF-B018-A18E60368365}"/>
              </a:ext>
            </a:extLst>
          </p:cNvPr>
          <p:cNvSpPr/>
          <p:nvPr/>
        </p:nvSpPr>
        <p:spPr>
          <a:xfrm>
            <a:off x="3312364" y="4880950"/>
            <a:ext cx="4936838" cy="16803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A158A-07EF-4E38-89E9-53CED2498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397" y="182963"/>
            <a:ext cx="5505815" cy="6318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Test Generation Architecture</a:t>
            </a:r>
          </a:p>
        </p:txBody>
      </p:sp>
      <p:sp>
        <p:nvSpPr>
          <p:cNvPr id="37" name="Google Shape;262;p44">
            <a:extLst>
              <a:ext uri="{FF2B5EF4-FFF2-40B4-BE49-F238E27FC236}">
                <a16:creationId xmlns:a16="http://schemas.microsoft.com/office/drawing/2014/main" id="{2E5BBF69-F259-4EED-8CC6-8C49264E39FB}"/>
              </a:ext>
            </a:extLst>
          </p:cNvPr>
          <p:cNvSpPr/>
          <p:nvPr/>
        </p:nvSpPr>
        <p:spPr>
          <a:xfrm>
            <a:off x="5230343" y="3824564"/>
            <a:ext cx="1459018" cy="7328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Instantiate</a:t>
            </a:r>
            <a:endParaRPr lang="en" sz="16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Selected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Templates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7C2401-C524-43CD-8886-82D37110C784}"/>
              </a:ext>
            </a:extLst>
          </p:cNvPr>
          <p:cNvCxnSpPr>
            <a:cxnSpLocks/>
          </p:cNvCxnSpPr>
          <p:nvPr/>
        </p:nvCxnSpPr>
        <p:spPr>
          <a:xfrm>
            <a:off x="4564635" y="4142446"/>
            <a:ext cx="665709" cy="0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0959FC-21B1-4A33-8067-2A1EAE9E5EF3}"/>
              </a:ext>
            </a:extLst>
          </p:cNvPr>
          <p:cNvCxnSpPr>
            <a:cxnSpLocks/>
            <a:endCxn id="91" idx="1"/>
          </p:cNvCxnSpPr>
          <p:nvPr/>
        </p:nvCxnSpPr>
        <p:spPr>
          <a:xfrm flipV="1">
            <a:off x="6689361" y="4191064"/>
            <a:ext cx="579258" cy="8234"/>
          </a:xfrm>
          <a:prstGeom prst="straightConnector1">
            <a:avLst/>
          </a:prstGeom>
          <a:noFill/>
          <a:ln w="57150" cap="flat">
            <a:solidFill>
              <a:srgbClr val="92D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94DBE4-19CB-4871-8759-B9EDCAD17368}"/>
              </a:ext>
            </a:extLst>
          </p:cNvPr>
          <p:cNvSpPr txBox="1"/>
          <p:nvPr/>
        </p:nvSpPr>
        <p:spPr>
          <a:xfrm>
            <a:off x="9127575" y="3714577"/>
            <a:ext cx="4312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en-US" sz="1200" kern="0" dirty="0">
                <a:solidFill>
                  <a:srgbClr val="FFFFFF"/>
                </a:solidFill>
                <a:latin typeface="Helvetica Neue"/>
                <a:sym typeface="Helvetica Neue"/>
              </a:rPr>
              <a:t>No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5C3F0D-405D-48C9-9986-73217DA6B59E}"/>
              </a:ext>
            </a:extLst>
          </p:cNvPr>
          <p:cNvSpPr txBox="1"/>
          <p:nvPr/>
        </p:nvSpPr>
        <p:spPr>
          <a:xfrm>
            <a:off x="9555199" y="4072360"/>
            <a:ext cx="4312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en-US" sz="1200" kern="0" dirty="0">
                <a:solidFill>
                  <a:srgbClr val="FFFFFF"/>
                </a:solidFill>
                <a:latin typeface="Helvetica Neue"/>
                <a:sym typeface="Helvetica Neue"/>
              </a:rPr>
              <a:t>Yes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68C690-D716-420D-993C-331CF28A6B33}"/>
              </a:ext>
            </a:extLst>
          </p:cNvPr>
          <p:cNvSpPr/>
          <p:nvPr/>
        </p:nvSpPr>
        <p:spPr>
          <a:xfrm>
            <a:off x="2326511" y="3442825"/>
            <a:ext cx="6625578" cy="148641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Google Shape;259;p44">
            <a:extLst>
              <a:ext uri="{FF2B5EF4-FFF2-40B4-BE49-F238E27FC236}">
                <a16:creationId xmlns:a16="http://schemas.microsoft.com/office/drawing/2014/main" id="{3303D701-55C2-4B07-BAB9-20602BFC7BA4}"/>
              </a:ext>
            </a:extLst>
          </p:cNvPr>
          <p:cNvSpPr/>
          <p:nvPr/>
        </p:nvSpPr>
        <p:spPr>
          <a:xfrm>
            <a:off x="2841017" y="910161"/>
            <a:ext cx="1856358" cy="877425"/>
          </a:xfrm>
          <a:prstGeom prst="flowChartMagneticDisk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WAVE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srgbClr val="0563C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Content + MPD</a:t>
            </a:r>
            <a:endParaRPr sz="1600" b="1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Graphic 3" descr="Table with solid fill">
            <a:extLst>
              <a:ext uri="{FF2B5EF4-FFF2-40B4-BE49-F238E27FC236}">
                <a16:creationId xmlns:a16="http://schemas.microsoft.com/office/drawing/2014/main" id="{81B9015F-6CE2-4450-8258-473CA1AEA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5102" y="2077971"/>
            <a:ext cx="1991069" cy="10902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7ED048E-9008-4BB4-89D5-6BD3875A83E3}"/>
              </a:ext>
            </a:extLst>
          </p:cNvPr>
          <p:cNvGrpSpPr/>
          <p:nvPr/>
        </p:nvGrpSpPr>
        <p:grpSpPr>
          <a:xfrm>
            <a:off x="6915941" y="1169839"/>
            <a:ext cx="1333261" cy="922115"/>
            <a:chOff x="6686822" y="836677"/>
            <a:chExt cx="1333261" cy="922115"/>
          </a:xfrm>
        </p:grpSpPr>
        <p:sp>
          <p:nvSpPr>
            <p:cNvPr id="32" name="Flowchart: Document 31">
              <a:extLst>
                <a:ext uri="{FF2B5EF4-FFF2-40B4-BE49-F238E27FC236}">
                  <a16:creationId xmlns:a16="http://schemas.microsoft.com/office/drawing/2014/main" id="{0D3EA00F-EFC2-47C0-A07A-72B504AA27DB}"/>
                </a:ext>
              </a:extLst>
            </p:cNvPr>
            <p:cNvSpPr/>
            <p:nvPr/>
          </p:nvSpPr>
          <p:spPr>
            <a:xfrm>
              <a:off x="6686822" y="836677"/>
              <a:ext cx="1028461" cy="617315"/>
            </a:xfrm>
            <a:prstGeom prst="flowChart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HTML Template</a:t>
              </a:r>
            </a:p>
          </p:txBody>
        </p:sp>
        <p:sp>
          <p:nvSpPr>
            <p:cNvPr id="33" name="Flowchart: Document 32">
              <a:extLst>
                <a:ext uri="{FF2B5EF4-FFF2-40B4-BE49-F238E27FC236}">
                  <a16:creationId xmlns:a16="http://schemas.microsoft.com/office/drawing/2014/main" id="{BE70FDC3-3E87-4DF6-948B-86C8E4A650A4}"/>
                </a:ext>
              </a:extLst>
            </p:cNvPr>
            <p:cNvSpPr/>
            <p:nvPr/>
          </p:nvSpPr>
          <p:spPr>
            <a:xfrm>
              <a:off x="6839222" y="989077"/>
              <a:ext cx="1028461" cy="617315"/>
            </a:xfrm>
            <a:prstGeom prst="flowChart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HTML Template</a:t>
              </a:r>
            </a:p>
          </p:txBody>
        </p:sp>
        <p:sp>
          <p:nvSpPr>
            <p:cNvPr id="34" name="Flowchart: Document 33">
              <a:extLst>
                <a:ext uri="{FF2B5EF4-FFF2-40B4-BE49-F238E27FC236}">
                  <a16:creationId xmlns:a16="http://schemas.microsoft.com/office/drawing/2014/main" id="{D3F36790-B8DB-4C65-BBB5-DEB345B5009C}"/>
                </a:ext>
              </a:extLst>
            </p:cNvPr>
            <p:cNvSpPr/>
            <p:nvPr/>
          </p:nvSpPr>
          <p:spPr>
            <a:xfrm>
              <a:off x="6991622" y="1141477"/>
              <a:ext cx="1028461" cy="617315"/>
            </a:xfrm>
            <a:prstGeom prst="flowChart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HTML Template</a:t>
              </a:r>
            </a:p>
          </p:txBody>
        </p:sp>
      </p:grpSp>
      <p:sp>
        <p:nvSpPr>
          <p:cNvPr id="8" name="Arrow: Bent 7">
            <a:extLst>
              <a:ext uri="{FF2B5EF4-FFF2-40B4-BE49-F238E27FC236}">
                <a16:creationId xmlns:a16="http://schemas.microsoft.com/office/drawing/2014/main" id="{5A9102E4-7578-4559-8207-9596685ED6D5}"/>
              </a:ext>
            </a:extLst>
          </p:cNvPr>
          <p:cNvSpPr/>
          <p:nvPr/>
        </p:nvSpPr>
        <p:spPr>
          <a:xfrm rot="5400000">
            <a:off x="4867880" y="1290454"/>
            <a:ext cx="948089" cy="8774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F1256A-2168-43AE-8636-3E44B5816A0D}"/>
              </a:ext>
            </a:extLst>
          </p:cNvPr>
          <p:cNvSpPr txBox="1"/>
          <p:nvPr/>
        </p:nvSpPr>
        <p:spPr>
          <a:xfrm>
            <a:off x="6654042" y="2412181"/>
            <a:ext cx="1304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69" hangingPunct="0"/>
            <a:r>
              <a:rPr lang="en-US" b="1" kern="0" dirty="0">
                <a:solidFill>
                  <a:srgbClr val="00B050"/>
                </a:solidFill>
                <a:latin typeface="Calibri" panose="020F0502020204030204"/>
                <a:sym typeface="Helvetica Neue"/>
              </a:rPr>
              <a:t>CSV file*</a:t>
            </a:r>
            <a:endParaRPr lang="en-US" kern="0" dirty="0">
              <a:solidFill>
                <a:srgbClr val="00B050"/>
              </a:solidFill>
              <a:latin typeface="Helvetica Neue"/>
              <a:sym typeface="Helvetica Neue"/>
            </a:endParaRPr>
          </a:p>
        </p:txBody>
      </p:sp>
      <p:sp>
        <p:nvSpPr>
          <p:cNvPr id="42" name="Arrow: Bent 41">
            <a:extLst>
              <a:ext uri="{FF2B5EF4-FFF2-40B4-BE49-F238E27FC236}">
                <a16:creationId xmlns:a16="http://schemas.microsoft.com/office/drawing/2014/main" id="{F3E9E4A1-7CF4-4AAD-8558-C1742B691493}"/>
              </a:ext>
            </a:extLst>
          </p:cNvPr>
          <p:cNvSpPr/>
          <p:nvPr/>
        </p:nvSpPr>
        <p:spPr>
          <a:xfrm rot="5400000">
            <a:off x="5820730" y="1264089"/>
            <a:ext cx="948089" cy="877425"/>
          </a:xfrm>
          <a:prstGeom prst="bentArrow">
            <a:avLst/>
          </a:prstGeom>
          <a:scene3d>
            <a:camera prst="orthographicFront">
              <a:rot lat="900000" lon="1049999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46" name="Google Shape;279;p44">
            <a:extLst>
              <a:ext uri="{FF2B5EF4-FFF2-40B4-BE49-F238E27FC236}">
                <a16:creationId xmlns:a16="http://schemas.microsoft.com/office/drawing/2014/main" id="{E3351DE2-8CDB-418D-9B5E-E077DC003D8E}"/>
              </a:ext>
            </a:extLst>
          </p:cNvPr>
          <p:cNvSpPr/>
          <p:nvPr/>
        </p:nvSpPr>
        <p:spPr>
          <a:xfrm>
            <a:off x="3462338" y="1896130"/>
            <a:ext cx="598444" cy="17027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Flowchart: Document 48">
            <a:extLst>
              <a:ext uri="{FF2B5EF4-FFF2-40B4-BE49-F238E27FC236}">
                <a16:creationId xmlns:a16="http://schemas.microsoft.com/office/drawing/2014/main" id="{669AD821-2376-4EBA-8389-6EDCB53160CA}"/>
              </a:ext>
            </a:extLst>
          </p:cNvPr>
          <p:cNvSpPr/>
          <p:nvPr/>
        </p:nvSpPr>
        <p:spPr>
          <a:xfrm>
            <a:off x="3580498" y="5631434"/>
            <a:ext cx="1238671" cy="763291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Global-Level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Configuration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(.json)</a:t>
            </a:r>
          </a:p>
        </p:txBody>
      </p:sp>
      <p:sp>
        <p:nvSpPr>
          <p:cNvPr id="52" name="Flowchart: Document 51">
            <a:extLst>
              <a:ext uri="{FF2B5EF4-FFF2-40B4-BE49-F238E27FC236}">
                <a16:creationId xmlns:a16="http://schemas.microsoft.com/office/drawing/2014/main" id="{C7095E4E-0115-4B61-884D-DD6F9CCCB84E}"/>
              </a:ext>
            </a:extLst>
          </p:cNvPr>
          <p:cNvSpPr/>
          <p:nvPr/>
        </p:nvSpPr>
        <p:spPr>
          <a:xfrm>
            <a:off x="5037911" y="5624125"/>
            <a:ext cx="1296215" cy="763291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 b="1" kern="0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Template-Level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Configuration</a:t>
            </a:r>
          </a:p>
          <a:p>
            <a:pPr algn="ctr" defTabSz="1219169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(.json)</a:t>
            </a:r>
          </a:p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4" name="Flowchart: Document 53">
            <a:extLst>
              <a:ext uri="{FF2B5EF4-FFF2-40B4-BE49-F238E27FC236}">
                <a16:creationId xmlns:a16="http://schemas.microsoft.com/office/drawing/2014/main" id="{9B3F0795-1E5B-4E83-B83B-8861F236562A}"/>
              </a:ext>
            </a:extLst>
          </p:cNvPr>
          <p:cNvSpPr/>
          <p:nvPr/>
        </p:nvSpPr>
        <p:spPr>
          <a:xfrm>
            <a:off x="6484410" y="5624125"/>
            <a:ext cx="1546051" cy="763291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 b="1" kern="0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Test Specific-Level</a:t>
            </a:r>
          </a:p>
          <a:p>
            <a:pPr algn="ctr" defTabSz="1219169" hangingPunct="0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Configuration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(.json)</a:t>
            </a:r>
          </a:p>
          <a:p>
            <a:pPr algn="ctr"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95D38C-45B4-4EB2-ADE8-E20A1C704C01}"/>
              </a:ext>
            </a:extLst>
          </p:cNvPr>
          <p:cNvSpPr txBox="1"/>
          <p:nvPr/>
        </p:nvSpPr>
        <p:spPr>
          <a:xfrm>
            <a:off x="6658464" y="2839931"/>
            <a:ext cx="39372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69" hangingPunct="0"/>
            <a:r>
              <a:rPr lang="en-US" sz="1000" kern="0" dirty="0">
                <a:solidFill>
                  <a:srgbClr val="00B050"/>
                </a:solidFill>
                <a:latin typeface="Benton Sans Regular"/>
                <a:sym typeface="Helvetica Neue"/>
              </a:rPr>
              <a:t>* [&lt;template ID&gt;, &lt;video test vector&gt;, &lt;audio test vector&gt;],….</a:t>
            </a:r>
            <a:endParaRPr lang="en-US" sz="1000" kern="0" dirty="0">
              <a:solidFill>
                <a:srgbClr val="00B050"/>
              </a:solidFill>
              <a:latin typeface="Helvetica Neue"/>
              <a:sym typeface="Helvetica Neue"/>
            </a:endParaRPr>
          </a:p>
        </p:txBody>
      </p:sp>
      <p:sp>
        <p:nvSpPr>
          <p:cNvPr id="59" name="Google Shape;279;p44">
            <a:extLst>
              <a:ext uri="{FF2B5EF4-FFF2-40B4-BE49-F238E27FC236}">
                <a16:creationId xmlns:a16="http://schemas.microsoft.com/office/drawing/2014/main" id="{7165DD64-02F1-41A5-9BFE-4E1F35792916}"/>
              </a:ext>
            </a:extLst>
          </p:cNvPr>
          <p:cNvSpPr/>
          <p:nvPr/>
        </p:nvSpPr>
        <p:spPr>
          <a:xfrm>
            <a:off x="5504825" y="2773595"/>
            <a:ext cx="548317" cy="6692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4" name="Flowchart: Document 83">
            <a:extLst>
              <a:ext uri="{FF2B5EF4-FFF2-40B4-BE49-F238E27FC236}">
                <a16:creationId xmlns:a16="http://schemas.microsoft.com/office/drawing/2014/main" id="{8CCF1B9F-BBC4-48E2-B1D0-7371A09F2FA8}"/>
              </a:ext>
            </a:extLst>
          </p:cNvPr>
          <p:cNvSpPr/>
          <p:nvPr/>
        </p:nvSpPr>
        <p:spPr>
          <a:xfrm>
            <a:off x="10223681" y="3474302"/>
            <a:ext cx="1028461" cy="617315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Tests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(.json)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96F9EC3-D0B7-4464-B304-B891EC2656C6}"/>
              </a:ext>
            </a:extLst>
          </p:cNvPr>
          <p:cNvGrpSpPr/>
          <p:nvPr/>
        </p:nvGrpSpPr>
        <p:grpSpPr>
          <a:xfrm>
            <a:off x="10236041" y="4476474"/>
            <a:ext cx="1333261" cy="922115"/>
            <a:chOff x="6686822" y="836677"/>
            <a:chExt cx="1333261" cy="922115"/>
          </a:xfrm>
        </p:grpSpPr>
        <p:sp>
          <p:nvSpPr>
            <p:cNvPr id="88" name="Flowchart: Document 87">
              <a:extLst>
                <a:ext uri="{FF2B5EF4-FFF2-40B4-BE49-F238E27FC236}">
                  <a16:creationId xmlns:a16="http://schemas.microsoft.com/office/drawing/2014/main" id="{4356D5C0-E514-444B-8A88-EE68EF220F16}"/>
                </a:ext>
              </a:extLst>
            </p:cNvPr>
            <p:cNvSpPr/>
            <p:nvPr/>
          </p:nvSpPr>
          <p:spPr>
            <a:xfrm>
              <a:off x="6686822" y="836677"/>
              <a:ext cx="1028461" cy="617315"/>
            </a:xfrm>
            <a:prstGeom prst="flowChart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HTML Template</a:t>
              </a:r>
            </a:p>
          </p:txBody>
        </p:sp>
        <p:sp>
          <p:nvSpPr>
            <p:cNvPr id="89" name="Flowchart: Document 88">
              <a:extLst>
                <a:ext uri="{FF2B5EF4-FFF2-40B4-BE49-F238E27FC236}">
                  <a16:creationId xmlns:a16="http://schemas.microsoft.com/office/drawing/2014/main" id="{742AAF93-5C7B-42DB-B81D-E83BF7FADB38}"/>
                </a:ext>
              </a:extLst>
            </p:cNvPr>
            <p:cNvSpPr/>
            <p:nvPr/>
          </p:nvSpPr>
          <p:spPr>
            <a:xfrm>
              <a:off x="6839222" y="989077"/>
              <a:ext cx="1028461" cy="617315"/>
            </a:xfrm>
            <a:prstGeom prst="flowChart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HTML Template</a:t>
              </a:r>
            </a:p>
          </p:txBody>
        </p:sp>
        <p:sp>
          <p:nvSpPr>
            <p:cNvPr id="90" name="Flowchart: Document 89">
              <a:extLst>
                <a:ext uri="{FF2B5EF4-FFF2-40B4-BE49-F238E27FC236}">
                  <a16:creationId xmlns:a16="http://schemas.microsoft.com/office/drawing/2014/main" id="{888A13F2-E61A-46EB-9DE4-B651326AA06A}"/>
                </a:ext>
              </a:extLst>
            </p:cNvPr>
            <p:cNvSpPr/>
            <p:nvPr/>
          </p:nvSpPr>
          <p:spPr>
            <a:xfrm>
              <a:off x="6991622" y="1141477"/>
              <a:ext cx="1028461" cy="617315"/>
            </a:xfrm>
            <a:prstGeom prst="flowChartDocumen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HTML</a:t>
              </a:r>
            </a:p>
          </p:txBody>
        </p:sp>
      </p:grpSp>
      <p:sp>
        <p:nvSpPr>
          <p:cNvPr id="91" name="Google Shape;262;p44">
            <a:extLst>
              <a:ext uri="{FF2B5EF4-FFF2-40B4-BE49-F238E27FC236}">
                <a16:creationId xmlns:a16="http://schemas.microsoft.com/office/drawing/2014/main" id="{4BDA63C2-0F64-4A11-99D4-C6FC3B8461CD}"/>
              </a:ext>
            </a:extLst>
          </p:cNvPr>
          <p:cNvSpPr/>
          <p:nvPr/>
        </p:nvSpPr>
        <p:spPr>
          <a:xfrm>
            <a:off x="7268619" y="3824656"/>
            <a:ext cx="1459018" cy="7328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Generate Files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5" name="Google Shape;279;p44">
            <a:extLst>
              <a:ext uri="{FF2B5EF4-FFF2-40B4-BE49-F238E27FC236}">
                <a16:creationId xmlns:a16="http://schemas.microsoft.com/office/drawing/2014/main" id="{A6A65369-F23B-488B-BB4A-53121E976AD8}"/>
              </a:ext>
            </a:extLst>
          </p:cNvPr>
          <p:cNvSpPr/>
          <p:nvPr/>
        </p:nvSpPr>
        <p:spPr>
          <a:xfrm rot="16200000">
            <a:off x="9000634" y="4023615"/>
            <a:ext cx="448729" cy="5209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endParaRPr sz="1600" kern="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3" name="Arrow: Bent 92">
            <a:extLst>
              <a:ext uri="{FF2B5EF4-FFF2-40B4-BE49-F238E27FC236}">
                <a16:creationId xmlns:a16="http://schemas.microsoft.com/office/drawing/2014/main" id="{4E9D5785-D2B1-417E-B880-A24D43D3C234}"/>
              </a:ext>
            </a:extLst>
          </p:cNvPr>
          <p:cNvSpPr/>
          <p:nvPr/>
        </p:nvSpPr>
        <p:spPr>
          <a:xfrm>
            <a:off x="9268011" y="3417919"/>
            <a:ext cx="948089" cy="8774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94" name="Arrow: Bent 93">
            <a:extLst>
              <a:ext uri="{FF2B5EF4-FFF2-40B4-BE49-F238E27FC236}">
                <a16:creationId xmlns:a16="http://schemas.microsoft.com/office/drawing/2014/main" id="{068631D2-A875-4B87-A46F-C0138C6556A9}"/>
              </a:ext>
            </a:extLst>
          </p:cNvPr>
          <p:cNvSpPr/>
          <p:nvPr/>
        </p:nvSpPr>
        <p:spPr>
          <a:xfrm>
            <a:off x="9265644" y="4295344"/>
            <a:ext cx="948089" cy="877425"/>
          </a:xfrm>
          <a:prstGeom prst="bentArrow">
            <a:avLst/>
          </a:prstGeom>
          <a:scene3d>
            <a:camera prst="orthographicFront">
              <a:rot lat="900000" lon="1049999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28" name="Google Shape;262;p44">
            <a:extLst>
              <a:ext uri="{FF2B5EF4-FFF2-40B4-BE49-F238E27FC236}">
                <a16:creationId xmlns:a16="http://schemas.microsoft.com/office/drawing/2014/main" id="{B68B0DA8-C4BE-4EB7-872A-B47CB6038A56}"/>
              </a:ext>
            </a:extLst>
          </p:cNvPr>
          <p:cNvSpPr/>
          <p:nvPr/>
        </p:nvSpPr>
        <p:spPr>
          <a:xfrm>
            <a:off x="2731911" y="3817606"/>
            <a:ext cx="1990760" cy="73281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Auto-Generate </a:t>
            </a:r>
          </a:p>
          <a:p>
            <a:pPr algn="ctr" defTabSz="1219140" hangingPunct="0">
              <a:buClr>
                <a:srgbClr val="FFFFFF"/>
              </a:buClr>
              <a:buSzPts val="1200"/>
              <a:defRPr/>
            </a:pPr>
            <a:r>
              <a:rPr lang="en" sz="16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configuration from Selected streams</a:t>
            </a: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01A1997-7D31-421D-A93D-2F59DB20846A}"/>
              </a:ext>
            </a:extLst>
          </p:cNvPr>
          <p:cNvSpPr txBox="1"/>
          <p:nvPr/>
        </p:nvSpPr>
        <p:spPr>
          <a:xfrm>
            <a:off x="7036220" y="4610944"/>
            <a:ext cx="11588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69" hangingPunct="0"/>
            <a:r>
              <a:rPr lang="en-US" sz="1000" b="1" kern="0" dirty="0">
                <a:solidFill>
                  <a:srgbClr val="FFFFFF"/>
                </a:solidFill>
                <a:latin typeface="Calibri" panose="020F0502020204030204"/>
                <a:sym typeface="Helvetica Neue"/>
              </a:rPr>
              <a:t>generate-tests.py</a:t>
            </a:r>
            <a:endParaRPr lang="en-US" sz="1000" kern="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3615CB4-D241-4287-BEBF-6B9CD5C15D82}"/>
              </a:ext>
            </a:extLst>
          </p:cNvPr>
          <p:cNvSpPr txBox="1"/>
          <p:nvPr/>
        </p:nvSpPr>
        <p:spPr>
          <a:xfrm>
            <a:off x="8279256" y="1503715"/>
            <a:ext cx="1195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69" hangingPunct="0"/>
            <a:r>
              <a:rPr lang="en-US" b="1" kern="0" dirty="0">
                <a:solidFill>
                  <a:srgbClr val="FFFFFF"/>
                </a:solidFill>
                <a:latin typeface="Calibri" panose="020F0502020204030204"/>
                <a:sym typeface="Helvetica Neue"/>
              </a:rPr>
              <a:t>Use Cases</a:t>
            </a:r>
            <a:endParaRPr lang="en-US" kern="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CED967F-11EF-4028-A5D7-78D4A259625D}"/>
              </a:ext>
            </a:extLst>
          </p:cNvPr>
          <p:cNvSpPr txBox="1"/>
          <p:nvPr/>
        </p:nvSpPr>
        <p:spPr>
          <a:xfrm>
            <a:off x="1020726" y="5643746"/>
            <a:ext cx="224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69" hangingPunct="0"/>
            <a:r>
              <a:rPr lang="en-US" b="1" kern="0" dirty="0">
                <a:solidFill>
                  <a:srgbClr val="FFFFFF"/>
                </a:solidFill>
                <a:latin typeface="Calibri" panose="020F0502020204030204"/>
                <a:sym typeface="Helvetica Neue"/>
              </a:rPr>
              <a:t>Configuration</a:t>
            </a:r>
            <a:endParaRPr lang="en-US" kern="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D0642D8-909E-4B8D-9C9C-79A5303015E0}"/>
              </a:ext>
            </a:extLst>
          </p:cNvPr>
          <p:cNvSpPr txBox="1"/>
          <p:nvPr/>
        </p:nvSpPr>
        <p:spPr>
          <a:xfrm>
            <a:off x="1301730" y="1201068"/>
            <a:ext cx="1463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69" hangingPunct="0"/>
            <a:r>
              <a:rPr lang="en-US" b="1" kern="0" dirty="0">
                <a:solidFill>
                  <a:srgbClr val="FFFFFF"/>
                </a:solidFill>
                <a:latin typeface="Calibri" panose="020F0502020204030204"/>
                <a:sym typeface="Helvetica Neue"/>
              </a:rPr>
              <a:t>Content Pool</a:t>
            </a:r>
            <a:endParaRPr lang="en-US" kern="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184219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4E248-BCE7-4693-AC6A-0AFB17F3E420}"/>
              </a:ext>
            </a:extLst>
          </p:cNvPr>
          <p:cNvSpPr txBox="1"/>
          <p:nvPr/>
        </p:nvSpPr>
        <p:spPr>
          <a:xfrm>
            <a:off x="420169" y="1093277"/>
            <a:ext cx="10001542" cy="4955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endParaRPr lang="en-US" sz="1600" kern="0" dirty="0">
              <a:solidFill>
                <a:srgbClr val="FFFFFF"/>
              </a:solidFill>
              <a:latin typeface="Arial" panose="020B060402020202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/>
            </a:pP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Create/Modify CSV file where each row entry represents a generated test:</a:t>
            </a:r>
          </a:p>
          <a:p>
            <a:pPr defTabSz="1219169" hangingPunct="0"/>
            <a:endParaRPr lang="en-US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lvl="1" indent="228600" defTabSz="1219169" hangingPunct="0"/>
            <a:r>
              <a:rPr lang="en-US" sz="14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"&lt;template-id&gt;","&lt;video-test-vector-</a:t>
            </a:r>
            <a:r>
              <a:rPr lang="en-US" sz="14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url</a:t>
            </a:r>
            <a:r>
              <a:rPr lang="en-US" sz="14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&gt;","&lt;audio-test-vector&gt;","&lt;group&gt;“</a:t>
            </a:r>
          </a:p>
          <a:p>
            <a:pPr marL="0" lvl="1" indent="228600" defTabSz="1219169" hangingPunct="0"/>
            <a:endParaRPr lang="en-US" sz="1400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marL="0" lvl="2" indent="457200" defTabSz="1219169" hangingPunct="0"/>
            <a:r>
              <a:rPr lang="en-US" sz="14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template-id: 		</a:t>
            </a:r>
            <a:r>
              <a:rPr lang="en-US" sz="1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template to use.</a:t>
            </a:r>
          </a:p>
          <a:p>
            <a:pPr marL="0" lvl="2" indent="457200" defTabSz="1219169" hangingPunct="0"/>
            <a:r>
              <a:rPr lang="en-US" sz="14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video-test-vector-url: 	</a:t>
            </a:r>
            <a:r>
              <a:rPr lang="en-US" sz="1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URL to the video test content.</a:t>
            </a:r>
          </a:p>
          <a:p>
            <a:pPr marL="0" lvl="2" indent="457200" defTabSz="1219169" hangingPunct="0"/>
            <a:r>
              <a:rPr lang="en-US" sz="14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audio-test-vector-url: 	</a:t>
            </a:r>
            <a:r>
              <a:rPr lang="en-US" sz="1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URL to the audio test content.</a:t>
            </a:r>
          </a:p>
          <a:p>
            <a:pPr marL="0" lvl="2" indent="457200" defTabSz="1219169" hangingPunct="0"/>
            <a:r>
              <a:rPr lang="en-US" sz="14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group: 			</a:t>
            </a:r>
            <a:r>
              <a:rPr lang="en-US" sz="1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Name to group the generated test by. A directory per group is created.</a:t>
            </a:r>
          </a:p>
          <a:p>
            <a:pPr defTabSz="1219169" hangingPunct="0"/>
            <a:endParaRPr lang="en-US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 startAt="2"/>
            </a:pP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Apply  test configuration (test-</a:t>
            </a:r>
            <a:r>
              <a:rPr lang="en-US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config.json</a:t>
            </a: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 where  test parameters can be scoped at a global-level, a template-level, or a test-level  where each level overrides the preceding level.  </a:t>
            </a:r>
          </a:p>
          <a:p>
            <a:pPr marL="371475" indent="-371475" defTabSz="1219169" hangingPunct="0">
              <a:buFont typeface="+mj-lt"/>
              <a:buAutoNum type="arabicPeriod" startAt="2"/>
            </a:pPr>
            <a:endParaRPr lang="en-US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 startAt="2"/>
            </a:pP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Auto-generate test configuration from the selected streams referenced in the testcases (CSV entries).</a:t>
            </a:r>
          </a:p>
          <a:p>
            <a:pPr marL="371475" indent="-371475" defTabSz="1219169" hangingPunct="0">
              <a:buFont typeface="+mj-lt"/>
              <a:buAutoNum type="arabicPeriod" startAt="2"/>
            </a:pPr>
            <a:endParaRPr lang="en-US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71475" indent="-371475" defTabSz="1219169" hangingPunct="0">
              <a:buFont typeface="+mj-lt"/>
              <a:buAutoNum type="arabicPeriod" startAt="2"/>
            </a:pP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Generate test configuration file (</a:t>
            </a:r>
            <a:r>
              <a:rPr lang="en-US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tests.json</a:t>
            </a: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 and tests (.html).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63097" y="232454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lang="en-US" sz="3000" b="1" kern="0" dirty="0">
                <a:solidFill>
                  <a:srgbClr val="FFFFFF"/>
                </a:solidFill>
                <a:latin typeface="Arial Black" panose="020B0A04020102020204" pitchFamily="34" charset="0"/>
              </a:rPr>
              <a:t>Test Generation Workflow </a:t>
            </a:r>
            <a:endParaRPr sz="3000" b="1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400AA-C2C1-4A55-AB71-9E02626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676"/>
            <a:ext cx="1771319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" kern="0">
                <a:solidFill>
                  <a:srgbClr val="24292F"/>
                </a:solidFill>
                <a:latin typeface="ui-monospace"/>
                <a:sym typeface="Helvetica Neue"/>
              </a:rPr>
              <a:t>"&lt;template-id&gt;","&lt;video-test-vector-url&gt;","&lt;audio-test-vector&gt;","&lt;group&gt;"</a:t>
            </a:r>
            <a:r>
              <a:rPr lang="en-US" altLang="en-US" sz="400" ker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endParaRPr lang="en-US" altLang="en-US" sz="900" kern="0">
              <a:solidFill>
                <a:srgbClr val="FFFFFF"/>
              </a:solidFill>
              <a:latin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104961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4E248-BCE7-4693-AC6A-0AFB17F3E420}"/>
              </a:ext>
            </a:extLst>
          </p:cNvPr>
          <p:cNvSpPr txBox="1"/>
          <p:nvPr/>
        </p:nvSpPr>
        <p:spPr>
          <a:xfrm>
            <a:off x="385170" y="1069945"/>
            <a:ext cx="11598043" cy="5478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Test Case (Entry in </a:t>
            </a:r>
            <a:r>
              <a:rPr lang="en-US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tests.csv</a:t>
            </a: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</a:t>
            </a:r>
          </a:p>
          <a:p>
            <a:pPr marL="371475" indent="-371475" defTabSz="1219169" hangingPunct="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285750" indent="-285750" defTabSz="1219169" hangingPunct="0">
              <a:buFont typeface="Arial" panose="020B0604020202020204" pitchFamily="34" charset="0"/>
              <a:buChar char="•"/>
            </a:pPr>
            <a:endParaRPr lang="en-US" sz="10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endParaRPr lang="en-US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Corresponding Test  (</a:t>
            </a:r>
            <a:r>
              <a:rPr lang="en-US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tests.json</a:t>
            </a: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</a:t>
            </a:r>
          </a:p>
          <a:p>
            <a:pPr marL="0" lvl="2" indent="457200" defTabSz="1219169" hangingPunct="0"/>
            <a:r>
              <a:rPr lang="en-US" sz="8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"tests": {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"6cef9b95c8053107d0b867da124d42b7": {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"path": "avc_15_30_60-online/sequential-track-playback__t1.html",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"video": [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"https://dash.akamaized.net/WAVE/vectors/</a:t>
            </a:r>
            <a:r>
              <a:rPr lang="en-US" sz="10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avc_sets</a:t>
            </a:r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/15_30_60/t1/2022-01-17/</a:t>
            </a:r>
            <a:r>
              <a:rPr lang="en-US" sz="10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stream.mpd</a:t>
            </a:r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],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"audio": [],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"code": "sequential-track-playback.html",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"</a:t>
            </a:r>
            <a:r>
              <a:rPr lang="en-US" sz="10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switchingSets</a:t>
            </a:r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": {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"video": [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{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"</a:t>
            </a:r>
            <a:r>
              <a:rPr lang="en-US" sz="10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cmaf_track_duration</a:t>
            </a:r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": "PT0H1M0.000S",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"</a:t>
            </a:r>
            <a:r>
              <a:rPr lang="en-US" sz="10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fragment_duration</a:t>
            </a:r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": "PT0H0M2.016S",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"representations": {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    "2": {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        "period": 1,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        "duration": 60,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        "type": "video",</a:t>
            </a:r>
          </a:p>
          <a:p>
            <a:pPr marL="0" lvl="2" indent="457200" defTabSz="1219169" hangingPunct="0"/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        "</a:t>
            </a:r>
            <a:r>
              <a:rPr lang="en-US" sz="1000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frame_rate</a:t>
            </a:r>
            <a:r>
              <a:rPr lang="en-US" sz="1000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": "30",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Arial Black" panose="020B0A04020102020204" pitchFamily="34" charset="0"/>
                <a:cs typeface="Courier New" panose="02070309020205020404" pitchFamily="49" charset="0"/>
                <a:sym typeface="Helvetica Neue"/>
              </a:rPr>
              <a:t>                                </a:t>
            </a:r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</a:t>
            </a:r>
            <a:r>
              <a:rPr lang="en-US" sz="10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fragment_duration</a:t>
            </a:r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": 2.0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    }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    }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  }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],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"audio": []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}</a:t>
            </a:r>
          </a:p>
          <a:p>
            <a:pPr marL="0" lvl="2" indent="457200" defTabSz="1219169" hangingPunct="0"/>
            <a:r>
              <a:rPr lang="en-US" sz="10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},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63097" y="232454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lang="en-US" sz="3000" b="1" kern="0" dirty="0">
                <a:solidFill>
                  <a:srgbClr val="FFFFFF"/>
                </a:solidFill>
                <a:latin typeface="Arial Black" panose="020B0A04020102020204" pitchFamily="34" charset="0"/>
              </a:rPr>
              <a:t>Example Test (1) </a:t>
            </a:r>
            <a:endParaRPr sz="3000" b="1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400AA-C2C1-4A55-AB71-9E02626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676"/>
            <a:ext cx="1771319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" kern="0">
                <a:solidFill>
                  <a:srgbClr val="24292F"/>
                </a:solidFill>
                <a:latin typeface="ui-monospace"/>
                <a:sym typeface="Helvetica Neue"/>
              </a:rPr>
              <a:t>"&lt;template-id&gt;","&lt;video-test-vector-url&gt;","&lt;audio-test-vector&gt;","&lt;group&gt;"</a:t>
            </a:r>
            <a:r>
              <a:rPr lang="en-US" altLang="en-US" sz="400" ker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endParaRPr lang="en-US" altLang="en-US" sz="900" kern="0">
              <a:solidFill>
                <a:srgbClr val="FFFFFF"/>
              </a:solidFill>
              <a:latin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99F0C5-0232-41D7-A4BA-EAA77A469548}"/>
              </a:ext>
            </a:extLst>
          </p:cNvPr>
          <p:cNvGraphicFramePr>
            <a:graphicFrameLocks noGrp="1"/>
          </p:cNvGraphicFramePr>
          <p:nvPr/>
        </p:nvGraphicFramePr>
        <p:xfrm>
          <a:off x="463097" y="1442376"/>
          <a:ext cx="11108636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764">
                  <a:extLst>
                    <a:ext uri="{9D8B030D-6E8A-4147-A177-3AD203B41FA5}">
                      <a16:colId xmlns:a16="http://schemas.microsoft.com/office/drawing/2014/main" val="521328797"/>
                    </a:ext>
                  </a:extLst>
                </a:gridCol>
                <a:gridCol w="6103352">
                  <a:extLst>
                    <a:ext uri="{9D8B030D-6E8A-4147-A177-3AD203B41FA5}">
                      <a16:colId xmlns:a16="http://schemas.microsoft.com/office/drawing/2014/main" val="2400681579"/>
                    </a:ext>
                  </a:extLst>
                </a:gridCol>
                <a:gridCol w="2516520">
                  <a:extLst>
                    <a:ext uri="{9D8B030D-6E8A-4147-A177-3AD203B41FA5}">
                      <a16:colId xmlns:a16="http://schemas.microsoft.com/office/drawing/2014/main" val="237174242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sequential-track-playback</a:t>
                      </a:r>
                      <a:endParaRPr lang="en-US" sz="500" b="1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https://dash.akamaized.net/WAVE/vectors/avc_sets/15_30_60/t1/2022-01-17/stream.mpd </a:t>
                      </a:r>
                      <a:endParaRPr lang="en-US" sz="500" b="1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avc_15_30_60-online</a:t>
                      </a:r>
                    </a:p>
                    <a:p>
                      <a:endParaRPr lang="en-US" sz="500" b="1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27033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5444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B4E248-BCE7-4693-AC6A-0AFB17F3E420}"/>
              </a:ext>
            </a:extLst>
          </p:cNvPr>
          <p:cNvSpPr txBox="1"/>
          <p:nvPr/>
        </p:nvSpPr>
        <p:spPr>
          <a:xfrm>
            <a:off x="353166" y="726668"/>
            <a:ext cx="10001542" cy="606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/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HTML Template  (</a:t>
            </a:r>
            <a:r>
              <a:rPr lang="en-US" sz="1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excerpt of </a:t>
            </a: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sequential-track-playback.html)</a:t>
            </a:r>
            <a:endParaRPr lang="en-US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1219169" hangingPunct="0"/>
            <a:r>
              <a:rPr lang="en-US" sz="4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&lt;script&gt;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// Global variables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TEST_INFO =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id: "sequential-track-playback",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title: "Sequential Track Playback",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description: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"Sequential track playback refers to the case that a CMAF/WAVE track is played from the beginning by providing CMAF fragments to the source buffer after initialization.",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path: "{{TEST_PATH}}",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code: "{{TEMPLATE_NAME}}"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};</a:t>
            </a:r>
          </a:p>
          <a:p>
            <a:pPr defTabSz="1219169" hangingPunct="0"/>
            <a:endParaRPr lang="en-US" sz="500" b="1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video 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document.querySelector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("video");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qrCode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document.getElementById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("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qr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-code");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statusText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document.getElementById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("status-text");</a:t>
            </a:r>
          </a:p>
          <a:p>
            <a:pPr defTabSz="1219169" hangingPunct="0"/>
            <a:endParaRPr lang="en-US" sz="500" b="1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videoContentModel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"{{VIDEO_MPD_URL}}";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audioContentModel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"{{AUDIO_MPD_URL}}";</a:t>
            </a:r>
          </a:p>
          <a:p>
            <a:pPr defTabSz="1219169" hangingPunct="0"/>
            <a:endParaRPr lang="en-US" sz="500" b="1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dpctfTest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new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DpctfTest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testInfo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TEST_INFO,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videoContentModel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videoContentModel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audioContentModel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audioContentModel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videoElement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video,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qrCodeElement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qrCode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statusTextElement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statusText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infoOverlayElement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document.getElementById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("info-overlay"),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executeTest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executeTest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usePlayout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: false,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});</a:t>
            </a:r>
          </a:p>
          <a:p>
            <a:pPr defTabSz="1219169" hangingPunct="0"/>
            <a:endParaRPr lang="en-US" sz="500" b="1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function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executeTest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(player, done, parameters)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minBufferDuration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parameters.minBufferDuration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/ 1000;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player.startBuffering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();</a:t>
            </a:r>
          </a:p>
          <a:p>
            <a:pPr defTabSz="1219169" hangingPunct="0"/>
            <a:endParaRPr lang="en-US" sz="500" b="1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dpctfTest.asyncTest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(function (test)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var query 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location.search.replace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(/\?/, "");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var match 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query.match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(/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redirect_time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=([^&amp;]+)/);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var REDIRECT_TIME = match ? match[1] : null;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if (!REDIRECT_TIME) REDIRECT_TIME = 5;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video.addEventListener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("ended", function (event)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assert_true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(true);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test.done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});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}, "video ended event fired");</a:t>
            </a:r>
          </a:p>
          <a:p>
            <a:pPr defTabSz="1219169" hangingPunct="0"/>
            <a:endParaRPr lang="en-US" sz="500" b="1" kern="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if (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player.getPreBufferedTime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 &gt;=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minBufferDuration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|| 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player.getPreBufferedTime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 &gt;=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player.getDuration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player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.play()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.then(function ()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done();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})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.catch(function (error)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done(error);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});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} else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var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loadedEvent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"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onVideoSegmentLoaded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if (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videoContentModel.length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=== 0)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loadedEvent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= "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onAudioSegmentLoaded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";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loadedEvent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, function (event)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if (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player.getPreBufferedTime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 &gt;=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minBufferDuration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|| 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player.getPreBufferedTime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 &gt;= </a:t>
            </a:r>
            <a:r>
              <a:rPr lang="en-US" sz="500" b="1" kern="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player.getDuration</a:t>
            </a:r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())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player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.play()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.then(function ()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done();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})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.catch(function (error) {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  done(error);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    });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  }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  });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  }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  }</a:t>
            </a:r>
          </a:p>
          <a:p>
            <a:pPr defTabSz="1219169" hangingPunct="0"/>
            <a:r>
              <a:rPr lang="en-US" sz="500" b="1" kern="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    &lt;/script&gt;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63097" y="232454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lang="en-US" sz="3000" b="1" kern="0" dirty="0">
                <a:solidFill>
                  <a:srgbClr val="FFFFFF"/>
                </a:solidFill>
                <a:latin typeface="Arial Black" panose="020B0A04020102020204" pitchFamily="34" charset="0"/>
              </a:rPr>
              <a:t>Example Test (2)</a:t>
            </a:r>
            <a:endParaRPr sz="3000" b="1" kern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400AA-C2C1-4A55-AB71-9E02626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676"/>
            <a:ext cx="1771319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50" kern="0">
                <a:solidFill>
                  <a:srgbClr val="24292F"/>
                </a:solidFill>
                <a:latin typeface="ui-monospace"/>
                <a:sym typeface="Helvetica Neue"/>
              </a:rPr>
              <a:t>"&lt;template-id&gt;","&lt;video-test-vector-url&gt;","&lt;audio-test-vector&gt;","&lt;group&gt;"</a:t>
            </a:r>
            <a:r>
              <a:rPr lang="en-US" altLang="en-US" sz="400" ker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endParaRPr lang="en-US" altLang="en-US" sz="900" kern="0">
              <a:solidFill>
                <a:srgbClr val="FFFFFF"/>
              </a:solidFill>
              <a:latin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137806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29CDB2-9329-4C27-BB4D-1A56276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Execution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386444832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819881F6-814A-4594-814C-3816312050D4}"/>
              </a:ext>
            </a:extLst>
          </p:cNvPr>
          <p:cNvSpPr txBox="1"/>
          <p:nvPr/>
        </p:nvSpPr>
        <p:spPr>
          <a:xfrm>
            <a:off x="439285" y="458853"/>
            <a:ext cx="97719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defRPr sz="8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hangingPunct="0"/>
            <a:r>
              <a:rPr sz="3000" kern="0" dirty="0">
                <a:solidFill>
                  <a:srgbClr val="05A89D"/>
                </a:solidFill>
              </a:rPr>
              <a:t> </a:t>
            </a:r>
            <a:r>
              <a:rPr lang="en-US" sz="3000" kern="0" dirty="0">
                <a:solidFill>
                  <a:srgbClr val="05A89D"/>
                </a:solidFill>
              </a:rPr>
              <a:t> </a:t>
            </a:r>
            <a:r>
              <a:rPr lang="en-US" sz="3000" b="1" kern="0" dirty="0">
                <a:solidFill>
                  <a:srgbClr val="FFFFFF"/>
                </a:solidFill>
              </a:rPr>
              <a:t> Components</a:t>
            </a:r>
            <a:endParaRPr sz="3000" b="1" kern="0" dirty="0">
              <a:solidFill>
                <a:srgbClr val="FFFFFF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329591-4D12-4418-9250-15A3C155BDB0}"/>
              </a:ext>
            </a:extLst>
          </p:cNvPr>
          <p:cNvSpPr txBox="1">
            <a:spLocks/>
          </p:cNvSpPr>
          <p:nvPr/>
        </p:nvSpPr>
        <p:spPr>
          <a:xfrm>
            <a:off x="515485" y="1124127"/>
            <a:ext cx="9461953" cy="5086173"/>
          </a:xfrm>
          <a:prstGeom prst="rect">
            <a:avLst/>
          </a:prstGeom>
        </p:spPr>
        <p:txBody>
          <a:bodyPr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1219169">
              <a:spcBef>
                <a:spcPts val="2250"/>
              </a:spcBef>
              <a:buNone/>
            </a:pPr>
            <a:endParaRPr lang="en-US" sz="1800" b="1" kern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304800" defTabSz="1219169">
              <a:spcBef>
                <a:spcPts val="2250"/>
              </a:spcBef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The DPC Test Runner is implemented in a Docker image.</a:t>
            </a:r>
          </a:p>
          <a:p>
            <a:pPr marL="609600" lvl="1" indent="-304800" defTabSz="1219169">
              <a:spcBef>
                <a:spcPts val="2250"/>
              </a:spcBef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Test Runner is based on W3C’s  web-platform-tests framework.</a:t>
            </a:r>
          </a:p>
          <a:p>
            <a:pPr marL="609600" lvl="1" indent="-304800" defTabSz="1219169">
              <a:spcBef>
                <a:spcPts val="2250"/>
              </a:spcBef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The framework is a cross-browser test suite for the Web-platform stack</a:t>
            </a:r>
          </a:p>
          <a:p>
            <a:pPr marL="609600" lvl="1" indent="-304800" defTabSz="1219169">
              <a:spcBef>
                <a:spcPts val="2250"/>
              </a:spcBef>
            </a:pPr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04800" defTabSz="1219169">
              <a:spcBef>
                <a:spcPts val="2250"/>
              </a:spcBef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The Observation Framework  (OF) is an application to process and analyze video recordings of tests executed by the Test Runner.</a:t>
            </a:r>
          </a:p>
          <a:p>
            <a:pPr marL="609600" lvl="1" indent="-304800" defTabSz="1219169">
              <a:spcBef>
                <a:spcPts val="2250"/>
              </a:spcBef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OF utilizes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-python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, an open-source image processing framework and </a:t>
            </a:r>
            <a:r>
              <a:rPr lang="en-US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Zbar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, a bar code reader library.</a:t>
            </a:r>
          </a:p>
          <a:p>
            <a:pPr marL="609600" lvl="1" indent="-304800" defTabSz="1219169">
              <a:spcBef>
                <a:spcPts val="2250"/>
              </a:spcBef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OF requires Test Runner to be co-located on same host computer and visible to OF.</a:t>
            </a:r>
            <a:endParaRPr lang="en-US" sz="18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D5997-ADC5-4247-9005-22A76C62C2F3}"/>
              </a:ext>
            </a:extLst>
          </p:cNvPr>
          <p:cNvSpPr/>
          <p:nvPr/>
        </p:nvSpPr>
        <p:spPr>
          <a:xfrm>
            <a:off x="708659" y="1124128"/>
            <a:ext cx="4988963" cy="3282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b="1" kern="0" dirty="0">
                <a:solidFill>
                  <a:srgbClr val="FFFFFF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Test Runner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EEE33-F979-44B4-A712-4CF03F8533AB}"/>
              </a:ext>
            </a:extLst>
          </p:cNvPr>
          <p:cNvSpPr/>
          <p:nvPr/>
        </p:nvSpPr>
        <p:spPr>
          <a:xfrm>
            <a:off x="708659" y="3338919"/>
            <a:ext cx="4988963" cy="3282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b="1" kern="0" dirty="0">
                <a:solidFill>
                  <a:srgbClr val="FFFFFF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Observation Framework </a:t>
            </a:r>
          </a:p>
        </p:txBody>
      </p:sp>
    </p:spTree>
    <p:extLst>
      <p:ext uri="{BB962C8B-B14F-4D97-AF65-F5344CB8AC3E}">
        <p14:creationId xmlns:p14="http://schemas.microsoft.com/office/powerpoint/2010/main" val="222817049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EEF59E7B-6794-4BF8-977A-A81B93BF5C34}"/>
              </a:ext>
            </a:extLst>
          </p:cNvPr>
          <p:cNvSpPr/>
          <p:nvPr/>
        </p:nvSpPr>
        <p:spPr>
          <a:xfrm>
            <a:off x="5973603" y="4365952"/>
            <a:ext cx="1011782" cy="2975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9EECB-74EE-4E33-9F4B-BF02F6EF3F5E}"/>
              </a:ext>
            </a:extLst>
          </p:cNvPr>
          <p:cNvSpPr/>
          <p:nvPr/>
        </p:nvSpPr>
        <p:spPr>
          <a:xfrm>
            <a:off x="4995520" y="1305172"/>
            <a:ext cx="1011782" cy="2975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B60DBC-EA7D-4A52-8257-DCB1397E52EF}"/>
              </a:ext>
            </a:extLst>
          </p:cNvPr>
          <p:cNvSpPr/>
          <p:nvPr/>
        </p:nvSpPr>
        <p:spPr>
          <a:xfrm>
            <a:off x="245124" y="854046"/>
            <a:ext cx="4497221" cy="2159046"/>
          </a:xfrm>
          <a:prstGeom prst="rect">
            <a:avLst/>
          </a:prstGeom>
          <a:solidFill>
            <a:srgbClr val="00B0F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A158A-07EF-4E38-89E9-53CED249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53" y="51080"/>
            <a:ext cx="10515600" cy="65655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Deployment Options (1)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F80210-FCFB-4E99-9B9D-87164FDD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7166" y="680080"/>
            <a:ext cx="4754719" cy="284417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Option A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Execute the test on the same machine as the DPCTF test runner is executing on.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Docker Container and Observation Framework on same host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Record user agent/browser</a:t>
            </a:r>
          </a:p>
          <a:p>
            <a:pPr lvl="1"/>
            <a:endParaRPr lang="en-US" dirty="0"/>
          </a:p>
        </p:txBody>
      </p:sp>
      <p:sp>
        <p:nvSpPr>
          <p:cNvPr id="43" name="Google Shape;262;p44">
            <a:extLst>
              <a:ext uri="{FF2B5EF4-FFF2-40B4-BE49-F238E27FC236}">
                <a16:creationId xmlns:a16="http://schemas.microsoft.com/office/drawing/2014/main" id="{99B24AF1-EBF4-4D0F-A46F-B7BE8B0662E9}"/>
              </a:ext>
            </a:extLst>
          </p:cNvPr>
          <p:cNvSpPr/>
          <p:nvPr/>
        </p:nvSpPr>
        <p:spPr>
          <a:xfrm>
            <a:off x="378754" y="2524233"/>
            <a:ext cx="1457511" cy="37914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400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Observation Framework</a:t>
            </a:r>
            <a:endParaRPr sz="14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B609B419-7B4F-4D5D-ACD2-03B9FDA0EDF4}"/>
              </a:ext>
            </a:extLst>
          </p:cNvPr>
          <p:cNvSpPr/>
          <p:nvPr/>
        </p:nvSpPr>
        <p:spPr>
          <a:xfrm>
            <a:off x="5029013" y="1899134"/>
            <a:ext cx="1028461" cy="449600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Video 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91E67-99B8-4763-8E08-A746B0DB2B71}"/>
              </a:ext>
            </a:extLst>
          </p:cNvPr>
          <p:cNvSpPr txBox="1"/>
          <p:nvPr/>
        </p:nvSpPr>
        <p:spPr>
          <a:xfrm>
            <a:off x="4376339" y="4314873"/>
            <a:ext cx="10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TV</a:t>
            </a:r>
          </a:p>
        </p:txBody>
      </p:sp>
      <p:pic>
        <p:nvPicPr>
          <p:cNvPr id="7" name="Graphic 6" descr="Video camera outline">
            <a:extLst>
              <a:ext uri="{FF2B5EF4-FFF2-40B4-BE49-F238E27FC236}">
                <a16:creationId xmlns:a16="http://schemas.microsoft.com/office/drawing/2014/main" id="{3F933903-9460-4B23-96B9-1A1B17FD8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5520" y="935151"/>
            <a:ext cx="914400" cy="91440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1345F-296F-42C6-88CE-716C346B6849}"/>
              </a:ext>
            </a:extLst>
          </p:cNvPr>
          <p:cNvSpPr/>
          <p:nvPr/>
        </p:nvSpPr>
        <p:spPr>
          <a:xfrm>
            <a:off x="382740" y="1078315"/>
            <a:ext cx="1457511" cy="13054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8" name="Google Shape;262;p44">
            <a:extLst>
              <a:ext uri="{FF2B5EF4-FFF2-40B4-BE49-F238E27FC236}">
                <a16:creationId xmlns:a16="http://schemas.microsoft.com/office/drawing/2014/main" id="{877247E9-BA51-416F-82A4-A658E4D6FA2B}"/>
              </a:ext>
            </a:extLst>
          </p:cNvPr>
          <p:cNvSpPr/>
          <p:nvPr/>
        </p:nvSpPr>
        <p:spPr>
          <a:xfrm>
            <a:off x="547685" y="1260790"/>
            <a:ext cx="1129844" cy="7261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</a:t>
            </a:r>
          </a:p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Runner</a:t>
            </a:r>
            <a:endParaRPr sz="1867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704968-B92A-4C7C-BC25-A0158C23340D}"/>
              </a:ext>
            </a:extLst>
          </p:cNvPr>
          <p:cNvSpPr txBox="1"/>
          <p:nvPr/>
        </p:nvSpPr>
        <p:spPr>
          <a:xfrm>
            <a:off x="388634" y="2078901"/>
            <a:ext cx="87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Docker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1BB9EC-4788-46D7-B69A-BE50593F5DF0}"/>
              </a:ext>
            </a:extLst>
          </p:cNvPr>
          <p:cNvSpPr txBox="1"/>
          <p:nvPr/>
        </p:nvSpPr>
        <p:spPr>
          <a:xfrm>
            <a:off x="1879833" y="2556793"/>
            <a:ext cx="124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Helvetica Neue"/>
                <a:sym typeface="Helvetica Neue"/>
              </a:rPr>
              <a:t>Host Machine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9EF515-E35C-468B-90B3-BAEC22D56FD3}"/>
              </a:ext>
            </a:extLst>
          </p:cNvPr>
          <p:cNvGrpSpPr/>
          <p:nvPr/>
        </p:nvGrpSpPr>
        <p:grpSpPr>
          <a:xfrm>
            <a:off x="3340360" y="837648"/>
            <a:ext cx="1405589" cy="1290944"/>
            <a:chOff x="3021015" y="2315568"/>
            <a:chExt cx="1457510" cy="1457510"/>
          </a:xfrm>
        </p:grpSpPr>
        <p:pic>
          <p:nvPicPr>
            <p:cNvPr id="9" name="Graphic 8" descr="Browser window with solid fill">
              <a:extLst>
                <a:ext uri="{FF2B5EF4-FFF2-40B4-BE49-F238E27FC236}">
                  <a16:creationId xmlns:a16="http://schemas.microsoft.com/office/drawing/2014/main" id="{7FD48098-32B0-4235-9B9F-5B4FA8A68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DDA55A-4B63-40D1-A2B3-FECF012DF598}"/>
                </a:ext>
              </a:extLst>
            </p:cNvPr>
            <p:cNvSpPr txBox="1"/>
            <p:nvPr/>
          </p:nvSpPr>
          <p:spPr>
            <a:xfrm>
              <a:off x="3211774" y="2789401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Landing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3A7483-4F2C-49AC-9A8F-D5FC3EDC74A7}"/>
              </a:ext>
            </a:extLst>
          </p:cNvPr>
          <p:cNvGrpSpPr/>
          <p:nvPr/>
        </p:nvGrpSpPr>
        <p:grpSpPr>
          <a:xfrm>
            <a:off x="1915084" y="834291"/>
            <a:ext cx="1457510" cy="1305474"/>
            <a:chOff x="3021015" y="2315568"/>
            <a:chExt cx="1457510" cy="1457510"/>
          </a:xfrm>
        </p:grpSpPr>
        <p:pic>
          <p:nvPicPr>
            <p:cNvPr id="41" name="Graphic 40" descr="Browser window with solid fill">
              <a:extLst>
                <a:ext uri="{FF2B5EF4-FFF2-40B4-BE49-F238E27FC236}">
                  <a16:creationId xmlns:a16="http://schemas.microsoft.com/office/drawing/2014/main" id="{7B4F86DF-6A47-4667-8F5A-1C330863A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E59096-3CA8-4F1A-A976-F92C0FB68A6D}"/>
                </a:ext>
              </a:extLst>
            </p:cNvPr>
            <p:cNvSpPr txBox="1"/>
            <p:nvPr/>
          </p:nvSpPr>
          <p:spPr>
            <a:xfrm>
              <a:off x="3255305" y="2782124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Companion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7BEE797-7185-4E1F-95FE-FF3481195018}"/>
              </a:ext>
            </a:extLst>
          </p:cNvPr>
          <p:cNvSpPr/>
          <p:nvPr/>
        </p:nvSpPr>
        <p:spPr>
          <a:xfrm>
            <a:off x="290278" y="3894268"/>
            <a:ext cx="3293781" cy="21517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45" name="Google Shape;262;p44">
            <a:extLst>
              <a:ext uri="{FF2B5EF4-FFF2-40B4-BE49-F238E27FC236}">
                <a16:creationId xmlns:a16="http://schemas.microsoft.com/office/drawing/2014/main" id="{0531A23C-9B48-4CBF-A2A9-E8ADA0E3940D}"/>
              </a:ext>
            </a:extLst>
          </p:cNvPr>
          <p:cNvSpPr/>
          <p:nvPr/>
        </p:nvSpPr>
        <p:spPr>
          <a:xfrm>
            <a:off x="442474" y="5571259"/>
            <a:ext cx="1406130" cy="3861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400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Observation Framework</a:t>
            </a:r>
            <a:endParaRPr sz="14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6" name="Graphic 45" descr="Video camera outline">
            <a:extLst>
              <a:ext uri="{FF2B5EF4-FFF2-40B4-BE49-F238E27FC236}">
                <a16:creationId xmlns:a16="http://schemas.microsoft.com/office/drawing/2014/main" id="{C1E0250F-BFAC-4269-A036-1334C578F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2955" y="4040200"/>
            <a:ext cx="914400" cy="91440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79102EB-F70C-4A64-AD38-C8EEA93ECB44}"/>
              </a:ext>
            </a:extLst>
          </p:cNvPr>
          <p:cNvSpPr/>
          <p:nvPr/>
        </p:nvSpPr>
        <p:spPr>
          <a:xfrm>
            <a:off x="442475" y="4123696"/>
            <a:ext cx="1457511" cy="13054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51" name="Google Shape;262;p44">
            <a:extLst>
              <a:ext uri="{FF2B5EF4-FFF2-40B4-BE49-F238E27FC236}">
                <a16:creationId xmlns:a16="http://schemas.microsoft.com/office/drawing/2014/main" id="{793FE890-4DB8-4A20-B09B-0200940FE684}"/>
              </a:ext>
            </a:extLst>
          </p:cNvPr>
          <p:cNvSpPr/>
          <p:nvPr/>
        </p:nvSpPr>
        <p:spPr>
          <a:xfrm>
            <a:off x="607420" y="4306171"/>
            <a:ext cx="1129844" cy="7261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</a:t>
            </a:r>
          </a:p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Runner</a:t>
            </a:r>
            <a:endParaRPr sz="1867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780461-8959-4B64-B2FE-639F5E0550B9}"/>
              </a:ext>
            </a:extLst>
          </p:cNvPr>
          <p:cNvSpPr txBox="1"/>
          <p:nvPr/>
        </p:nvSpPr>
        <p:spPr>
          <a:xfrm>
            <a:off x="448369" y="5124282"/>
            <a:ext cx="87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Docker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0A9477-B121-4A5A-A300-0313D5B6700C}"/>
              </a:ext>
            </a:extLst>
          </p:cNvPr>
          <p:cNvSpPr txBox="1"/>
          <p:nvPr/>
        </p:nvSpPr>
        <p:spPr>
          <a:xfrm>
            <a:off x="1896000" y="5563295"/>
            <a:ext cx="124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Host Machine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1701D1-0FC3-43AC-9C33-49B9ACA544AA}"/>
              </a:ext>
            </a:extLst>
          </p:cNvPr>
          <p:cNvGrpSpPr/>
          <p:nvPr/>
        </p:nvGrpSpPr>
        <p:grpSpPr>
          <a:xfrm>
            <a:off x="1977861" y="3914166"/>
            <a:ext cx="1457510" cy="1305474"/>
            <a:chOff x="3021015" y="2315568"/>
            <a:chExt cx="1457510" cy="1457510"/>
          </a:xfrm>
        </p:grpSpPr>
        <p:pic>
          <p:nvPicPr>
            <p:cNvPr id="62" name="Graphic 61" descr="Browser window with solid fill">
              <a:extLst>
                <a:ext uri="{FF2B5EF4-FFF2-40B4-BE49-F238E27FC236}">
                  <a16:creationId xmlns:a16="http://schemas.microsoft.com/office/drawing/2014/main" id="{DACC3977-E78D-41D4-BB31-7F2923EE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73B5CA1-BC12-45AB-860C-860DCB79F2C8}"/>
                </a:ext>
              </a:extLst>
            </p:cNvPr>
            <p:cNvSpPr txBox="1"/>
            <p:nvPr/>
          </p:nvSpPr>
          <p:spPr>
            <a:xfrm>
              <a:off x="3255305" y="2782124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Companion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sp>
        <p:nvSpPr>
          <p:cNvPr id="66" name="Flowchart: Document 65">
            <a:extLst>
              <a:ext uri="{FF2B5EF4-FFF2-40B4-BE49-F238E27FC236}">
                <a16:creationId xmlns:a16="http://schemas.microsoft.com/office/drawing/2014/main" id="{B70523B3-0791-47F0-8158-6E63F3120377}"/>
              </a:ext>
            </a:extLst>
          </p:cNvPr>
          <p:cNvSpPr/>
          <p:nvPr/>
        </p:nvSpPr>
        <p:spPr>
          <a:xfrm>
            <a:off x="6110590" y="5035378"/>
            <a:ext cx="1028461" cy="617315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Video Recording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99C7439C-24E0-4AC9-BA59-7DE2061570D9}"/>
              </a:ext>
            </a:extLst>
          </p:cNvPr>
          <p:cNvSpPr/>
          <p:nvPr/>
        </p:nvSpPr>
        <p:spPr>
          <a:xfrm rot="5400000">
            <a:off x="3531697" y="4244815"/>
            <a:ext cx="238301" cy="778092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38970A-39C7-4575-893B-CB66A9FBB8F3}"/>
              </a:ext>
            </a:extLst>
          </p:cNvPr>
          <p:cNvCxnSpPr>
            <a:cxnSpLocks/>
          </p:cNvCxnSpPr>
          <p:nvPr/>
        </p:nvCxnSpPr>
        <p:spPr>
          <a:xfrm>
            <a:off x="4656169" y="1137834"/>
            <a:ext cx="402735" cy="26712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E1C544-B9B1-422E-8BA4-42BEA9F7BA51}"/>
              </a:ext>
            </a:extLst>
          </p:cNvPr>
          <p:cNvCxnSpPr>
            <a:cxnSpLocks/>
          </p:cNvCxnSpPr>
          <p:nvPr/>
        </p:nvCxnSpPr>
        <p:spPr>
          <a:xfrm flipV="1">
            <a:off x="4681739" y="1653324"/>
            <a:ext cx="379606" cy="24505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6C72BB-BE19-48BF-BE8B-7EF3980548D5}"/>
              </a:ext>
            </a:extLst>
          </p:cNvPr>
          <p:cNvCxnSpPr>
            <a:cxnSpLocks/>
          </p:cNvCxnSpPr>
          <p:nvPr/>
        </p:nvCxnSpPr>
        <p:spPr>
          <a:xfrm>
            <a:off x="5595182" y="4179128"/>
            <a:ext cx="519213" cy="3355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DD30BDE-F921-4A20-9B18-B22CAD6D1253}"/>
              </a:ext>
            </a:extLst>
          </p:cNvPr>
          <p:cNvCxnSpPr>
            <a:cxnSpLocks/>
          </p:cNvCxnSpPr>
          <p:nvPr/>
        </p:nvCxnSpPr>
        <p:spPr>
          <a:xfrm flipV="1">
            <a:off x="5653396" y="4763078"/>
            <a:ext cx="463440" cy="2758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E88A3D65-002C-4DF2-8C4A-25AC78FF2CBC}"/>
              </a:ext>
            </a:extLst>
          </p:cNvPr>
          <p:cNvSpPr txBox="1"/>
          <p:nvPr/>
        </p:nvSpPr>
        <p:spPr>
          <a:xfrm>
            <a:off x="90246" y="3057216"/>
            <a:ext cx="628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 Black" panose="020B0A04020102020204" pitchFamily="34" charset="0"/>
                <a:sym typeface="Helvetica Neue"/>
              </a:rPr>
              <a:t>Option A: Single Device </a:t>
            </a:r>
            <a:endParaRPr lang="en-US" sz="2400" b="1" dirty="0">
              <a:solidFill>
                <a:srgbClr val="FFFFFF"/>
              </a:solidFill>
              <a:latin typeface="Arial Black" panose="020B0A04020102020204" pitchFamily="34" charset="0"/>
              <a:sym typeface="Helvetica Neue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FC39AF-5704-4CA1-94C3-E6B3413565BD}"/>
              </a:ext>
            </a:extLst>
          </p:cNvPr>
          <p:cNvSpPr txBox="1"/>
          <p:nvPr/>
        </p:nvSpPr>
        <p:spPr>
          <a:xfrm>
            <a:off x="101419" y="6167173"/>
            <a:ext cx="72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 Black" panose="020B0A04020102020204" pitchFamily="34" charset="0"/>
                <a:sym typeface="Helvetica Neue"/>
              </a:rPr>
              <a:t>Option B – Device Under Test (DUT)</a:t>
            </a:r>
            <a:endParaRPr lang="en-US" sz="2400" b="1" dirty="0">
              <a:solidFill>
                <a:prstClr val="black"/>
              </a:solidFill>
              <a:latin typeface="Arial Black" panose="020B0A04020102020204" pitchFamily="34" charset="0"/>
              <a:sym typeface="Helvetica Neue"/>
            </a:endParaRPr>
          </a:p>
        </p:txBody>
      </p:sp>
      <p:sp>
        <p:nvSpPr>
          <p:cNvPr id="75" name="Content Placeholder 12">
            <a:extLst>
              <a:ext uri="{FF2B5EF4-FFF2-40B4-BE49-F238E27FC236}">
                <a16:creationId xmlns:a16="http://schemas.microsoft.com/office/drawing/2014/main" id="{F0414449-F973-41C2-9F97-4D38395765D7}"/>
              </a:ext>
            </a:extLst>
          </p:cNvPr>
          <p:cNvSpPr txBox="1">
            <a:spLocks/>
          </p:cNvSpPr>
          <p:nvPr/>
        </p:nvSpPr>
        <p:spPr>
          <a:xfrm>
            <a:off x="7307562" y="3603611"/>
            <a:ext cx="4416500" cy="2844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Option B</a:t>
            </a:r>
          </a:p>
          <a:p>
            <a:pPr marL="0" indent="0" defTabSz="457200">
              <a:spcBef>
                <a:spcPts val="500"/>
              </a:spcBef>
              <a:buNone/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Execute the test on the same machine as the DPCTF test runner is executing on.</a:t>
            </a:r>
          </a:p>
          <a:p>
            <a:pPr marL="342900" lvl="1" indent="-114300" defTabSz="457200">
              <a:spcBef>
                <a:spcPts val="250"/>
              </a:spcBef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Docker Container and Observation Framework on same host</a:t>
            </a:r>
          </a:p>
          <a:p>
            <a:pPr marL="342900" lvl="1" indent="-114300" defTabSz="457200">
              <a:spcBef>
                <a:spcPts val="250"/>
              </a:spcBef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Record user agent/browser</a:t>
            </a:r>
          </a:p>
          <a:p>
            <a:pPr marL="342900" lvl="1" indent="-114300" defTabSz="457200">
              <a:spcBef>
                <a:spcPts val="250"/>
              </a:spcBef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endParaRPr lang="en-US" sz="2800" dirty="0">
              <a:solidFill>
                <a:srgbClr val="24292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endParaRPr lang="en-US" sz="2800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457200" lvl="1" indent="0" defTabSz="457200">
              <a:spcBef>
                <a:spcPts val="250"/>
              </a:spcBef>
              <a:buNone/>
            </a:pPr>
            <a:endParaRPr lang="en-US" dirty="0">
              <a:solidFill>
                <a:srgbClr val="24292F"/>
              </a:solidFill>
              <a:latin typeface="Helvetica Neue"/>
              <a:sym typeface="Helvetica Neue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AFF5F6-1F57-450D-AD28-0BCB98BC38FA}"/>
              </a:ext>
            </a:extLst>
          </p:cNvPr>
          <p:cNvSpPr/>
          <p:nvPr/>
        </p:nvSpPr>
        <p:spPr>
          <a:xfrm>
            <a:off x="4053157" y="4486649"/>
            <a:ext cx="1632900" cy="2975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3C78FF-5B96-4859-B1BD-ADA0D61BA3F1}"/>
              </a:ext>
            </a:extLst>
          </p:cNvPr>
          <p:cNvGrpSpPr/>
          <p:nvPr/>
        </p:nvGrpSpPr>
        <p:grpSpPr>
          <a:xfrm>
            <a:off x="4121962" y="3915795"/>
            <a:ext cx="1554700" cy="1647245"/>
            <a:chOff x="9524655" y="1223203"/>
            <a:chExt cx="1441211" cy="1441211"/>
          </a:xfrm>
        </p:grpSpPr>
        <p:pic>
          <p:nvPicPr>
            <p:cNvPr id="84" name="Graphic 83" descr="Television with solid fill">
              <a:extLst>
                <a:ext uri="{FF2B5EF4-FFF2-40B4-BE49-F238E27FC236}">
                  <a16:creationId xmlns:a16="http://schemas.microsoft.com/office/drawing/2014/main" id="{020B8CC6-62C2-4FDB-A9BF-D5ABD7829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24655" y="1223203"/>
              <a:ext cx="1441211" cy="1441211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44E83EE-9610-4EEA-81B7-86A27094FC13}"/>
                </a:ext>
              </a:extLst>
            </p:cNvPr>
            <p:cNvSpPr txBox="1"/>
            <p:nvPr/>
          </p:nvSpPr>
          <p:spPr>
            <a:xfrm>
              <a:off x="9847560" y="1665459"/>
              <a:ext cx="859371" cy="20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TV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2AE1CDF-0601-4E8C-9888-E6A4D5043C7B}"/>
              </a:ext>
            </a:extLst>
          </p:cNvPr>
          <p:cNvGrpSpPr/>
          <p:nvPr/>
        </p:nvGrpSpPr>
        <p:grpSpPr>
          <a:xfrm>
            <a:off x="4216050" y="4065585"/>
            <a:ext cx="1285177" cy="1139606"/>
            <a:chOff x="3021015" y="2315568"/>
            <a:chExt cx="1457510" cy="1457510"/>
          </a:xfrm>
        </p:grpSpPr>
        <p:pic>
          <p:nvPicPr>
            <p:cNvPr id="87" name="Graphic 86" descr="Browser window with solid fill">
              <a:extLst>
                <a:ext uri="{FF2B5EF4-FFF2-40B4-BE49-F238E27FC236}">
                  <a16:creationId xmlns:a16="http://schemas.microsoft.com/office/drawing/2014/main" id="{9B6AFA04-C65A-49E1-B893-8F4FDD6EC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3DCE61C-FB4C-45D5-9FAF-9EF54AAE3283}"/>
                </a:ext>
              </a:extLst>
            </p:cNvPr>
            <p:cNvSpPr txBox="1"/>
            <p:nvPr/>
          </p:nvSpPr>
          <p:spPr>
            <a:xfrm>
              <a:off x="3211774" y="2789401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 defTabSz="45720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Landing </a:t>
              </a:r>
            </a:p>
            <a:p>
              <a:pPr algn="ctr" defTabSz="45720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2D975-5CE0-FDE3-FBF3-3867E56F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413450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457D-74F8-4BA0-8A19-50F79778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Specification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EFE2C-565F-45AE-860C-11119C68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MPEG#143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8A3398-07BF-417D-A60B-B3802259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610" y="1188565"/>
            <a:ext cx="20182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5A0C7B-0F65-401C-AA52-8EFA484E6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00" y="1449666"/>
          <a:ext cx="11901910" cy="368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67809" imgH="2207567" progId="Visio.Drawing.11">
                  <p:embed/>
                </p:oleObj>
              </mc:Choice>
              <mc:Fallback>
                <p:oleObj name="Visio" r:id="rId2" imgW="7067809" imgH="2207567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5A0C7B-0F65-401C-AA52-8EFA484E6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0" y="1449666"/>
                        <a:ext cx="11901910" cy="3687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DDB44-763D-C0DC-62B3-94ED0AA2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877" y="421401"/>
            <a:ext cx="1564828" cy="1841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F577A1-C194-A41E-33AE-B6321790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0" y="4534816"/>
            <a:ext cx="1486255" cy="174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9267A-D823-7951-D16B-FEFDEB1F9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544" y="4449222"/>
            <a:ext cx="1347087" cy="1747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096722-13A5-5E20-949B-8C51D635D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885" y="4286089"/>
            <a:ext cx="1623878" cy="19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4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DCDF5A3-A20C-4BA6-9B6E-2523248D7312}"/>
              </a:ext>
            </a:extLst>
          </p:cNvPr>
          <p:cNvGrpSpPr/>
          <p:nvPr/>
        </p:nvGrpSpPr>
        <p:grpSpPr>
          <a:xfrm>
            <a:off x="4423899" y="2344264"/>
            <a:ext cx="1285177" cy="1139606"/>
            <a:chOff x="3021015" y="2315568"/>
            <a:chExt cx="1457510" cy="1457510"/>
          </a:xfrm>
        </p:grpSpPr>
        <p:pic>
          <p:nvPicPr>
            <p:cNvPr id="39" name="Graphic 38" descr="Browser window with solid fill">
              <a:extLst>
                <a:ext uri="{FF2B5EF4-FFF2-40B4-BE49-F238E27FC236}">
                  <a16:creationId xmlns:a16="http://schemas.microsoft.com/office/drawing/2014/main" id="{104C925D-D0F3-47FE-9DB7-66F09C5C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5288E9-4B3D-4738-8DBB-CFB8DBE77854}"/>
                </a:ext>
              </a:extLst>
            </p:cNvPr>
            <p:cNvSpPr txBox="1"/>
            <p:nvPr/>
          </p:nvSpPr>
          <p:spPr>
            <a:xfrm>
              <a:off x="3211774" y="2789401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 defTabSz="45720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Landing </a:t>
              </a:r>
            </a:p>
            <a:p>
              <a:pPr algn="ctr" defTabSz="45720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9BFAA3B8-E5B0-4A7A-B3AC-33E1DF4B4C6D}"/>
              </a:ext>
            </a:extLst>
          </p:cNvPr>
          <p:cNvSpPr/>
          <p:nvPr/>
        </p:nvSpPr>
        <p:spPr>
          <a:xfrm>
            <a:off x="3410933" y="4142895"/>
            <a:ext cx="1501273" cy="15265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A158A-07EF-4E38-89E9-53CED249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8" y="160740"/>
            <a:ext cx="10515600" cy="82738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Deployment Options (2)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6F488B0-1AF4-4CD9-99DD-151F30DB0C1D}"/>
              </a:ext>
            </a:extLst>
          </p:cNvPr>
          <p:cNvGrpSpPr/>
          <p:nvPr/>
        </p:nvGrpSpPr>
        <p:grpSpPr>
          <a:xfrm>
            <a:off x="4234763" y="2043470"/>
            <a:ext cx="1743790" cy="1865996"/>
            <a:chOff x="9524655" y="1223203"/>
            <a:chExt cx="1441211" cy="1441211"/>
          </a:xfrm>
        </p:grpSpPr>
        <p:pic>
          <p:nvPicPr>
            <p:cNvPr id="72" name="Graphic 71" descr="Television with solid fill">
              <a:extLst>
                <a:ext uri="{FF2B5EF4-FFF2-40B4-BE49-F238E27FC236}">
                  <a16:creationId xmlns:a16="http://schemas.microsoft.com/office/drawing/2014/main" id="{3D80B715-EB57-46A2-AC97-872BF5B35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24655" y="1223203"/>
              <a:ext cx="1441211" cy="144121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7FADCD8-F566-415D-8627-43948BC996B4}"/>
                </a:ext>
              </a:extLst>
            </p:cNvPr>
            <p:cNvSpPr txBox="1"/>
            <p:nvPr/>
          </p:nvSpPr>
          <p:spPr>
            <a:xfrm>
              <a:off x="9847560" y="1665459"/>
              <a:ext cx="859371" cy="28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TV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22F1096-D97C-43D2-90E6-161EE4C0AF71}"/>
              </a:ext>
            </a:extLst>
          </p:cNvPr>
          <p:cNvSpPr/>
          <p:nvPr/>
        </p:nvSpPr>
        <p:spPr>
          <a:xfrm>
            <a:off x="1765022" y="1649547"/>
            <a:ext cx="1942545" cy="22502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pic>
        <p:nvPicPr>
          <p:cNvPr id="76" name="Graphic 75" descr="Video camera outline">
            <a:extLst>
              <a:ext uri="{FF2B5EF4-FFF2-40B4-BE49-F238E27FC236}">
                <a16:creationId xmlns:a16="http://schemas.microsoft.com/office/drawing/2014/main" id="{23859BB5-1E43-458B-B157-E9F8B44B9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0730" y="2310072"/>
            <a:ext cx="914400" cy="91440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EF91CFA-F012-46CB-A0BA-118F045CD3A2}"/>
              </a:ext>
            </a:extLst>
          </p:cNvPr>
          <p:cNvSpPr/>
          <p:nvPr/>
        </p:nvSpPr>
        <p:spPr>
          <a:xfrm>
            <a:off x="1902639" y="1885390"/>
            <a:ext cx="1457511" cy="13054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78" name="Google Shape;262;p44">
            <a:extLst>
              <a:ext uri="{FF2B5EF4-FFF2-40B4-BE49-F238E27FC236}">
                <a16:creationId xmlns:a16="http://schemas.microsoft.com/office/drawing/2014/main" id="{082A1586-72EC-4C05-81DF-993CC8EAB11F}"/>
              </a:ext>
            </a:extLst>
          </p:cNvPr>
          <p:cNvSpPr/>
          <p:nvPr/>
        </p:nvSpPr>
        <p:spPr>
          <a:xfrm>
            <a:off x="2067584" y="2067865"/>
            <a:ext cx="1129844" cy="7261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</a:t>
            </a:r>
          </a:p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Runner</a:t>
            </a:r>
            <a:endParaRPr sz="1867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5FD20B-1895-4727-B2E8-979B4A2DFC58}"/>
              </a:ext>
            </a:extLst>
          </p:cNvPr>
          <p:cNvSpPr txBox="1"/>
          <p:nvPr/>
        </p:nvSpPr>
        <p:spPr>
          <a:xfrm>
            <a:off x="1908533" y="2885976"/>
            <a:ext cx="87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Docker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55C241A-3BBA-4A97-B6F4-E72828A352D7}"/>
              </a:ext>
            </a:extLst>
          </p:cNvPr>
          <p:cNvSpPr txBox="1"/>
          <p:nvPr/>
        </p:nvSpPr>
        <p:spPr>
          <a:xfrm>
            <a:off x="1886275" y="3592023"/>
            <a:ext cx="124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Host Machine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95AF07-C285-481F-97E2-4C166E9CE735}"/>
              </a:ext>
            </a:extLst>
          </p:cNvPr>
          <p:cNvGrpSpPr/>
          <p:nvPr/>
        </p:nvGrpSpPr>
        <p:grpSpPr>
          <a:xfrm>
            <a:off x="3373392" y="4056876"/>
            <a:ext cx="1457510" cy="1305474"/>
            <a:chOff x="3021015" y="2315568"/>
            <a:chExt cx="1457510" cy="1457510"/>
          </a:xfrm>
        </p:grpSpPr>
        <p:pic>
          <p:nvPicPr>
            <p:cNvPr id="85" name="Graphic 84" descr="Browser window with solid fill">
              <a:extLst>
                <a:ext uri="{FF2B5EF4-FFF2-40B4-BE49-F238E27FC236}">
                  <a16:creationId xmlns:a16="http://schemas.microsoft.com/office/drawing/2014/main" id="{C80FFE6E-1F16-45DC-8227-4984EBC7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D76DC49-3E07-4A05-908B-FCC70D843F55}"/>
                </a:ext>
              </a:extLst>
            </p:cNvPr>
            <p:cNvSpPr txBox="1"/>
            <p:nvPr/>
          </p:nvSpPr>
          <p:spPr>
            <a:xfrm>
              <a:off x="3255305" y="2782124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Configuration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sp>
        <p:nvSpPr>
          <p:cNvPr id="87" name="Flowchart: Document 86">
            <a:extLst>
              <a:ext uri="{FF2B5EF4-FFF2-40B4-BE49-F238E27FC236}">
                <a16:creationId xmlns:a16="http://schemas.microsoft.com/office/drawing/2014/main" id="{2160F4D2-B2DA-494A-93D7-0C8AF0BE2C01}"/>
              </a:ext>
            </a:extLst>
          </p:cNvPr>
          <p:cNvSpPr/>
          <p:nvPr/>
        </p:nvSpPr>
        <p:spPr>
          <a:xfrm>
            <a:off x="6338365" y="3305250"/>
            <a:ext cx="1028461" cy="617315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Video Recording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077251-C50D-4990-BF7D-BF6CACF38638}"/>
              </a:ext>
            </a:extLst>
          </p:cNvPr>
          <p:cNvCxnSpPr>
            <a:cxnSpLocks/>
          </p:cNvCxnSpPr>
          <p:nvPr/>
        </p:nvCxnSpPr>
        <p:spPr>
          <a:xfrm>
            <a:off x="5939435" y="2517460"/>
            <a:ext cx="402735" cy="267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4C3F07-ED8E-4CDE-83B7-86266B5CB670}"/>
              </a:ext>
            </a:extLst>
          </p:cNvPr>
          <p:cNvCxnSpPr>
            <a:cxnSpLocks/>
          </p:cNvCxnSpPr>
          <p:nvPr/>
        </p:nvCxnSpPr>
        <p:spPr>
          <a:xfrm flipV="1">
            <a:off x="5965005" y="3032950"/>
            <a:ext cx="379606" cy="245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6D25EC7C-B1F3-4E26-8920-E9A24EED6945}"/>
              </a:ext>
            </a:extLst>
          </p:cNvPr>
          <p:cNvSpPr txBox="1"/>
          <p:nvPr/>
        </p:nvSpPr>
        <p:spPr>
          <a:xfrm>
            <a:off x="3373393" y="5302526"/>
            <a:ext cx="157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Companion Device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94" name="Google Shape;262;p44">
            <a:extLst>
              <a:ext uri="{FF2B5EF4-FFF2-40B4-BE49-F238E27FC236}">
                <a16:creationId xmlns:a16="http://schemas.microsoft.com/office/drawing/2014/main" id="{A65214EC-5180-4461-9F7C-063B90678BA5}"/>
              </a:ext>
            </a:extLst>
          </p:cNvPr>
          <p:cNvSpPr/>
          <p:nvPr/>
        </p:nvSpPr>
        <p:spPr>
          <a:xfrm>
            <a:off x="1912574" y="3241007"/>
            <a:ext cx="1439844" cy="32377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40">
              <a:buClr>
                <a:srgbClr val="FFFFFF"/>
              </a:buClr>
              <a:buSzPts val="1200"/>
              <a:defRPr/>
            </a:pPr>
            <a:r>
              <a:rPr lang="en" sz="1400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Observation Framework</a:t>
            </a:r>
            <a:endParaRPr sz="14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FA2355E-C524-4A66-9FD1-91473B5ED9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61058" y="4173361"/>
            <a:ext cx="899347" cy="386330"/>
          </a:xfrm>
          <a:prstGeom prst="curvedConnector2">
            <a:avLst/>
          </a:prstGeom>
          <a:ln w="825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B45F45DF-83EB-4B2B-8981-2B63CA2045E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54442" y="2351592"/>
            <a:ext cx="1032499" cy="454080"/>
          </a:xfrm>
          <a:prstGeom prst="curvedConnector3">
            <a:avLst>
              <a:gd name="adj1" fmla="val 9083"/>
            </a:avLst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F9F32-3F0D-4672-855D-D24E289D1D0D}"/>
              </a:ext>
            </a:extLst>
          </p:cNvPr>
          <p:cNvSpPr txBox="1"/>
          <p:nvPr/>
        </p:nvSpPr>
        <p:spPr>
          <a:xfrm>
            <a:off x="3844478" y="1553800"/>
            <a:ext cx="2636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 Companion Device Deployment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30EFE4-D28C-4997-A258-B3A65BB7574B}"/>
              </a:ext>
            </a:extLst>
          </p:cNvPr>
          <p:cNvSpPr txBox="1"/>
          <p:nvPr/>
        </p:nvSpPr>
        <p:spPr>
          <a:xfrm>
            <a:off x="2094636" y="5971065"/>
            <a:ext cx="424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Arial Black" panose="020B0A04020102020204" pitchFamily="34" charset="0"/>
                <a:sym typeface="Helvetica Neue"/>
              </a:rPr>
              <a:t>Option C – Companion Device</a:t>
            </a:r>
            <a:endParaRPr lang="en-US" sz="2400" b="1" dirty="0">
              <a:solidFill>
                <a:prstClr val="black"/>
              </a:solidFill>
              <a:latin typeface="Arial Black" panose="020B0A04020102020204" pitchFamily="34" charset="0"/>
              <a:sym typeface="Helvetica Neue"/>
            </a:endParaRPr>
          </a:p>
        </p:txBody>
      </p:sp>
      <p:sp>
        <p:nvSpPr>
          <p:cNvPr id="75" name="Content Placeholder 12">
            <a:extLst>
              <a:ext uri="{FF2B5EF4-FFF2-40B4-BE49-F238E27FC236}">
                <a16:creationId xmlns:a16="http://schemas.microsoft.com/office/drawing/2014/main" id="{A5DB2946-314C-49AB-AC04-CC289610C187}"/>
              </a:ext>
            </a:extLst>
          </p:cNvPr>
          <p:cNvSpPr txBox="1">
            <a:spLocks/>
          </p:cNvSpPr>
          <p:nvPr/>
        </p:nvSpPr>
        <p:spPr>
          <a:xfrm>
            <a:off x="7574942" y="1909370"/>
            <a:ext cx="5081844" cy="3039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500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Option C</a:t>
            </a:r>
          </a:p>
          <a:p>
            <a:pPr marL="0" indent="0" defTabSz="457200">
              <a:spcBef>
                <a:spcPts val="500"/>
              </a:spcBef>
              <a:buNone/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Companion device configures and manages the test.</a:t>
            </a:r>
          </a:p>
          <a:p>
            <a:pPr marL="342900" lvl="1" indent="-114300" defTabSz="457200">
              <a:spcBef>
                <a:spcPts val="250"/>
              </a:spcBef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Docker Container and Observation Framework on same host</a:t>
            </a:r>
          </a:p>
          <a:p>
            <a:pPr marL="342900" lvl="1" indent="-114300" defTabSz="457200">
              <a:spcBef>
                <a:spcPts val="250"/>
              </a:spcBef>
            </a:pPr>
            <a:endParaRPr lang="en-US" sz="18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342900" lvl="1" indent="-114300" defTabSz="457200">
              <a:spcBef>
                <a:spcPts val="250"/>
              </a:spcBef>
            </a:pPr>
            <a:r>
              <a:rPr lang="en-US" sz="1800" b="1" dirty="0">
                <a:solidFill>
                  <a:srgbClr val="FFFFFF"/>
                </a:solidFill>
                <a:latin typeface="Helvetica Neue"/>
                <a:sym typeface="Helvetica Neue"/>
              </a:rPr>
              <a:t>Record user agent/browser</a:t>
            </a:r>
          </a:p>
          <a:p>
            <a:pPr marL="342900" lvl="1" indent="-114300" defTabSz="457200">
              <a:spcBef>
                <a:spcPts val="250"/>
              </a:spcBef>
            </a:pPr>
            <a:endParaRPr lang="en-US" sz="1800" dirty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17C860-E94A-4458-8A10-8E3F91227C23}"/>
              </a:ext>
            </a:extLst>
          </p:cNvPr>
          <p:cNvSpPr txBox="1"/>
          <p:nvPr/>
        </p:nvSpPr>
        <p:spPr>
          <a:xfrm>
            <a:off x="4584188" y="2593552"/>
            <a:ext cx="10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sym typeface="Helvetica Neue"/>
              </a:rPr>
              <a:t>TV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99DEDF-90BD-4792-974F-164938886A3F}"/>
              </a:ext>
            </a:extLst>
          </p:cNvPr>
          <p:cNvCxnSpPr>
            <a:cxnSpLocks/>
          </p:cNvCxnSpPr>
          <p:nvPr/>
        </p:nvCxnSpPr>
        <p:spPr>
          <a:xfrm>
            <a:off x="5803030" y="2457807"/>
            <a:ext cx="519213" cy="3355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27F786-DBFC-41FF-ABE4-1D39FB2186E1}"/>
              </a:ext>
            </a:extLst>
          </p:cNvPr>
          <p:cNvCxnSpPr>
            <a:cxnSpLocks/>
          </p:cNvCxnSpPr>
          <p:nvPr/>
        </p:nvCxnSpPr>
        <p:spPr>
          <a:xfrm flipV="1">
            <a:off x="5861245" y="3041757"/>
            <a:ext cx="463440" cy="2758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E9BCDD0-65C0-460D-AC6A-DAAE94EBC390}"/>
              </a:ext>
            </a:extLst>
          </p:cNvPr>
          <p:cNvSpPr/>
          <p:nvPr/>
        </p:nvSpPr>
        <p:spPr>
          <a:xfrm>
            <a:off x="4261006" y="2765328"/>
            <a:ext cx="1632900" cy="2975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96B17C-A04C-4035-B277-C5B0072BCE56}"/>
              </a:ext>
            </a:extLst>
          </p:cNvPr>
          <p:cNvGrpSpPr/>
          <p:nvPr/>
        </p:nvGrpSpPr>
        <p:grpSpPr>
          <a:xfrm>
            <a:off x="4329810" y="2141093"/>
            <a:ext cx="1554700" cy="1700627"/>
            <a:chOff x="9524655" y="1223203"/>
            <a:chExt cx="1441211" cy="1441211"/>
          </a:xfrm>
        </p:grpSpPr>
        <p:pic>
          <p:nvPicPr>
            <p:cNvPr id="36" name="Graphic 35" descr="Television with solid fill">
              <a:extLst>
                <a:ext uri="{FF2B5EF4-FFF2-40B4-BE49-F238E27FC236}">
                  <a16:creationId xmlns:a16="http://schemas.microsoft.com/office/drawing/2014/main" id="{66FCE71C-2FB5-4ED3-BCE0-7D8BEC9B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24655" y="1223203"/>
              <a:ext cx="1441211" cy="144121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6D4D36-893E-4020-88EA-DBA607604C00}"/>
                </a:ext>
              </a:extLst>
            </p:cNvPr>
            <p:cNvSpPr txBox="1"/>
            <p:nvPr/>
          </p:nvSpPr>
          <p:spPr>
            <a:xfrm>
              <a:off x="9847560" y="1665459"/>
              <a:ext cx="859371" cy="19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TV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309BB0B-F077-40AA-82B1-FF34BC8DA371}"/>
              </a:ext>
            </a:extLst>
          </p:cNvPr>
          <p:cNvSpPr/>
          <p:nvPr/>
        </p:nvSpPr>
        <p:spPr>
          <a:xfrm>
            <a:off x="6353073" y="2631232"/>
            <a:ext cx="1011782" cy="2975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2" name="Graphic 41" descr="Video camera outline">
            <a:extLst>
              <a:ext uri="{FF2B5EF4-FFF2-40B4-BE49-F238E27FC236}">
                <a16:creationId xmlns:a16="http://schemas.microsoft.com/office/drawing/2014/main" id="{6E5C3CCF-3B87-48CB-99CD-A8B71C37E6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2426" y="2305480"/>
            <a:ext cx="914400" cy="914400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25DE775E-50E6-4AE0-89E3-F4E1A42450A4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4912206" y="3755684"/>
            <a:ext cx="745512" cy="1150468"/>
          </a:xfrm>
          <a:prstGeom prst="curvedConnector2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7E4DF61F-227C-472A-B502-D8D785C2D853}"/>
              </a:ext>
            </a:extLst>
          </p:cNvPr>
          <p:cNvSpPr/>
          <p:nvPr/>
        </p:nvSpPr>
        <p:spPr>
          <a:xfrm rot="16200000">
            <a:off x="3696049" y="1674272"/>
            <a:ext cx="773834" cy="1269356"/>
          </a:xfrm>
          <a:prstGeom prst="arc">
            <a:avLst>
              <a:gd name="adj1" fmla="val 16200000"/>
              <a:gd name="adj2" fmla="val 4751516"/>
            </a:avLst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69" hangingPunct="0"/>
            <a:endParaRPr lang="en-US" sz="2400" kern="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8A2908-A7AC-45B9-9820-80E92D86C70C}"/>
              </a:ext>
            </a:extLst>
          </p:cNvPr>
          <p:cNvGrpSpPr/>
          <p:nvPr/>
        </p:nvGrpSpPr>
        <p:grpSpPr>
          <a:xfrm>
            <a:off x="4406852" y="2310072"/>
            <a:ext cx="1385275" cy="1181183"/>
            <a:chOff x="3021015" y="2315568"/>
            <a:chExt cx="1457510" cy="1457510"/>
          </a:xfrm>
        </p:grpSpPr>
        <p:pic>
          <p:nvPicPr>
            <p:cNvPr id="49" name="Graphic 48" descr="Browser window with solid fill">
              <a:extLst>
                <a:ext uri="{FF2B5EF4-FFF2-40B4-BE49-F238E27FC236}">
                  <a16:creationId xmlns:a16="http://schemas.microsoft.com/office/drawing/2014/main" id="{DFA7FCF5-3008-4CEB-8087-081FEFD4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1015" y="2315568"/>
              <a:ext cx="1457510" cy="145751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77DC21-12B7-443D-BE38-F131608AF0F4}"/>
                </a:ext>
              </a:extLst>
            </p:cNvPr>
            <p:cNvSpPr txBox="1"/>
            <p:nvPr/>
          </p:nvSpPr>
          <p:spPr>
            <a:xfrm>
              <a:off x="3211774" y="2789401"/>
              <a:ext cx="1084362" cy="6460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Landing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sym typeface="Helvetica Neue"/>
                </a:rPr>
                <a:t>Webpage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3AFC12-7853-59CC-0BAA-DCE8FA7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73356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11FE-C2E2-DD82-A3BA-4B2B7F21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Specification for Video – CMAF!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D79C3-602D-574B-4F8B-AF0F18B3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57" y="1098097"/>
            <a:ext cx="5548586" cy="4521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4F711-C625-38E1-A7B0-B43B3EE7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43" y="2486671"/>
            <a:ext cx="6199957" cy="3132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C4BAE7-D3BD-3783-724C-B45BE38D5B2D}"/>
              </a:ext>
            </a:extLst>
          </p:cNvPr>
          <p:cNvSpPr txBox="1"/>
          <p:nvPr/>
        </p:nvSpPr>
        <p:spPr>
          <a:xfrm>
            <a:off x="7236823" y="1628503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Added in December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9F86C-ED74-1CF2-6765-51B410F687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38298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80C8B8-5DB5-4F2F-829E-C6A8BB247ABD}"/>
              </a:ext>
            </a:extLst>
          </p:cNvPr>
          <p:cNvSpPr/>
          <p:nvPr/>
        </p:nvSpPr>
        <p:spPr>
          <a:xfrm>
            <a:off x="7537451" y="2882583"/>
            <a:ext cx="4036292" cy="12838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Arial"/>
              </a:rPr>
              <a:t>Application </a:t>
            </a:r>
            <a:br>
              <a:rPr kumimoji="0" lang="de-DE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Arial"/>
              </a:rPr>
            </a:br>
            <a:r>
              <a:rPr kumimoji="0" lang="de-DE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Arial"/>
              </a:rPr>
              <a:t>(e.g. Media Player like dash.js)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Arial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551D0D-1947-4898-9910-99D0D5662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317" y="3544175"/>
          <a:ext cx="11986684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515200" imgH="1905268" progId="Visio.Drawing.11">
                  <p:embed/>
                </p:oleObj>
              </mc:Choice>
              <mc:Fallback>
                <p:oleObj name="Visio" r:id="rId3" imgW="7515200" imgH="1905268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D551D0D-1947-4898-9910-99D0D5662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17" y="3544175"/>
                        <a:ext cx="11986684" cy="302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B1C81A5-96EF-4EE6-9273-E355418A2930}"/>
              </a:ext>
            </a:extLst>
          </p:cNvPr>
          <p:cNvSpPr/>
          <p:nvPr/>
        </p:nvSpPr>
        <p:spPr>
          <a:xfrm>
            <a:off x="5216426" y="1810192"/>
            <a:ext cx="2124365" cy="1977361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Arial"/>
              </a:rPr>
              <a:t>Manifest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EC9C35-D3B2-49D6-8B2A-15435463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6" y="98049"/>
            <a:ext cx="10058400" cy="1609344"/>
          </a:xfrm>
        </p:spPr>
        <p:txBody>
          <a:bodyPr>
            <a:normAutofit/>
          </a:bodyPr>
          <a:lstStyle/>
          <a:p>
            <a:r>
              <a:rPr lang="de-DE" sz="4800" dirty="0"/>
              <a:t>Content offering and Selection</a:t>
            </a:r>
            <a:endParaRPr lang="en-US" sz="4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5AF942-6DB8-4470-83F1-D220500B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16" y="1393793"/>
            <a:ext cx="4904509" cy="2565032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BAD0AF32-58BD-476C-A21C-F3B94564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75" y="-140017"/>
            <a:ext cx="403013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538E3A1E-8C95-4366-9CBF-4898A222CF33}"/>
              </a:ext>
            </a:extLst>
          </p:cNvPr>
          <p:cNvSpPr/>
          <p:nvPr/>
        </p:nvSpPr>
        <p:spPr>
          <a:xfrm>
            <a:off x="5491795" y="3943999"/>
            <a:ext cx="1537083" cy="5865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DE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Arial"/>
              </a:rPr>
              <a:t>CMAF Header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A3360-6D7F-46A7-A27A-868EAC15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 MPEG#143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ED8159D-165A-4E91-8BA4-157E2A36E394}"/>
              </a:ext>
            </a:extLst>
          </p:cNvPr>
          <p:cNvSpPr/>
          <p:nvPr/>
        </p:nvSpPr>
        <p:spPr>
          <a:xfrm>
            <a:off x="9982200" y="5603490"/>
            <a:ext cx="192622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944556" y="4007167"/>
            <a:ext cx="2275115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Source Buffer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944556" y="3299595"/>
            <a:ext cx="2275115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Source Buffer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Abstracted Device Playback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270" y="3092769"/>
            <a:ext cx="3516087" cy="2231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Playback Model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92156" y="3854767"/>
            <a:ext cx="2275115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Source Buffer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92156" y="3147195"/>
            <a:ext cx="2275115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Source Buffer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97153" y="4562339"/>
            <a:ext cx="2470119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Subtitle Source Buffer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583356" y="3245167"/>
            <a:ext cx="2275115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 Rendering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583356" y="4199707"/>
            <a:ext cx="2275115" cy="70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Rendering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4829272" y="1842612"/>
            <a:ext cx="2155371" cy="1208315"/>
          </a:xfrm>
          <a:prstGeom prst="upDownArrow">
            <a:avLst>
              <a:gd name="adj1" fmla="val 85909"/>
              <a:gd name="adj2" fmla="val 28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Capabilities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865951" y="1712382"/>
            <a:ext cx="4010227" cy="3611959"/>
          </a:xfrm>
          <a:custGeom>
            <a:avLst/>
            <a:gdLst>
              <a:gd name="connsiteX0" fmla="*/ 49407 w 3942139"/>
              <a:gd name="connsiteY0" fmla="*/ 3500846 h 3500846"/>
              <a:gd name="connsiteX1" fmla="*/ 545796 w 3942139"/>
              <a:gd name="connsiteY1" fmla="*/ 1188720 h 3500846"/>
              <a:gd name="connsiteX2" fmla="*/ 3942139 w 3942139"/>
              <a:gd name="connsiteY2" fmla="*/ 0 h 350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2139" h="3500846">
                <a:moveTo>
                  <a:pt x="49407" y="3500846"/>
                </a:moveTo>
                <a:cubicBezTo>
                  <a:pt x="-26793" y="2636520"/>
                  <a:pt x="-102993" y="1772194"/>
                  <a:pt x="545796" y="1188720"/>
                </a:cubicBezTo>
                <a:cubicBezTo>
                  <a:pt x="1194585" y="605246"/>
                  <a:pt x="2568362" y="302623"/>
                  <a:pt x="3942139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13" y="1905000"/>
            <a:ext cx="2247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Stimulus/Input</a:t>
            </a:r>
          </a:p>
        </p:txBody>
      </p:sp>
      <p:sp>
        <p:nvSpPr>
          <p:cNvPr id="19" name="Freeform 18"/>
          <p:cNvSpPr/>
          <p:nvPr/>
        </p:nvSpPr>
        <p:spPr>
          <a:xfrm>
            <a:off x="6638925" y="1714500"/>
            <a:ext cx="4714875" cy="3659915"/>
          </a:xfrm>
          <a:custGeom>
            <a:avLst/>
            <a:gdLst>
              <a:gd name="connsiteX0" fmla="*/ 0 w 2790728"/>
              <a:gd name="connsiteY0" fmla="*/ 0 h 3749040"/>
              <a:gd name="connsiteX1" fmla="*/ 2455817 w 2790728"/>
              <a:gd name="connsiteY1" fmla="*/ 1645920 h 3749040"/>
              <a:gd name="connsiteX2" fmla="*/ 2704011 w 2790728"/>
              <a:gd name="connsiteY2" fmla="*/ 374904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0728" h="3749040">
                <a:moveTo>
                  <a:pt x="0" y="0"/>
                </a:moveTo>
                <a:cubicBezTo>
                  <a:pt x="1002574" y="510540"/>
                  <a:pt x="2005149" y="1021080"/>
                  <a:pt x="2455817" y="1645920"/>
                </a:cubicBezTo>
                <a:cubicBezTo>
                  <a:pt x="2906485" y="2270760"/>
                  <a:pt x="2805248" y="3009900"/>
                  <a:pt x="2704011" y="374904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45601" y="1905000"/>
            <a:ext cx="200862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Observations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0" y="5541154"/>
            <a:ext cx="9144000" cy="427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Requirements: If you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 content, this shall be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74901-B895-2090-3070-142C7E386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94174324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Device Playback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295400"/>
            <a:ext cx="10439400" cy="4800600"/>
          </a:xfrm>
        </p:spPr>
        <p:txBody>
          <a:bodyPr>
            <a:normAutofit/>
          </a:bodyPr>
          <a:lstStyle/>
          <a:p>
            <a:r>
              <a:rPr lang="en-US" dirty="0"/>
              <a:t>Device definition:</a:t>
            </a:r>
          </a:p>
          <a:p>
            <a:pPr lvl="1"/>
            <a:r>
              <a:rPr lang="en-US" dirty="0"/>
              <a:t>Codecs &amp; Rendering, possibly on different devices (HDMI, Miracast, etc.)</a:t>
            </a:r>
          </a:p>
          <a:p>
            <a:r>
              <a:rPr lang="en-US" dirty="0"/>
              <a:t>Capabilities discovery</a:t>
            </a:r>
          </a:p>
          <a:p>
            <a:r>
              <a:rPr lang="en-US" dirty="0"/>
              <a:t>Playback of </a:t>
            </a:r>
            <a:r>
              <a:rPr lang="en-US" i="1" dirty="0"/>
              <a:t>a Presentation (of Media Profiles)</a:t>
            </a:r>
          </a:p>
          <a:p>
            <a:pPr lvl="1"/>
            <a:r>
              <a:rPr lang="en-US" dirty="0"/>
              <a:t>Player Requirements such as splicing segments, switching, random access</a:t>
            </a:r>
          </a:p>
          <a:p>
            <a:r>
              <a:rPr lang="en-US" dirty="0"/>
              <a:t>Playback of </a:t>
            </a:r>
            <a:r>
              <a:rPr lang="en-US" i="1" dirty="0"/>
              <a:t>a sequence of Presentations</a:t>
            </a:r>
          </a:p>
          <a:p>
            <a:pPr lvl="1"/>
            <a:r>
              <a:rPr lang="en-US" dirty="0"/>
              <a:t>Splicing—for example for ad insertion or program boundaries</a:t>
            </a:r>
          </a:p>
          <a:p>
            <a:r>
              <a:rPr lang="en-US" dirty="0"/>
              <a:t>Other playback capabilities, e.g. support for multiple decoders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92ED6-1031-C3AB-88F3-3DF2209495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MPEG#143</a:t>
            </a:r>
          </a:p>
        </p:txBody>
      </p:sp>
    </p:spTree>
    <p:extLst>
      <p:ext uri="{BB962C8B-B14F-4D97-AF65-F5344CB8AC3E}">
        <p14:creationId xmlns:p14="http://schemas.microsoft.com/office/powerpoint/2010/main" val="427526844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CTA Corp PPT_16_9 6.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42D5F58-90E7-3C4B-8A93-8AE66C90FA6F}" vid="{0707AE0B-205A-004D-AA60-9DA2D55E05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3" ma:contentTypeDescription="Create a new document." ma:contentTypeScope="" ma:versionID="559aef62f17770e141396177a96f5251">
  <xsd:schema xmlns:xsd="http://www.w3.org/2001/XMLSchema" xmlns:xs="http://www.w3.org/2001/XMLSchema" xmlns:p="http://schemas.microsoft.com/office/2006/metadata/properties" xmlns:ns3="ba37140e-f4c5-4a6c-a9b4-20a691ce6c8a" xmlns:ns4="cc9c437c-ae0c-4066-8d90-a0f7de786127" targetNamespace="http://schemas.microsoft.com/office/2006/metadata/properties" ma:root="true" ma:fieldsID="94100915555df08bee1b0f1df0c5081e" ns3:_="" ns4:_="">
    <xsd:import namespace="ba37140e-f4c5-4a6c-a9b4-20a691ce6c8a"/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C1CA3-DABC-47E4-B99D-50A545173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F7FF41-0248-40D9-BC08-D6365B71D248}">
  <ds:schemaRefs>
    <ds:schemaRef ds:uri="ba37140e-f4c5-4a6c-a9b4-20a691ce6c8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c9c437c-ae0c-4066-8d90-a0f7de78612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EA0754-8348-4BA5-9E76-5E3EAF41BC54}">
  <ds:schemaRefs>
    <ds:schemaRef ds:uri="ba37140e-f4c5-4a6c-a9b4-20a691ce6c8a"/>
    <ds:schemaRef ds:uri="cc9c437c-ae0c-4066-8d90-a0f7de7861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10039</TotalTime>
  <Words>4225</Words>
  <Application>Microsoft Office PowerPoint</Application>
  <PresentationFormat>Widescreen</PresentationFormat>
  <Paragraphs>856</Paragraphs>
  <Slides>50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Arial</vt:lpstr>
      <vt:lpstr>Arial Black</vt:lpstr>
      <vt:lpstr>Benton Sans Regular</vt:lpstr>
      <vt:lpstr>BentonSans</vt:lpstr>
      <vt:lpstr>Calibri</vt:lpstr>
      <vt:lpstr>Calibri Light</vt:lpstr>
      <vt:lpstr>Courier New</vt:lpstr>
      <vt:lpstr>Helvetica Neue</vt:lpstr>
      <vt:lpstr>Helvetica Neue Medium</vt:lpstr>
      <vt:lpstr>Rockwell</vt:lpstr>
      <vt:lpstr>ui-monospace</vt:lpstr>
      <vt:lpstr>Verdana</vt:lpstr>
      <vt:lpstr>CTA Corp PPT_16_9 6.16</vt:lpstr>
      <vt:lpstr>20_BasicBlack</vt:lpstr>
      <vt:lpstr>1_Office Theme</vt:lpstr>
      <vt:lpstr>Visio</vt:lpstr>
      <vt:lpstr>CMAF Test Vectors and  Content Options </vt:lpstr>
      <vt:lpstr>Overview</vt:lpstr>
      <vt:lpstr>Background</vt:lpstr>
      <vt:lpstr>Selected CTA WAVE Specifications</vt:lpstr>
      <vt:lpstr>WAVE Specification Context</vt:lpstr>
      <vt:lpstr>Content Specification for Video – CMAF!</vt:lpstr>
      <vt:lpstr>Content offering and Selection</vt:lpstr>
      <vt:lpstr>Abstracted Device Playback Model</vt:lpstr>
      <vt:lpstr>Device Playback Focus</vt:lpstr>
      <vt:lpstr>Device Playback Focus</vt:lpstr>
      <vt:lpstr>Connection to HTML5 &amp; MSE </vt:lpstr>
      <vt:lpstr>Device Playback</vt:lpstr>
      <vt:lpstr>Spec Highlights and Outline Jul 2023</vt:lpstr>
      <vt:lpstr>Example: Switching Set Playback</vt:lpstr>
      <vt:lpstr>Media Profile Template for Device Playback (Example UHD10)</vt:lpstr>
      <vt:lpstr>Example Test Content UHD10</vt:lpstr>
      <vt:lpstr>Dynamic Tests – Status</vt:lpstr>
      <vt:lpstr>Contributors</vt:lpstr>
      <vt:lpstr>Mezzanine Content</vt:lpstr>
      <vt:lpstr>Current Test Content</vt:lpstr>
      <vt:lpstr>Content Options</vt:lpstr>
      <vt:lpstr>Content Options in DPC Spec (1)</vt:lpstr>
      <vt:lpstr>Test Content Matrix</vt:lpstr>
      <vt:lpstr>How is this content used?</vt:lpstr>
      <vt:lpstr>What exists and is missing</vt:lpstr>
      <vt:lpstr>CMAF Test Vectors</vt:lpstr>
      <vt:lpstr>Background</vt:lpstr>
      <vt:lpstr>Current Test Content</vt:lpstr>
      <vt:lpstr>Content Generation Workflow At A  Glance </vt:lpstr>
      <vt:lpstr>Test Content Generation https://github.com/cta-wave/test-content-generation</vt:lpstr>
      <vt:lpstr>Test Content Format</vt:lpstr>
      <vt:lpstr>Content Validation</vt:lpstr>
      <vt:lpstr>Backup</vt:lpstr>
      <vt:lpstr>Device Playback Compatibility Test Suite: Primer</vt:lpstr>
      <vt:lpstr>Overview</vt:lpstr>
      <vt:lpstr>PowerPoint Presentation</vt:lpstr>
      <vt:lpstr>Test Suite Overview </vt:lpstr>
      <vt:lpstr>Content Generation</vt:lpstr>
      <vt:lpstr>Content Generation Workflow At A  Glance </vt:lpstr>
      <vt:lpstr>PowerPoint Presentation</vt:lpstr>
      <vt:lpstr>PowerPoint Presentation</vt:lpstr>
      <vt:lpstr>Test Generation</vt:lpstr>
      <vt:lpstr>Test Generation Architecture</vt:lpstr>
      <vt:lpstr>PowerPoint Presentation</vt:lpstr>
      <vt:lpstr>PowerPoint Presentation</vt:lpstr>
      <vt:lpstr>PowerPoint Presentation</vt:lpstr>
      <vt:lpstr>Execution Environment</vt:lpstr>
      <vt:lpstr>PowerPoint Presentation</vt:lpstr>
      <vt:lpstr>Deployment Options (1)</vt:lpstr>
      <vt:lpstr>Deployment Options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 Playback Capability  Task Force</dc:title>
  <dc:creator>Thomas Stockhammer</dc:creator>
  <cp:lastModifiedBy>Thomas Stockhammer</cp:lastModifiedBy>
  <cp:revision>29</cp:revision>
  <dcterms:created xsi:type="dcterms:W3CDTF">2020-07-15T14:22:34Z</dcterms:created>
  <dcterms:modified xsi:type="dcterms:W3CDTF">2023-07-12T21:52:28Z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