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31" r:id="rId2"/>
    <p:sldId id="332" r:id="rId3"/>
    <p:sldId id="333" r:id="rId4"/>
    <p:sldId id="334" r:id="rId5"/>
    <p:sldId id="335" r:id="rId6"/>
    <p:sldId id="336" r:id="rId7"/>
    <p:sldId id="337" r:id="rId8"/>
    <p:sldId id="338" r:id="rId9"/>
    <p:sldId id="304" r:id="rId10"/>
    <p:sldId id="323" r:id="rId11"/>
    <p:sldId id="318" r:id="rId12"/>
    <p:sldId id="311" r:id="rId13"/>
    <p:sldId id="265" r:id="rId14"/>
    <p:sldId id="266" r:id="rId15"/>
    <p:sldId id="268" r:id="rId16"/>
    <p:sldId id="269" r:id="rId17"/>
    <p:sldId id="274" r:id="rId18"/>
    <p:sldId id="278" r:id="rId19"/>
    <p:sldId id="282" r:id="rId20"/>
    <p:sldId id="262" r:id="rId21"/>
    <p:sldId id="263" r:id="rId22"/>
    <p:sldId id="264" r:id="rId23"/>
    <p:sldId id="312" r:id="rId24"/>
    <p:sldId id="321" r:id="rId25"/>
    <p:sldId id="309" r:id="rId26"/>
    <p:sldId id="285" r:id="rId27"/>
    <p:sldId id="315" r:id="rId28"/>
    <p:sldId id="284" r:id="rId29"/>
    <p:sldId id="316" r:id="rId30"/>
    <p:sldId id="310" r:id="rId31"/>
    <p:sldId id="313" r:id="rId32"/>
    <p:sldId id="322" r:id="rId33"/>
    <p:sldId id="300" r:id="rId34"/>
    <p:sldId id="305" r:id="rId35"/>
    <p:sldId id="306" r:id="rId36"/>
    <p:sldId id="307" r:id="rId37"/>
    <p:sldId id="308" r:id="rId38"/>
    <p:sldId id="325" r:id="rId39"/>
    <p:sldId id="326" r:id="rId40"/>
    <p:sldId id="327" r:id="rId41"/>
    <p:sldId id="314" r:id="rId42"/>
    <p:sldId id="324" r:id="rId43"/>
    <p:sldId id="287" r:id="rId44"/>
    <p:sldId id="329" r:id="rId45"/>
    <p:sldId id="288" r:id="rId46"/>
    <p:sldId id="330" r:id="rId47"/>
    <p:sldId id="289" r:id="rId48"/>
    <p:sldId id="320" r:id="rId49"/>
    <p:sldId id="339" r:id="rId50"/>
    <p:sldId id="340" r:id="rId51"/>
    <p:sldId id="341" r:id="rId52"/>
    <p:sldId id="342"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9"/>
    <a:srgbClr val="EEEEEE"/>
    <a:srgbClr val="3399CC"/>
    <a:srgbClr val="331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533" autoAdjust="0"/>
  </p:normalViewPr>
  <p:slideViewPr>
    <p:cSldViewPr>
      <p:cViewPr varScale="1">
        <p:scale>
          <a:sx n="154" d="100"/>
          <a:sy n="154" d="100"/>
        </p:scale>
        <p:origin x="208" y="216"/>
      </p:cViewPr>
      <p:guideLst>
        <p:guide orient="horz" pos="1620"/>
        <p:guide pos="2880"/>
      </p:guideLst>
    </p:cSldViewPr>
  </p:slideViewPr>
  <p:notesTextViewPr>
    <p:cViewPr>
      <p:scale>
        <a:sx n="1" d="1"/>
        <a:sy n="1" d="1"/>
      </p:scale>
      <p:origin x="0" y="0"/>
    </p:cViewPr>
  </p:notesTextViewPr>
  <p:sorterViewPr>
    <p:cViewPr>
      <p:scale>
        <a:sx n="100" d="100"/>
        <a:sy n="100" d="100"/>
      </p:scale>
      <p:origin x="0" y="-102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BC3CB-8E87-4C12-A62A-DA4A4B432D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1440CD-BF12-4210-A884-EC372197B007}">
      <dgm:prSet phldrT="[Text]"/>
      <dgm:spPr>
        <a:solidFill>
          <a:srgbClr val="409AD1"/>
        </a:solidFill>
        <a:ln>
          <a:solidFill>
            <a:srgbClr val="409AD1"/>
          </a:solidFill>
        </a:ln>
      </dgm:spPr>
      <dgm:t>
        <a:bodyPr/>
        <a:lstStyle/>
        <a:p>
          <a:r>
            <a:rPr lang="en-US" b="1" dirty="0"/>
            <a:t>CMAF Presentation Profile</a:t>
          </a:r>
        </a:p>
      </dgm:t>
    </dgm:pt>
    <dgm:pt modelId="{6D654680-4FE7-499C-AD60-302296746AA2}" type="parTrans" cxnId="{CC3BF84F-1D5B-476B-B8AC-28F25B14E7B4}">
      <dgm:prSet/>
      <dgm:spPr/>
      <dgm:t>
        <a:bodyPr/>
        <a:lstStyle/>
        <a:p>
          <a:endParaRPr lang="en-US"/>
        </a:p>
      </dgm:t>
    </dgm:pt>
    <dgm:pt modelId="{60C050F0-F846-4E82-AB54-CAE7F208A27D}" type="sibTrans" cxnId="{CC3BF84F-1D5B-476B-B8AC-28F25B14E7B4}">
      <dgm:prSet/>
      <dgm:spPr/>
      <dgm:t>
        <a:bodyPr/>
        <a:lstStyle/>
        <a:p>
          <a:endParaRPr lang="en-US"/>
        </a:p>
      </dgm:t>
    </dgm:pt>
    <dgm:pt modelId="{095B3FAC-B505-4633-9C3C-4FA353804415}">
      <dgm:prSet phldrT="[Text]"/>
      <dgm:spPr/>
      <dgm:t>
        <a:bodyPr/>
        <a:lstStyle/>
        <a:p>
          <a:r>
            <a:rPr lang="en-US" dirty="0">
              <a:solidFill>
                <a:srgbClr val="191919"/>
              </a:solidFill>
            </a:rPr>
            <a:t>Defines the minimum required Media Profiles and optional encryption schemes required in a Presentation of this Profile</a:t>
          </a:r>
        </a:p>
      </dgm:t>
    </dgm:pt>
    <dgm:pt modelId="{2943C77D-DE7A-447E-9B1A-9C9746C34D42}" type="parTrans" cxnId="{5C2DAF57-53F2-4AC8-9BE4-45FB6135DD4E}">
      <dgm:prSet/>
      <dgm:spPr/>
      <dgm:t>
        <a:bodyPr/>
        <a:lstStyle/>
        <a:p>
          <a:endParaRPr lang="en-US"/>
        </a:p>
      </dgm:t>
    </dgm:pt>
    <dgm:pt modelId="{06E7142E-3E96-4904-8339-AF6EBF7CCCB4}" type="sibTrans" cxnId="{5C2DAF57-53F2-4AC8-9BE4-45FB6135DD4E}">
      <dgm:prSet/>
      <dgm:spPr/>
      <dgm:t>
        <a:bodyPr/>
        <a:lstStyle/>
        <a:p>
          <a:endParaRPr lang="en-US"/>
        </a:p>
      </dgm:t>
    </dgm:pt>
    <dgm:pt modelId="{6C47DFF7-1A26-4169-8887-A32D2260EB8E}">
      <dgm:prSet phldrT="[Text]"/>
      <dgm:spPr>
        <a:solidFill>
          <a:srgbClr val="409AD1"/>
        </a:solidFill>
        <a:ln>
          <a:solidFill>
            <a:srgbClr val="409AD1"/>
          </a:solidFill>
        </a:ln>
      </dgm:spPr>
      <dgm:t>
        <a:bodyPr/>
        <a:lstStyle/>
        <a:p>
          <a:r>
            <a:rPr lang="en-US" b="1" dirty="0"/>
            <a:t>CMAF Container and Track Compatibility Brand</a:t>
          </a:r>
        </a:p>
      </dgm:t>
    </dgm:pt>
    <dgm:pt modelId="{F3DD7074-DF53-4523-B283-0A5B8A5C5DDA}" type="parTrans" cxnId="{19BD5B11-D4A6-49E7-A3A5-E9CF9609B591}">
      <dgm:prSet/>
      <dgm:spPr/>
      <dgm:t>
        <a:bodyPr/>
        <a:lstStyle/>
        <a:p>
          <a:endParaRPr lang="en-US"/>
        </a:p>
      </dgm:t>
    </dgm:pt>
    <dgm:pt modelId="{DACF8386-851D-4185-BF25-551D08777DE6}" type="sibTrans" cxnId="{19BD5B11-D4A6-49E7-A3A5-E9CF9609B591}">
      <dgm:prSet/>
      <dgm:spPr/>
      <dgm:t>
        <a:bodyPr/>
        <a:lstStyle/>
        <a:p>
          <a:endParaRPr lang="en-US"/>
        </a:p>
      </dgm:t>
    </dgm:pt>
    <dgm:pt modelId="{2F51DFA0-0D31-4B35-B065-01CD8399E22E}">
      <dgm:prSet phldrT="[Text]"/>
      <dgm:spPr/>
      <dgm:t>
        <a:bodyPr/>
        <a:lstStyle/>
        <a:p>
          <a:r>
            <a:rPr lang="en-US" dirty="0">
              <a:solidFill>
                <a:srgbClr val="191919"/>
              </a:solidFill>
            </a:rPr>
            <a:t>File type brand for every CMAF Header indicating container and Track structural conformance</a:t>
          </a:r>
        </a:p>
      </dgm:t>
    </dgm:pt>
    <dgm:pt modelId="{9CB52F5B-8367-4454-8134-9DFC8D171C16}" type="parTrans" cxnId="{202FEDEB-3AE1-4662-9720-7CD9370F9DE9}">
      <dgm:prSet/>
      <dgm:spPr/>
      <dgm:t>
        <a:bodyPr/>
        <a:lstStyle/>
        <a:p>
          <a:endParaRPr lang="en-US"/>
        </a:p>
      </dgm:t>
    </dgm:pt>
    <dgm:pt modelId="{6AD0A8DD-B355-434D-B0D3-657C489F9FE3}" type="sibTrans" cxnId="{202FEDEB-3AE1-4662-9720-7CD9370F9DE9}">
      <dgm:prSet/>
      <dgm:spPr/>
      <dgm:t>
        <a:bodyPr/>
        <a:lstStyle/>
        <a:p>
          <a:endParaRPr lang="en-US"/>
        </a:p>
      </dgm:t>
    </dgm:pt>
    <dgm:pt modelId="{BC2C517B-36F7-4E23-A835-8B2ACED21F46}">
      <dgm:prSet phldrT="[Text]"/>
      <dgm:spPr>
        <a:solidFill>
          <a:srgbClr val="409AD1"/>
        </a:solidFill>
        <a:ln>
          <a:solidFill>
            <a:srgbClr val="409AD1"/>
          </a:solidFill>
        </a:ln>
      </dgm:spPr>
      <dgm:t>
        <a:bodyPr/>
        <a:lstStyle/>
        <a:p>
          <a:r>
            <a:rPr lang="en-US" b="1" dirty="0"/>
            <a:t>CMAF Media Profile Compatibility Brand</a:t>
          </a:r>
        </a:p>
      </dgm:t>
    </dgm:pt>
    <dgm:pt modelId="{8BF362F4-21F7-4A6B-8A59-1EF71776D821}" type="parTrans" cxnId="{F71AADB5-C55D-4559-A785-4E822844C2B1}">
      <dgm:prSet/>
      <dgm:spPr/>
      <dgm:t>
        <a:bodyPr/>
        <a:lstStyle/>
        <a:p>
          <a:endParaRPr lang="en-US"/>
        </a:p>
      </dgm:t>
    </dgm:pt>
    <dgm:pt modelId="{BEF777AB-7C03-47C6-8609-2DE59FA17A21}" type="sibTrans" cxnId="{F71AADB5-C55D-4559-A785-4E822844C2B1}">
      <dgm:prSet/>
      <dgm:spPr/>
      <dgm:t>
        <a:bodyPr/>
        <a:lstStyle/>
        <a:p>
          <a:endParaRPr lang="en-US"/>
        </a:p>
      </dgm:t>
    </dgm:pt>
    <dgm:pt modelId="{FB641B1F-4EC2-4D21-9B94-9FF0AFDF5B66}">
      <dgm:prSet phldrT="[Text]"/>
      <dgm:spPr/>
      <dgm:t>
        <a:bodyPr/>
        <a:lstStyle/>
        <a:p>
          <a:r>
            <a:rPr lang="en-US" dirty="0">
              <a:solidFill>
                <a:srgbClr val="191919"/>
              </a:solidFill>
            </a:rPr>
            <a:t>File type brand indicating conformance to the indicated Media Profile sample, CMAF Fragment, Track, Track Set, and encryption mapping</a:t>
          </a:r>
        </a:p>
      </dgm:t>
    </dgm:pt>
    <dgm:pt modelId="{D671CD8A-8D3B-4A12-80D0-069C3E4F8838}" type="parTrans" cxnId="{E54279E6-C5A9-4B5B-98B0-C1A350A93E2A}">
      <dgm:prSet/>
      <dgm:spPr/>
      <dgm:t>
        <a:bodyPr/>
        <a:lstStyle/>
        <a:p>
          <a:endParaRPr lang="en-US"/>
        </a:p>
      </dgm:t>
    </dgm:pt>
    <dgm:pt modelId="{D6630B5B-B507-4B9A-A337-FB0307FD6C24}" type="sibTrans" cxnId="{E54279E6-C5A9-4B5B-98B0-C1A350A93E2A}">
      <dgm:prSet/>
      <dgm:spPr/>
      <dgm:t>
        <a:bodyPr/>
        <a:lstStyle/>
        <a:p>
          <a:endParaRPr lang="en-US"/>
        </a:p>
      </dgm:t>
    </dgm:pt>
    <dgm:pt modelId="{6072DBB2-DFD6-4039-B581-A243778799F9}" type="pres">
      <dgm:prSet presAssocID="{42FBC3CB-8E87-4C12-A62A-DA4A4B432D73}" presName="linear" presStyleCnt="0">
        <dgm:presLayoutVars>
          <dgm:animLvl val="lvl"/>
          <dgm:resizeHandles val="exact"/>
        </dgm:presLayoutVars>
      </dgm:prSet>
      <dgm:spPr/>
      <dgm:t>
        <a:bodyPr/>
        <a:lstStyle/>
        <a:p>
          <a:endParaRPr lang="en-US"/>
        </a:p>
      </dgm:t>
    </dgm:pt>
    <dgm:pt modelId="{949160A9-7421-4578-A578-96CAAD625BBE}" type="pres">
      <dgm:prSet presAssocID="{3A1440CD-BF12-4210-A884-EC372197B007}" presName="parentText" presStyleLbl="node1" presStyleIdx="0" presStyleCnt="3">
        <dgm:presLayoutVars>
          <dgm:chMax val="0"/>
          <dgm:bulletEnabled val="1"/>
        </dgm:presLayoutVars>
      </dgm:prSet>
      <dgm:spPr/>
      <dgm:t>
        <a:bodyPr/>
        <a:lstStyle/>
        <a:p>
          <a:endParaRPr lang="en-US"/>
        </a:p>
      </dgm:t>
    </dgm:pt>
    <dgm:pt modelId="{8F760664-D1E3-4FD0-95C8-AE18E824D41B}" type="pres">
      <dgm:prSet presAssocID="{3A1440CD-BF12-4210-A884-EC372197B007}" presName="childText" presStyleLbl="revTx" presStyleIdx="0" presStyleCnt="3">
        <dgm:presLayoutVars>
          <dgm:bulletEnabled val="1"/>
        </dgm:presLayoutVars>
      </dgm:prSet>
      <dgm:spPr/>
      <dgm:t>
        <a:bodyPr/>
        <a:lstStyle/>
        <a:p>
          <a:endParaRPr lang="en-US"/>
        </a:p>
      </dgm:t>
    </dgm:pt>
    <dgm:pt modelId="{8B0D5884-6E7E-48E8-AC7B-9A34914C911A}" type="pres">
      <dgm:prSet presAssocID="{6C47DFF7-1A26-4169-8887-A32D2260EB8E}" presName="parentText" presStyleLbl="node1" presStyleIdx="1" presStyleCnt="3">
        <dgm:presLayoutVars>
          <dgm:chMax val="0"/>
          <dgm:bulletEnabled val="1"/>
        </dgm:presLayoutVars>
      </dgm:prSet>
      <dgm:spPr/>
      <dgm:t>
        <a:bodyPr/>
        <a:lstStyle/>
        <a:p>
          <a:endParaRPr lang="en-US"/>
        </a:p>
      </dgm:t>
    </dgm:pt>
    <dgm:pt modelId="{5314A84B-C43A-4957-A8D2-3FBBBD90A9DC}" type="pres">
      <dgm:prSet presAssocID="{6C47DFF7-1A26-4169-8887-A32D2260EB8E}" presName="childText" presStyleLbl="revTx" presStyleIdx="1" presStyleCnt="3">
        <dgm:presLayoutVars>
          <dgm:bulletEnabled val="1"/>
        </dgm:presLayoutVars>
      </dgm:prSet>
      <dgm:spPr/>
      <dgm:t>
        <a:bodyPr/>
        <a:lstStyle/>
        <a:p>
          <a:endParaRPr lang="en-US"/>
        </a:p>
      </dgm:t>
    </dgm:pt>
    <dgm:pt modelId="{E6AFB097-7A7C-4368-AC34-6F281C7BF6E5}" type="pres">
      <dgm:prSet presAssocID="{BC2C517B-36F7-4E23-A835-8B2ACED21F46}" presName="parentText" presStyleLbl="node1" presStyleIdx="2" presStyleCnt="3">
        <dgm:presLayoutVars>
          <dgm:chMax val="0"/>
          <dgm:bulletEnabled val="1"/>
        </dgm:presLayoutVars>
      </dgm:prSet>
      <dgm:spPr/>
      <dgm:t>
        <a:bodyPr/>
        <a:lstStyle/>
        <a:p>
          <a:endParaRPr lang="en-US"/>
        </a:p>
      </dgm:t>
    </dgm:pt>
    <dgm:pt modelId="{95154F88-517E-425E-96DD-44A35BFE5EA4}" type="pres">
      <dgm:prSet presAssocID="{BC2C517B-36F7-4E23-A835-8B2ACED21F46}" presName="childText" presStyleLbl="revTx" presStyleIdx="2" presStyleCnt="3">
        <dgm:presLayoutVars>
          <dgm:bulletEnabled val="1"/>
        </dgm:presLayoutVars>
      </dgm:prSet>
      <dgm:spPr/>
      <dgm:t>
        <a:bodyPr/>
        <a:lstStyle/>
        <a:p>
          <a:endParaRPr lang="en-US"/>
        </a:p>
      </dgm:t>
    </dgm:pt>
  </dgm:ptLst>
  <dgm:cxnLst>
    <dgm:cxn modelId="{19BD5B11-D4A6-49E7-A3A5-E9CF9609B591}" srcId="{42FBC3CB-8E87-4C12-A62A-DA4A4B432D73}" destId="{6C47DFF7-1A26-4169-8887-A32D2260EB8E}" srcOrd="1" destOrd="0" parTransId="{F3DD7074-DF53-4523-B283-0A5B8A5C5DDA}" sibTransId="{DACF8386-851D-4185-BF25-551D08777DE6}"/>
    <dgm:cxn modelId="{E54279E6-C5A9-4B5B-98B0-C1A350A93E2A}" srcId="{BC2C517B-36F7-4E23-A835-8B2ACED21F46}" destId="{FB641B1F-4EC2-4D21-9B94-9FF0AFDF5B66}" srcOrd="0" destOrd="0" parTransId="{D671CD8A-8D3B-4A12-80D0-069C3E4F8838}" sibTransId="{D6630B5B-B507-4B9A-A337-FB0307FD6C24}"/>
    <dgm:cxn modelId="{5CE70053-DB8A-E642-90C6-65AFE1779220}" type="presOf" srcId="{42FBC3CB-8E87-4C12-A62A-DA4A4B432D73}" destId="{6072DBB2-DFD6-4039-B581-A243778799F9}" srcOrd="0" destOrd="0" presId="urn:microsoft.com/office/officeart/2005/8/layout/vList2"/>
    <dgm:cxn modelId="{75CC66FB-C49E-CC48-9DDE-BDEF5F362506}" type="presOf" srcId="{FB641B1F-4EC2-4D21-9B94-9FF0AFDF5B66}" destId="{95154F88-517E-425E-96DD-44A35BFE5EA4}" srcOrd="0" destOrd="0" presId="urn:microsoft.com/office/officeart/2005/8/layout/vList2"/>
    <dgm:cxn modelId="{C310AF36-E7F5-7E4C-9135-1A39408D3717}" type="presOf" srcId="{6C47DFF7-1A26-4169-8887-A32D2260EB8E}" destId="{8B0D5884-6E7E-48E8-AC7B-9A34914C911A}" srcOrd="0" destOrd="0" presId="urn:microsoft.com/office/officeart/2005/8/layout/vList2"/>
    <dgm:cxn modelId="{4636EB65-C4F8-574C-9D41-DEC4A5522B8E}" type="presOf" srcId="{095B3FAC-B505-4633-9C3C-4FA353804415}" destId="{8F760664-D1E3-4FD0-95C8-AE18E824D41B}" srcOrd="0" destOrd="0" presId="urn:microsoft.com/office/officeart/2005/8/layout/vList2"/>
    <dgm:cxn modelId="{F7E9DE31-939E-474C-9D65-80A7109BC25D}" type="presOf" srcId="{BC2C517B-36F7-4E23-A835-8B2ACED21F46}" destId="{E6AFB097-7A7C-4368-AC34-6F281C7BF6E5}" srcOrd="0" destOrd="0" presId="urn:microsoft.com/office/officeart/2005/8/layout/vList2"/>
    <dgm:cxn modelId="{F71AADB5-C55D-4559-A785-4E822844C2B1}" srcId="{42FBC3CB-8E87-4C12-A62A-DA4A4B432D73}" destId="{BC2C517B-36F7-4E23-A835-8B2ACED21F46}" srcOrd="2" destOrd="0" parTransId="{8BF362F4-21F7-4A6B-8A59-1EF71776D821}" sibTransId="{BEF777AB-7C03-47C6-8609-2DE59FA17A21}"/>
    <dgm:cxn modelId="{949D956E-BFEA-FF4B-BB89-CF36D89EF60D}" type="presOf" srcId="{2F51DFA0-0D31-4B35-B065-01CD8399E22E}" destId="{5314A84B-C43A-4957-A8D2-3FBBBD90A9DC}" srcOrd="0" destOrd="0" presId="urn:microsoft.com/office/officeart/2005/8/layout/vList2"/>
    <dgm:cxn modelId="{CC3BF84F-1D5B-476B-B8AC-28F25B14E7B4}" srcId="{42FBC3CB-8E87-4C12-A62A-DA4A4B432D73}" destId="{3A1440CD-BF12-4210-A884-EC372197B007}" srcOrd="0" destOrd="0" parTransId="{6D654680-4FE7-499C-AD60-302296746AA2}" sibTransId="{60C050F0-F846-4E82-AB54-CAE7F208A27D}"/>
    <dgm:cxn modelId="{202FEDEB-3AE1-4662-9720-7CD9370F9DE9}" srcId="{6C47DFF7-1A26-4169-8887-A32D2260EB8E}" destId="{2F51DFA0-0D31-4B35-B065-01CD8399E22E}" srcOrd="0" destOrd="0" parTransId="{9CB52F5B-8367-4454-8134-9DFC8D171C16}" sibTransId="{6AD0A8DD-B355-434D-B0D3-657C489F9FE3}"/>
    <dgm:cxn modelId="{737E2996-4539-2744-8EBA-D0262F36A62E}" type="presOf" srcId="{3A1440CD-BF12-4210-A884-EC372197B007}" destId="{949160A9-7421-4578-A578-96CAAD625BBE}" srcOrd="0" destOrd="0" presId="urn:microsoft.com/office/officeart/2005/8/layout/vList2"/>
    <dgm:cxn modelId="{5C2DAF57-53F2-4AC8-9BE4-45FB6135DD4E}" srcId="{3A1440CD-BF12-4210-A884-EC372197B007}" destId="{095B3FAC-B505-4633-9C3C-4FA353804415}" srcOrd="0" destOrd="0" parTransId="{2943C77D-DE7A-447E-9B1A-9C9746C34D42}" sibTransId="{06E7142E-3E96-4904-8339-AF6EBF7CCCB4}"/>
    <dgm:cxn modelId="{FF61880F-AD6C-7D41-BF4F-A73935B9BE7D}" type="presParOf" srcId="{6072DBB2-DFD6-4039-B581-A243778799F9}" destId="{949160A9-7421-4578-A578-96CAAD625BBE}" srcOrd="0" destOrd="0" presId="urn:microsoft.com/office/officeart/2005/8/layout/vList2"/>
    <dgm:cxn modelId="{FB493F4A-5153-E54E-8728-87335280C62B}" type="presParOf" srcId="{6072DBB2-DFD6-4039-B581-A243778799F9}" destId="{8F760664-D1E3-4FD0-95C8-AE18E824D41B}" srcOrd="1" destOrd="0" presId="urn:microsoft.com/office/officeart/2005/8/layout/vList2"/>
    <dgm:cxn modelId="{732A1622-6C75-454F-A28E-9471D54B467D}" type="presParOf" srcId="{6072DBB2-DFD6-4039-B581-A243778799F9}" destId="{8B0D5884-6E7E-48E8-AC7B-9A34914C911A}" srcOrd="2" destOrd="0" presId="urn:microsoft.com/office/officeart/2005/8/layout/vList2"/>
    <dgm:cxn modelId="{063C4C16-E0A8-3145-8829-09A5C9FC977B}" type="presParOf" srcId="{6072DBB2-DFD6-4039-B581-A243778799F9}" destId="{5314A84B-C43A-4957-A8D2-3FBBBD90A9DC}" srcOrd="3" destOrd="0" presId="urn:microsoft.com/office/officeart/2005/8/layout/vList2"/>
    <dgm:cxn modelId="{7EDAE994-883D-BE4E-A6D7-A007FB3EBB81}" type="presParOf" srcId="{6072DBB2-DFD6-4039-B581-A243778799F9}" destId="{E6AFB097-7A7C-4368-AC34-6F281C7BF6E5}" srcOrd="4" destOrd="0" presId="urn:microsoft.com/office/officeart/2005/8/layout/vList2"/>
    <dgm:cxn modelId="{B0FDC465-EB16-B345-9872-3F02412D5382}" type="presParOf" srcId="{6072DBB2-DFD6-4039-B581-A243778799F9}" destId="{95154F88-517E-425E-96DD-44A35BFE5EA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160A9-7421-4578-A578-96CAAD625BBE}">
      <dsp:nvSpPr>
        <dsp:cNvPr id="0" name=""/>
        <dsp:cNvSpPr/>
      </dsp:nvSpPr>
      <dsp:spPr>
        <a:xfrm>
          <a:off x="0" y="37604"/>
          <a:ext cx="7886700" cy="527670"/>
        </a:xfrm>
        <a:prstGeom prst="roundRect">
          <a:avLst/>
        </a:prstGeom>
        <a:solidFill>
          <a:srgbClr val="409AD1"/>
        </a:solidFill>
        <a:ln w="25400" cap="flat" cmpd="sng" algn="ctr">
          <a:solidFill>
            <a:srgbClr val="409AD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a:t>CMAF Presentation Profile</a:t>
          </a:r>
        </a:p>
      </dsp:txBody>
      <dsp:txXfrm>
        <a:off x="25759" y="63363"/>
        <a:ext cx="7835182" cy="476152"/>
      </dsp:txXfrm>
    </dsp:sp>
    <dsp:sp modelId="{8F760664-D1E3-4FD0-95C8-AE18E824D41B}">
      <dsp:nvSpPr>
        <dsp:cNvPr id="0" name=""/>
        <dsp:cNvSpPr/>
      </dsp:nvSpPr>
      <dsp:spPr>
        <a:xfrm>
          <a:off x="0" y="565274"/>
          <a:ext cx="78867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solidFill>
                <a:srgbClr val="191919"/>
              </a:solidFill>
            </a:rPr>
            <a:t>Defines the minimum required Media Profiles and optional encryption schemes required in a Presentation of this Profile</a:t>
          </a:r>
        </a:p>
      </dsp:txBody>
      <dsp:txXfrm>
        <a:off x="0" y="565274"/>
        <a:ext cx="7886700" cy="535095"/>
      </dsp:txXfrm>
    </dsp:sp>
    <dsp:sp modelId="{8B0D5884-6E7E-48E8-AC7B-9A34914C911A}">
      <dsp:nvSpPr>
        <dsp:cNvPr id="0" name=""/>
        <dsp:cNvSpPr/>
      </dsp:nvSpPr>
      <dsp:spPr>
        <a:xfrm>
          <a:off x="0" y="1100369"/>
          <a:ext cx="7886700" cy="527670"/>
        </a:xfrm>
        <a:prstGeom prst="roundRect">
          <a:avLst/>
        </a:prstGeom>
        <a:solidFill>
          <a:srgbClr val="409AD1"/>
        </a:solidFill>
        <a:ln w="25400" cap="flat" cmpd="sng" algn="ctr">
          <a:solidFill>
            <a:srgbClr val="409AD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a:t>CMAF Container and Track Compatibility Brand</a:t>
          </a:r>
        </a:p>
      </dsp:txBody>
      <dsp:txXfrm>
        <a:off x="25759" y="1126128"/>
        <a:ext cx="7835182" cy="476152"/>
      </dsp:txXfrm>
    </dsp:sp>
    <dsp:sp modelId="{5314A84B-C43A-4957-A8D2-3FBBBD90A9DC}">
      <dsp:nvSpPr>
        <dsp:cNvPr id="0" name=""/>
        <dsp:cNvSpPr/>
      </dsp:nvSpPr>
      <dsp:spPr>
        <a:xfrm>
          <a:off x="0" y="1628039"/>
          <a:ext cx="78867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solidFill>
                <a:srgbClr val="191919"/>
              </a:solidFill>
            </a:rPr>
            <a:t>File type brand for every CMAF Header indicating container and Track structural conformance</a:t>
          </a:r>
        </a:p>
      </dsp:txBody>
      <dsp:txXfrm>
        <a:off x="0" y="1628039"/>
        <a:ext cx="7886700" cy="535095"/>
      </dsp:txXfrm>
    </dsp:sp>
    <dsp:sp modelId="{E6AFB097-7A7C-4368-AC34-6F281C7BF6E5}">
      <dsp:nvSpPr>
        <dsp:cNvPr id="0" name=""/>
        <dsp:cNvSpPr/>
      </dsp:nvSpPr>
      <dsp:spPr>
        <a:xfrm>
          <a:off x="0" y="2163134"/>
          <a:ext cx="7886700" cy="527670"/>
        </a:xfrm>
        <a:prstGeom prst="roundRect">
          <a:avLst/>
        </a:prstGeom>
        <a:solidFill>
          <a:srgbClr val="409AD1"/>
        </a:solidFill>
        <a:ln w="25400" cap="flat" cmpd="sng" algn="ctr">
          <a:solidFill>
            <a:srgbClr val="409AD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a:t>CMAF Media Profile Compatibility Brand</a:t>
          </a:r>
        </a:p>
      </dsp:txBody>
      <dsp:txXfrm>
        <a:off x="25759" y="2188893"/>
        <a:ext cx="7835182" cy="476152"/>
      </dsp:txXfrm>
    </dsp:sp>
    <dsp:sp modelId="{95154F88-517E-425E-96DD-44A35BFE5EA4}">
      <dsp:nvSpPr>
        <dsp:cNvPr id="0" name=""/>
        <dsp:cNvSpPr/>
      </dsp:nvSpPr>
      <dsp:spPr>
        <a:xfrm>
          <a:off x="0" y="2690804"/>
          <a:ext cx="78867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solidFill>
                <a:srgbClr val="191919"/>
              </a:solidFill>
            </a:rPr>
            <a:t>File type brand indicating conformance to the indicated Media Profile sample, CMAF Fragment, Track, Track Set, and encryption mapping</a:t>
          </a:r>
        </a:p>
      </dsp:txBody>
      <dsp:txXfrm>
        <a:off x="0" y="2690804"/>
        <a:ext cx="7886700" cy="535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C84BA-8A4B-2F43-A710-FB18143EE647}" type="datetimeFigureOut">
              <a:rPr lang="en-US" smtClean="0"/>
              <a:t>4/22/17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DE243-4945-4941-AB29-CC4E6BF9CCD5}" type="slidenum">
              <a:rPr lang="en-US" smtClean="0"/>
              <a:t>‹#›</a:t>
            </a:fld>
            <a:endParaRPr lang="en-US"/>
          </a:p>
        </p:txBody>
      </p:sp>
    </p:spTree>
    <p:extLst>
      <p:ext uri="{BB962C8B-B14F-4D97-AF65-F5344CB8AC3E}">
        <p14:creationId xmlns:p14="http://schemas.microsoft.com/office/powerpoint/2010/main" val="193430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EB6A19C-47AE-4E54-8FD7-52043B765CD5}" type="slidenum">
              <a:rPr lang="en-US" sz="1800" kern="0" smtClean="0">
                <a:solidFill>
                  <a:sysClr val="windowText" lastClr="000000"/>
                </a:solidFill>
              </a:rPr>
              <a:pPr fontAlgn="auto">
                <a:spcBef>
                  <a:spcPts val="0"/>
                </a:spcBef>
                <a:spcAft>
                  <a:spcPts val="0"/>
                </a:spcAft>
                <a:defRPr/>
              </a:pPr>
              <a:t>2</a:t>
            </a:fld>
            <a:endParaRPr lang="en-US" sz="1800" kern="0">
              <a:solidFill>
                <a:sysClr val="windowText" lastClr="000000"/>
              </a:solidFill>
            </a:endParaRPr>
          </a:p>
        </p:txBody>
      </p:sp>
    </p:spTree>
    <p:extLst>
      <p:ext uri="{BB962C8B-B14F-4D97-AF65-F5344CB8AC3E}">
        <p14:creationId xmlns:p14="http://schemas.microsoft.com/office/powerpoint/2010/main" val="10186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r>
              <a:rPr lang="en-US" b="1" dirty="0"/>
              <a:t>CMAF is not a new encoding format</a:t>
            </a:r>
            <a:r>
              <a:rPr lang="en-US" dirty="0"/>
              <a:t>. It is a codifying and normalizing of the best practices seen with DASH media segments, along with a few enhancements – such as low latency support.</a:t>
            </a:r>
          </a:p>
          <a:p>
            <a:pPr marL="228600" indent="-228600">
              <a:buFont typeface="+mj-lt"/>
              <a:buAutoNum type="arabicPeriod"/>
            </a:pPr>
            <a:endParaRPr lang="en-US" dirty="0"/>
          </a:p>
          <a:p>
            <a:pPr marL="228600" indent="-228600">
              <a:buFont typeface="+mj-lt"/>
              <a:buAutoNum type="arabicPeriod"/>
            </a:pPr>
            <a:r>
              <a:rPr lang="en-US" b="1" dirty="0"/>
              <a:t>CMAF defines Media Profiles. These </a:t>
            </a:r>
            <a:r>
              <a:rPr lang="en-US" dirty="0"/>
              <a:t>capture encoding constraints on a CMAF track, the track’s contained samples as well as constraints on sets of CMAF tracks used for seamless adaptive switching.</a:t>
            </a:r>
          </a:p>
          <a:p>
            <a:pPr marL="228600" indent="-228600">
              <a:buFont typeface="+mj-lt"/>
              <a:buAutoNum type="arabicPeriod"/>
            </a:pPr>
            <a:endParaRPr lang="en-US" dirty="0"/>
          </a:p>
          <a:p>
            <a:pPr marL="228600" indent="-228600">
              <a:buFont typeface="+mj-lt"/>
              <a:buAutoNum type="arabicPeriod"/>
            </a:pPr>
            <a:r>
              <a:rPr lang="en-US" b="1" dirty="0"/>
              <a:t>CMAF also defines a mechanism for creating additional media profiles</a:t>
            </a:r>
            <a:r>
              <a:rPr lang="en-US" dirty="0"/>
              <a:t>.  This makes CMAF extensible, enabling support, for example, of non-MPEG codecs – such as popular multi-channel audio formats. </a:t>
            </a:r>
          </a:p>
          <a:p>
            <a:pPr marL="228600" indent="-228600">
              <a:buFont typeface="+mj-lt"/>
              <a:buAutoNum type="arabicPeriod"/>
            </a:pPr>
            <a:endParaRPr lang="en-US" b="1" dirty="0"/>
          </a:p>
          <a:p>
            <a:pPr marL="228600"/>
            <a:r>
              <a:rPr lang="en-US" b="1" dirty="0"/>
              <a:t>Because of this extensibility, some CMAF media profiles </a:t>
            </a:r>
            <a:r>
              <a:rPr lang="en-US" dirty="0"/>
              <a:t>will be published by organizations other than MPEG, such as ETSI.  </a:t>
            </a:r>
          </a:p>
          <a:p>
            <a:pPr marL="228600" indent="-228600">
              <a:buFont typeface="+mj-lt"/>
              <a:buAutoNum type="arabicPeriod"/>
            </a:pPr>
            <a:endParaRPr lang="en-US" dirty="0"/>
          </a:p>
          <a:p>
            <a:pPr marL="228600" indent="-228600">
              <a:buFont typeface="+mj-lt"/>
              <a:buAutoNum type="arabicPeriod" startAt="4"/>
            </a:pPr>
            <a:r>
              <a:rPr lang="en-US" dirty="0"/>
              <a:t>The WAVE content spec will consist of references to a subset of all published CMAF </a:t>
            </a:r>
            <a:r>
              <a:rPr lang="en-US" b="1" dirty="0"/>
              <a:t>Media Profiles. Which are included will be </a:t>
            </a:r>
            <a:r>
              <a:rPr lang="en-US" dirty="0"/>
              <a:t>based on market relevance, availability of test and conformance tools and other objectively defined media profile considerations.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EAD01-11FD-4B2A-8F39-2987F33B2948}" type="slidenum">
              <a:rPr kumimoji="0" lang="en-US" sz="1800" b="0" i="0" u="none" strike="noStrike" kern="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0935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EAD01-11FD-4B2A-8F39-2987F33B2948}" type="slidenum">
              <a:rPr kumimoji="0" lang="en-US" sz="1800" b="0" i="0" u="none" strike="noStrike" kern="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latin typeface="Calibri" pitchFamily="34" charset="0"/>
              <a:ea typeface="+mn-ea"/>
              <a:cs typeface="Arial" charset="0"/>
            </a:endParaRPr>
          </a:p>
        </p:txBody>
      </p:sp>
      <p:sp>
        <p:nvSpPr>
          <p:cNvPr id="5" name="Notes Placeholder 4"/>
          <p:cNvSpPr>
            <a:spLocks noGrp="1"/>
          </p:cNvSpPr>
          <p:nvPr>
            <p:ph type="body" idx="1"/>
          </p:nvPr>
        </p:nvSpPr>
        <p:spPr>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indent="-228600">
              <a:buFont typeface="+mj-lt"/>
              <a:buAutoNum type="arabicPeriod"/>
            </a:pPr>
            <a:r>
              <a:rPr lang="en-US" dirty="0">
                <a:solidFill>
                  <a:schemeClr val="tx1"/>
                </a:solidFill>
              </a:rPr>
              <a:t>I</a:t>
            </a:r>
            <a:r>
              <a:rPr lang="en-US" sz="1200" dirty="0">
                <a:solidFill>
                  <a:schemeClr val="tx1"/>
                </a:solidFill>
              </a:rPr>
              <a:t>n </a:t>
            </a:r>
            <a:r>
              <a:rPr lang="en-US" sz="1200" b="1" dirty="0">
                <a:solidFill>
                  <a:schemeClr val="tx1"/>
                </a:solidFill>
              </a:rPr>
              <a:t>CMAF a Presentation Profile </a:t>
            </a:r>
            <a:r>
              <a:rPr lang="en-US" sz="1200" dirty="0">
                <a:solidFill>
                  <a:schemeClr val="tx1"/>
                </a:solidFill>
              </a:rPr>
              <a:t>is a set of one or more Media Profiles that can be decoded together to produce a multimedia user experience.</a:t>
            </a:r>
          </a:p>
          <a:p>
            <a:pPr marL="228600" indent="-228600">
              <a:buFont typeface="+mj-lt"/>
              <a:buAutoNum type="arabicPeriod"/>
            </a:pPr>
            <a:endParaRPr lang="en-US" dirty="0">
              <a:solidFill>
                <a:schemeClr val="tx1"/>
              </a:solidFill>
            </a:endParaRPr>
          </a:p>
          <a:p>
            <a:pPr marL="228600" indent="-228600">
              <a:buFont typeface="+mj-lt"/>
              <a:buAutoNum type="arabicPeriod"/>
            </a:pPr>
            <a:r>
              <a:rPr lang="en-US" dirty="0">
                <a:solidFill>
                  <a:schemeClr val="tx1"/>
                </a:solidFill>
              </a:rPr>
              <a:t>A subset of all possible </a:t>
            </a:r>
            <a:r>
              <a:rPr lang="en-US" b="1" dirty="0">
                <a:solidFill>
                  <a:schemeClr val="tx1"/>
                </a:solidFill>
              </a:rPr>
              <a:t>Presentation Profiles </a:t>
            </a:r>
            <a:r>
              <a:rPr lang="en-US" dirty="0">
                <a:solidFill>
                  <a:schemeClr val="tx1"/>
                </a:solidFill>
              </a:rPr>
              <a:t>will be published in the WAVE content spec. The decision on which presentation profiles will be included will be based on market relevance and other objectively defined presentation profile specific considerations.</a:t>
            </a:r>
          </a:p>
          <a:p>
            <a:endParaRPr lang="en-US" dirty="0">
              <a:solidFill>
                <a:schemeClr val="tx1"/>
              </a:solidFill>
            </a:endParaRPr>
          </a:p>
          <a:p>
            <a:pPr marL="228600"/>
            <a:r>
              <a:rPr lang="en-US" b="1" dirty="0">
                <a:solidFill>
                  <a:schemeClr val="tx1"/>
                </a:solidFill>
              </a:rPr>
              <a:t>Which media and presentation profiles a device </a:t>
            </a:r>
            <a:r>
              <a:rPr lang="en-US" dirty="0">
                <a:solidFill>
                  <a:schemeClr val="tx1"/>
                </a:solidFill>
              </a:rPr>
              <a:t>might support and how an application can determine that is the case is one of the subjects under development in the device playback capabilities task force. </a:t>
            </a:r>
          </a:p>
          <a:p>
            <a:pPr marL="228600"/>
            <a:endParaRPr lang="en-US" dirty="0">
              <a:solidFill>
                <a:schemeClr val="tx1"/>
              </a:solidFill>
            </a:endParaRPr>
          </a:p>
          <a:p>
            <a:pPr marL="228600"/>
            <a:r>
              <a:rPr lang="en-US" b="1" dirty="0">
                <a:solidFill>
                  <a:schemeClr val="tx1"/>
                </a:solidFill>
              </a:rPr>
              <a:t>This is a subject Kevin Streeter </a:t>
            </a:r>
            <a:r>
              <a:rPr lang="en-US" dirty="0">
                <a:solidFill>
                  <a:schemeClr val="tx1"/>
                </a:solidFill>
              </a:rPr>
              <a:t>from Adobe will cover. </a:t>
            </a:r>
          </a:p>
          <a:p>
            <a:endParaRPr lang="en-US" sz="1200" dirty="0">
              <a:solidFill>
                <a:schemeClr val="tx1"/>
              </a:solidFill>
            </a:endParaRPr>
          </a:p>
          <a:p>
            <a:endParaRPr lang="en-US" sz="1200" dirty="0">
              <a:solidFill>
                <a:schemeClr val="tx1"/>
              </a:solidFill>
            </a:endParaRPr>
          </a:p>
        </p:txBody>
      </p:sp>
      <p:sp>
        <p:nvSpPr>
          <p:cNvPr id="6" name="Rectangle 5"/>
          <p:cNvSpPr/>
          <p:nvPr/>
        </p:nvSpPr>
        <p:spPr>
          <a:xfrm>
            <a:off x="6066776" y="971550"/>
            <a:ext cx="2165006" cy="643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5379451" y="1632434"/>
            <a:ext cx="3539656" cy="766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6203348" y="2442191"/>
            <a:ext cx="2667000" cy="400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71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279759-E5C3-4B27-958B-E57D8F9064B1}" type="slidenum">
              <a:rPr lang="en-US" smtClean="0"/>
              <a:t>22</a:t>
            </a:fld>
            <a:endParaRPr lang="en-US"/>
          </a:p>
        </p:txBody>
      </p:sp>
    </p:spTree>
    <p:extLst>
      <p:ext uri="{BB962C8B-B14F-4D97-AF65-F5344CB8AC3E}">
        <p14:creationId xmlns:p14="http://schemas.microsoft.com/office/powerpoint/2010/main" val="126599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EB6A19C-47AE-4E54-8FD7-52043B765CD5}" type="slidenum">
              <a:rPr lang="en-US" sz="1800" kern="0" smtClean="0">
                <a:solidFill>
                  <a:sysClr val="windowText" lastClr="000000"/>
                </a:solidFill>
              </a:rPr>
              <a:pPr fontAlgn="auto">
                <a:spcBef>
                  <a:spcPts val="0"/>
                </a:spcBef>
                <a:spcAft>
                  <a:spcPts val="0"/>
                </a:spcAft>
                <a:defRPr/>
              </a:pPr>
              <a:t>24</a:t>
            </a:fld>
            <a:endParaRPr lang="en-US" sz="1800" kern="0">
              <a:solidFill>
                <a:sysClr val="windowText" lastClr="000000"/>
              </a:solidFill>
            </a:endParaRPr>
          </a:p>
        </p:txBody>
      </p:sp>
    </p:spTree>
    <p:extLst>
      <p:ext uri="{BB962C8B-B14F-4D97-AF65-F5344CB8AC3E}">
        <p14:creationId xmlns:p14="http://schemas.microsoft.com/office/powerpoint/2010/main" val="215145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EB6A19C-47AE-4E54-8FD7-52043B765CD5}" type="slidenum">
              <a:rPr lang="en-US" sz="1800" kern="0" smtClean="0">
                <a:solidFill>
                  <a:sysClr val="windowText" lastClr="000000"/>
                </a:solidFill>
              </a:rPr>
              <a:pPr fontAlgn="auto">
                <a:spcBef>
                  <a:spcPts val="0"/>
                </a:spcBef>
                <a:spcAft>
                  <a:spcPts val="0"/>
                </a:spcAft>
                <a:defRPr/>
              </a:pPr>
              <a:t>25</a:t>
            </a:fld>
            <a:endParaRPr lang="en-US" sz="1800" kern="0">
              <a:solidFill>
                <a:sysClr val="windowText" lastClr="000000"/>
              </a:solidFill>
            </a:endParaRPr>
          </a:p>
        </p:txBody>
      </p:sp>
    </p:spTree>
    <p:extLst>
      <p:ext uri="{BB962C8B-B14F-4D97-AF65-F5344CB8AC3E}">
        <p14:creationId xmlns:p14="http://schemas.microsoft.com/office/powerpoint/2010/main" val="4016843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0DE243-4945-4941-AB29-CC4E6BF9CCD5}" type="slidenum">
              <a:rPr lang="en-US" smtClean="0"/>
              <a:t>26</a:t>
            </a:fld>
            <a:endParaRPr lang="en-US"/>
          </a:p>
        </p:txBody>
      </p:sp>
    </p:spTree>
    <p:extLst>
      <p:ext uri="{BB962C8B-B14F-4D97-AF65-F5344CB8AC3E}">
        <p14:creationId xmlns:p14="http://schemas.microsoft.com/office/powerpoint/2010/main" val="554156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EB6A19C-47AE-4E54-8FD7-52043B765CD5}" type="slidenum">
              <a:rPr lang="en-US" sz="1800" kern="0" smtClean="0">
                <a:solidFill>
                  <a:sysClr val="windowText" lastClr="000000"/>
                </a:solidFill>
              </a:rPr>
              <a:pPr fontAlgn="auto">
                <a:spcBef>
                  <a:spcPts val="0"/>
                </a:spcBef>
                <a:spcAft>
                  <a:spcPts val="0"/>
                </a:spcAft>
                <a:defRPr/>
              </a:pPr>
              <a:t>32</a:t>
            </a:fld>
            <a:endParaRPr lang="en-US" sz="1800" kern="0">
              <a:solidFill>
                <a:sysClr val="windowText" lastClr="000000"/>
              </a:solidFill>
            </a:endParaRPr>
          </a:p>
        </p:txBody>
      </p:sp>
    </p:spTree>
    <p:extLst>
      <p:ext uri="{BB962C8B-B14F-4D97-AF65-F5344CB8AC3E}">
        <p14:creationId xmlns:p14="http://schemas.microsoft.com/office/powerpoint/2010/main" val="325915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EB6A19C-47AE-4E54-8FD7-52043B765CD5}" type="slidenum">
              <a:rPr lang="en-US" sz="1800" kern="0" smtClean="0">
                <a:solidFill>
                  <a:sysClr val="windowText" lastClr="000000"/>
                </a:solidFill>
              </a:rPr>
              <a:pPr fontAlgn="auto">
                <a:spcBef>
                  <a:spcPts val="0"/>
                </a:spcBef>
                <a:spcAft>
                  <a:spcPts val="0"/>
                </a:spcAft>
                <a:defRPr/>
              </a:pPr>
              <a:t>42</a:t>
            </a:fld>
            <a:endParaRPr lang="en-US" sz="1800" kern="0">
              <a:solidFill>
                <a:sysClr val="windowText" lastClr="000000"/>
              </a:solidFill>
            </a:endParaRPr>
          </a:p>
        </p:txBody>
      </p:sp>
    </p:spTree>
    <p:extLst>
      <p:ext uri="{BB962C8B-B14F-4D97-AF65-F5344CB8AC3E}">
        <p14:creationId xmlns:p14="http://schemas.microsoft.com/office/powerpoint/2010/main" val="1370710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809D25-831F-4311-9E96-6AEB0A84492E}" type="slidenum">
              <a:rPr lang="en-US" smtClean="0"/>
              <a:t>47</a:t>
            </a:fld>
            <a:endParaRPr lang="en-US"/>
          </a:p>
        </p:txBody>
      </p:sp>
    </p:spTree>
    <p:extLst>
      <p:ext uri="{BB962C8B-B14F-4D97-AF65-F5344CB8AC3E}">
        <p14:creationId xmlns:p14="http://schemas.microsoft.com/office/powerpoint/2010/main" val="1262212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B6A19C-47AE-4E54-8FD7-52043B765CD5}" type="slidenum">
              <a:rPr lang="en-US" sz="1800" kern="0" smtClean="0">
                <a:solidFill>
                  <a:sysClr val="windowText" lastClr="000000"/>
                </a:solidFill>
              </a:rPr>
              <a:pPr>
                <a:defRPr/>
              </a:pPr>
              <a:t>50</a:t>
            </a:fld>
            <a:endParaRPr lang="en-US" sz="1800" kern="0">
              <a:solidFill>
                <a:sysClr val="windowText" lastClr="000000"/>
              </a:solidFill>
            </a:endParaRPr>
          </a:p>
        </p:txBody>
      </p:sp>
    </p:spTree>
    <p:extLst>
      <p:ext uri="{BB962C8B-B14F-4D97-AF65-F5344CB8AC3E}">
        <p14:creationId xmlns:p14="http://schemas.microsoft.com/office/powerpoint/2010/main" val="140176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EB6A19C-47AE-4E54-8FD7-52043B765CD5}" type="slidenum">
              <a:rPr lang="en-US" sz="1800" kern="0" smtClean="0">
                <a:solidFill>
                  <a:sysClr val="windowText" lastClr="000000"/>
                </a:solidFill>
              </a:rPr>
              <a:pPr fontAlgn="auto">
                <a:spcBef>
                  <a:spcPts val="0"/>
                </a:spcBef>
                <a:spcAft>
                  <a:spcPts val="0"/>
                </a:spcAft>
                <a:defRPr/>
              </a:pPr>
              <a:t>3</a:t>
            </a:fld>
            <a:endParaRPr lang="en-US" sz="1800" kern="0">
              <a:solidFill>
                <a:sysClr val="windowText" lastClr="000000"/>
              </a:solidFill>
            </a:endParaRPr>
          </a:p>
        </p:txBody>
      </p:sp>
    </p:spTree>
    <p:extLst>
      <p:ext uri="{BB962C8B-B14F-4D97-AF65-F5344CB8AC3E}">
        <p14:creationId xmlns:p14="http://schemas.microsoft.com/office/powerpoint/2010/main" val="48405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EB6A19C-47AE-4E54-8FD7-52043B765CD5}" type="slidenum">
              <a:rPr lang="en-US" sz="1800" kern="0" smtClean="0">
                <a:solidFill>
                  <a:sysClr val="windowText" lastClr="000000"/>
                </a:solidFill>
              </a:rPr>
              <a:pPr fontAlgn="auto">
                <a:spcBef>
                  <a:spcPts val="0"/>
                </a:spcBef>
                <a:spcAft>
                  <a:spcPts val="0"/>
                </a:spcAft>
                <a:defRPr/>
              </a:pPr>
              <a:t>4</a:t>
            </a:fld>
            <a:endParaRPr lang="en-US" sz="1800" kern="0">
              <a:solidFill>
                <a:sysClr val="windowText" lastClr="000000"/>
              </a:solidFill>
            </a:endParaRPr>
          </a:p>
        </p:txBody>
      </p:sp>
    </p:spTree>
    <p:extLst>
      <p:ext uri="{BB962C8B-B14F-4D97-AF65-F5344CB8AC3E}">
        <p14:creationId xmlns:p14="http://schemas.microsoft.com/office/powerpoint/2010/main" val="178299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EB6A19C-47AE-4E54-8FD7-52043B765CD5}" type="slidenum">
              <a:rPr lang="en-US" sz="1800" kern="0" smtClean="0">
                <a:solidFill>
                  <a:sysClr val="windowText" lastClr="000000"/>
                </a:solidFill>
              </a:rPr>
              <a:pPr fontAlgn="auto">
                <a:spcBef>
                  <a:spcPts val="0"/>
                </a:spcBef>
                <a:spcAft>
                  <a:spcPts val="0"/>
                </a:spcAft>
                <a:defRPr/>
              </a:pPr>
              <a:t>6</a:t>
            </a:fld>
            <a:endParaRPr lang="en-US" sz="1800" kern="0">
              <a:solidFill>
                <a:sysClr val="windowText" lastClr="000000"/>
              </a:solidFill>
            </a:endParaRPr>
          </a:p>
        </p:txBody>
      </p:sp>
    </p:spTree>
    <p:extLst>
      <p:ext uri="{BB962C8B-B14F-4D97-AF65-F5344CB8AC3E}">
        <p14:creationId xmlns:p14="http://schemas.microsoft.com/office/powerpoint/2010/main" val="199975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B6A19C-47AE-4E54-8FD7-52043B765CD5}" type="slidenum">
              <a:rPr lang="en-US" sz="1800" kern="0" smtClean="0">
                <a:solidFill>
                  <a:sysClr val="windowText" lastClr="000000"/>
                </a:solidFill>
              </a:rPr>
              <a:pPr>
                <a:defRPr/>
              </a:pPr>
              <a:t>7</a:t>
            </a:fld>
            <a:endParaRPr lang="en-US" sz="1800" kern="0">
              <a:solidFill>
                <a:sysClr val="windowText" lastClr="000000"/>
              </a:solidFill>
            </a:endParaRPr>
          </a:p>
        </p:txBody>
      </p:sp>
    </p:spTree>
    <p:extLst>
      <p:ext uri="{BB962C8B-B14F-4D97-AF65-F5344CB8AC3E}">
        <p14:creationId xmlns:p14="http://schemas.microsoft.com/office/powerpoint/2010/main" val="211058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EB6A19C-47AE-4E54-8FD7-52043B765CD5}" type="slidenum">
              <a:rPr lang="en-US" sz="1800" kern="0" smtClean="0">
                <a:solidFill>
                  <a:sysClr val="windowText" lastClr="000000"/>
                </a:solidFill>
              </a:rPr>
              <a:pPr fontAlgn="auto">
                <a:spcBef>
                  <a:spcPts val="0"/>
                </a:spcBef>
                <a:spcAft>
                  <a:spcPts val="0"/>
                </a:spcAft>
                <a:defRPr/>
              </a:pPr>
              <a:t>9</a:t>
            </a:fld>
            <a:endParaRPr lang="en-US" sz="1800" kern="0">
              <a:solidFill>
                <a:sysClr val="windowText" lastClr="000000"/>
              </a:solidFill>
            </a:endParaRPr>
          </a:p>
        </p:txBody>
      </p:sp>
    </p:spTree>
    <p:extLst>
      <p:ext uri="{BB962C8B-B14F-4D97-AF65-F5344CB8AC3E}">
        <p14:creationId xmlns:p14="http://schemas.microsoft.com/office/powerpoint/2010/main" val="413226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EB6A19C-47AE-4E54-8FD7-52043B765CD5}" type="slidenum">
              <a:rPr lang="en-US" sz="1800" kern="0" smtClean="0">
                <a:solidFill>
                  <a:sysClr val="windowText" lastClr="000000"/>
                </a:solidFill>
              </a:rPr>
              <a:pPr fontAlgn="auto">
                <a:spcBef>
                  <a:spcPts val="0"/>
                </a:spcBef>
                <a:spcAft>
                  <a:spcPts val="0"/>
                </a:spcAft>
                <a:defRPr/>
              </a:pPr>
              <a:t>11</a:t>
            </a:fld>
            <a:endParaRPr lang="en-US" sz="1800" kern="0">
              <a:solidFill>
                <a:sysClr val="windowText" lastClr="000000"/>
              </a:solidFill>
            </a:endParaRPr>
          </a:p>
        </p:txBody>
      </p:sp>
    </p:spTree>
    <p:extLst>
      <p:ext uri="{BB962C8B-B14F-4D97-AF65-F5344CB8AC3E}">
        <p14:creationId xmlns:p14="http://schemas.microsoft.com/office/powerpoint/2010/main" val="4174684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spcAft>
                <a:spcPts val="600"/>
              </a:spcAft>
              <a:buFont typeface="+mj-lt"/>
              <a:buAutoNum type="arabicPeriod"/>
            </a:pPr>
            <a:r>
              <a:rPr lang="en-US" b="1" dirty="0"/>
              <a:t>CMAF will be just the latest of a number of global standards </a:t>
            </a:r>
            <a:r>
              <a:rPr lang="en-US" dirty="0"/>
              <a:t>which have quietly appeared over the last six years.</a:t>
            </a:r>
          </a:p>
          <a:p>
            <a:pPr marL="228600" indent="-228600">
              <a:spcAft>
                <a:spcPts val="600"/>
              </a:spcAft>
              <a:buFont typeface="+mj-lt"/>
              <a:buAutoNum type="arabicPeriod"/>
            </a:pPr>
            <a:r>
              <a:rPr lang="en-US" b="1" dirty="0"/>
              <a:t>Microsoft first proposed a DRM-interoperable encoding format in 2009</a:t>
            </a:r>
            <a:r>
              <a:rPr lang="en-US" dirty="0"/>
              <a:t>. Common Encryption and Dynamic Adaptive Streaming over HTTP or DASH were finalized in 2011 and published in 2012.</a:t>
            </a:r>
          </a:p>
          <a:p>
            <a:pPr marL="228600" indent="-228600">
              <a:spcAft>
                <a:spcPts val="600"/>
              </a:spcAft>
              <a:buFont typeface="+mj-lt"/>
              <a:buAutoNum type="arabicPeriod"/>
            </a:pPr>
            <a:r>
              <a:rPr lang="en-US" b="1" dirty="0"/>
              <a:t>The same year that Microsoft, Google and Netflix </a:t>
            </a:r>
            <a:r>
              <a:rPr lang="en-US" dirty="0"/>
              <a:t>proposed commercial media extensions to HTML5 – the encrypted media extensions and media source extensions. </a:t>
            </a:r>
          </a:p>
          <a:p>
            <a:pPr marL="228600" indent="-228600">
              <a:spcAft>
                <a:spcPts val="600"/>
              </a:spcAft>
              <a:buFont typeface="+mj-lt"/>
              <a:buAutoNum type="arabicPeriod"/>
            </a:pPr>
            <a:r>
              <a:rPr lang="en-US" b="1" dirty="0"/>
              <a:t>Microsoft believes CMAF will play a central role </a:t>
            </a:r>
            <a:r>
              <a:rPr lang="en-US" dirty="0"/>
              <a:t>in bringing these standards together and revolutionize OTT commercial media delivery. And this is why it is so important to WAVE.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EAD01-11FD-4B2A-8F39-2987F33B2948}" type="slidenum">
              <a:rPr kumimoji="0" lang="en-US" sz="1800" b="0" i="0" u="none" strike="noStrike" kern="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3113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54332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640F011-5E5F-4621-9E7D-B534330B6544}" type="datetimeFigureOut">
              <a:rPr lang="en-US" smtClean="0"/>
              <a:t>4/22/17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263420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640F011-5E5F-4621-9E7D-B534330B6544}" type="datetimeFigureOut">
              <a:rPr lang="en-US" smtClean="0"/>
              <a:t>4/22/17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10210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640F011-5E5F-4621-9E7D-B534330B6544}" type="datetimeFigureOut">
              <a:rPr lang="en-US" smtClean="0"/>
              <a:t>4/22/17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9271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1820"/>
            <a:ext cx="9143996" cy="688571"/>
          </a:xfrm>
          <a:prstGeom prst="rect">
            <a:avLst/>
          </a:prstGeom>
        </p:spPr>
      </p:pic>
      <p:sp>
        <p:nvSpPr>
          <p:cNvPr id="7" name="Rectangle 23"/>
          <p:cNvSpPr>
            <a:spLocks noChangeArrowheads="1"/>
          </p:cNvSpPr>
          <p:nvPr userDrawn="1"/>
        </p:nvSpPr>
        <p:spPr bwMode="white">
          <a:xfrm>
            <a:off x="7518618" y="4953477"/>
            <a:ext cx="1625382" cy="190024"/>
          </a:xfrm>
          <a:prstGeom prst="rect">
            <a:avLst/>
          </a:prstGeom>
          <a:noFill/>
          <a:ln w="9525">
            <a:noFill/>
            <a:miter lim="800000"/>
            <a:headEnd/>
            <a:tailEnd/>
          </a:ln>
        </p:spPr>
        <p:txBody>
          <a:bodyPr lIns="61229" tIns="30614" rIns="61229" bIns="30614" anchor="ctr"/>
          <a:lstStyle/>
          <a:p>
            <a:pPr marL="0" marR="0" indent="0" algn="r" defTabSz="612291" rtl="0" eaLnBrk="1" fontAlgn="auto" latinLnBrk="0" hangingPunct="1">
              <a:lnSpc>
                <a:spcPct val="100000"/>
              </a:lnSpc>
              <a:spcBef>
                <a:spcPts val="0"/>
              </a:spcBef>
              <a:spcAft>
                <a:spcPts val="0"/>
              </a:spcAft>
              <a:buClrTx/>
              <a:buSzTx/>
              <a:buFontTx/>
              <a:buNone/>
              <a:tabLst/>
              <a:defRPr/>
            </a:pPr>
            <a:r>
              <a:rPr lang="en-US" sz="600" i="1" dirty="0" smtClean="0">
                <a:solidFill>
                  <a:schemeClr val="tx1"/>
                </a:solidFill>
                <a:latin typeface="Arial" panose="020B0604020202020204" pitchFamily="34" charset="0"/>
                <a:ea typeface="ＭＳ Ｐゴシック" pitchFamily="-65" charset="-128"/>
                <a:cs typeface="Arial" panose="020B0604020202020204" pitchFamily="34" charset="0"/>
              </a:rPr>
              <a:t>©2017 SERVICES</a:t>
            </a:r>
            <a:r>
              <a:rPr lang="en-US" sz="600" i="1" baseline="0" dirty="0" smtClean="0">
                <a:solidFill>
                  <a:schemeClr val="tx1"/>
                </a:solidFill>
                <a:latin typeface="Arial" panose="020B0604020202020204" pitchFamily="34" charset="0"/>
                <a:ea typeface="ＭＳ Ｐゴシック" pitchFamily="-65" charset="-128"/>
                <a:cs typeface="Arial" panose="020B0604020202020204" pitchFamily="34" charset="0"/>
              </a:rPr>
              <a:t> ACADEMY</a:t>
            </a:r>
            <a:endParaRPr lang="en-US" sz="600" b="1" i="1" baseline="34000" dirty="0">
              <a:solidFill>
                <a:schemeClr val="tx1"/>
              </a:solidFill>
              <a:latin typeface="Arial" panose="020B0604020202020204" pitchFamily="34" charset="0"/>
              <a:ea typeface="ＭＳ Ｐゴシック" pitchFamily="-65" charset="-128"/>
              <a:cs typeface="Arial" panose="020B0604020202020204" pitchFamily="34" charset="0"/>
            </a:endParaRPr>
          </a:p>
        </p:txBody>
      </p:sp>
    </p:spTree>
    <p:extLst>
      <p:ext uri="{BB962C8B-B14F-4D97-AF65-F5344CB8AC3E}">
        <p14:creationId xmlns:p14="http://schemas.microsoft.com/office/powerpoint/2010/main" val="8609071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peak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932" y="514091"/>
            <a:ext cx="7772400" cy="645224"/>
          </a:xfrm>
        </p:spPr>
        <p:txBody>
          <a:bodyPr>
            <a:normAutofit/>
          </a:bodyPr>
          <a:lstStyle>
            <a:lvl1pPr>
              <a:defRPr sz="3600"/>
            </a:lvl1pPr>
          </a:lstStyle>
          <a:p>
            <a:r>
              <a:rPr lang="en-US" dirty="0"/>
              <a:t>Click to edit Slide Title</a:t>
            </a:r>
          </a:p>
        </p:txBody>
      </p:sp>
      <p:sp>
        <p:nvSpPr>
          <p:cNvPr id="3" name="Subtitle 2"/>
          <p:cNvSpPr>
            <a:spLocks noGrp="1"/>
          </p:cNvSpPr>
          <p:nvPr>
            <p:ph type="subTitle" idx="1" hasCustomPrompt="1"/>
          </p:nvPr>
        </p:nvSpPr>
        <p:spPr>
          <a:xfrm>
            <a:off x="918111" y="1260892"/>
            <a:ext cx="7108487" cy="3398924"/>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subtext</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7F133D2-7C31-43F7-B6EC-151D57E05F3E}" type="datetime1">
              <a:rPr lang="en-US">
                <a:solidFill>
                  <a:prstClr val="black">
                    <a:tint val="75000"/>
                  </a:prstClr>
                </a:solidFill>
              </a:rPr>
              <a:pPr/>
              <a:t>4/22/17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F40FBF-0664-8341-B41B-160DA5D2088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5420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39931165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640F011-5E5F-4621-9E7D-B534330B6544}" type="datetimeFigureOut">
              <a:rPr lang="en-US" smtClean="0"/>
              <a:t>4/22/17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253488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640F011-5E5F-4621-9E7D-B534330B6544}" type="datetimeFigureOut">
              <a:rPr lang="en-US" smtClean="0"/>
              <a:t>4/22/17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249803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640F011-5E5F-4621-9E7D-B534330B6544}" type="datetimeFigureOut">
              <a:rPr lang="en-US" smtClean="0"/>
              <a:t>4/22/17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6591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640F011-5E5F-4621-9E7D-B534330B6544}" type="datetimeFigureOut">
              <a:rPr lang="en-US" smtClean="0"/>
              <a:t>4/22/17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83321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640F011-5E5F-4621-9E7D-B534330B6544}" type="datetimeFigureOut">
              <a:rPr lang="en-US" smtClean="0"/>
              <a:t>4/22/17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366522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640F011-5E5F-4621-9E7D-B534330B6544}" type="datetimeFigureOut">
              <a:rPr lang="en-US" smtClean="0"/>
              <a:t>4/22/17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392143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640F011-5E5F-4621-9E7D-B534330B6544}" type="datetimeFigureOut">
              <a:rPr lang="en-US" smtClean="0"/>
              <a:t>4/22/17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8CE04-EC50-4883-AE0D-A8185C2ABB59}" type="slidenum">
              <a:rPr lang="en-US" smtClean="0"/>
              <a:t>‹#›</a:t>
            </a:fld>
            <a:endParaRPr lang="en-US"/>
          </a:p>
        </p:txBody>
      </p:sp>
    </p:spTree>
    <p:extLst>
      <p:ext uri="{BB962C8B-B14F-4D97-AF65-F5344CB8AC3E}">
        <p14:creationId xmlns:p14="http://schemas.microsoft.com/office/powerpoint/2010/main" val="316840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B8CE04-EC50-4883-AE0D-A8185C2ABB59}" type="slidenum">
              <a:rPr lang="en-US" smtClean="0"/>
              <a:t>‹#›</a:t>
            </a:fld>
            <a:endParaRPr lang="en-US"/>
          </a:p>
        </p:txBody>
      </p:sp>
      <p:sp>
        <p:nvSpPr>
          <p:cNvPr id="10" name="TextBox 9"/>
          <p:cNvSpPr txBox="1"/>
          <p:nvPr userDrawn="1"/>
        </p:nvSpPr>
        <p:spPr>
          <a:xfrm>
            <a:off x="76200" y="4582597"/>
            <a:ext cx="2819400" cy="530915"/>
          </a:xfrm>
          <a:prstGeom prst="rect">
            <a:avLst/>
          </a:prstGeom>
          <a:noFill/>
        </p:spPr>
        <p:txBody>
          <a:bodyPr wrap="square" rtlCol="0">
            <a:spAutoFit/>
          </a:bodyPr>
          <a:lstStyle/>
          <a:p>
            <a:r>
              <a:rPr lang="en-US" b="1" i="0" dirty="0" smtClean="0">
                <a:solidFill>
                  <a:schemeClr val="bg1"/>
                </a:solidFill>
                <a:latin typeface="12 Frutiger* 65 Bold   07103" charset="0"/>
                <a:ea typeface="12 Frutiger* 65 Bold   07103" charset="0"/>
                <a:cs typeface="12 Frutiger* 65 Bold   07103" charset="0"/>
              </a:rPr>
              <a:t>WAVE</a:t>
            </a:r>
          </a:p>
          <a:p>
            <a:r>
              <a:rPr lang="en-US" sz="1050" b="1" i="0" dirty="0" smtClean="0">
                <a:solidFill>
                  <a:schemeClr val="bg1"/>
                </a:solidFill>
                <a:latin typeface="12 Frutiger* 65 Bold   07103" charset="0"/>
                <a:ea typeface="12 Frutiger* 65 Bold   07103" charset="0"/>
                <a:cs typeface="12 Frutiger* 65 Bold   07103" charset="0"/>
              </a:rPr>
              <a:t>Web Application Video Ecosystem</a:t>
            </a:r>
            <a:endParaRPr lang="en-US" sz="1050" b="1" i="0" dirty="0">
              <a:solidFill>
                <a:schemeClr val="bg1"/>
              </a:solidFill>
              <a:latin typeface="12 Frutiger* 65 Bold   07103" charset="0"/>
              <a:ea typeface="12 Frutiger* 65 Bold   07103" charset="0"/>
              <a:cs typeface="12 Frutiger* 65 Bold   07103" charset="0"/>
            </a:endParaRPr>
          </a:p>
        </p:txBody>
      </p:sp>
    </p:spTree>
    <p:extLst>
      <p:ext uri="{BB962C8B-B14F-4D97-AF65-F5344CB8AC3E}">
        <p14:creationId xmlns:p14="http://schemas.microsoft.com/office/powerpoint/2010/main" val="2101246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6.png"/><Relationship Id="rId8" Type="http://schemas.openxmlformats.org/officeDocument/2006/relationships/image" Target="../media/image5.png"/><Relationship Id="rId9" Type="http://schemas.openxmlformats.org/officeDocument/2006/relationships/image" Target="../media/image19.png"/><Relationship Id="rId10"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19.png"/><Relationship Id="rId11"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1.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jpeg"/><Relationship Id="rId10"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eg"/><Relationship Id="rId11"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02631"/>
            <a:ext cx="7772400" cy="1102519"/>
          </a:xfrm>
        </p:spPr>
        <p:txBody>
          <a:bodyPr>
            <a:noAutofit/>
          </a:bodyPr>
          <a:lstStyle/>
          <a:p>
            <a:r>
              <a:rPr lang="en-US" dirty="0"/>
              <a:t>Standards for Global OTT Video: </a:t>
            </a:r>
            <a:r>
              <a:rPr lang="en-US" b="1" dirty="0"/>
              <a:t>The WAVE Project</a:t>
            </a:r>
          </a:p>
        </p:txBody>
      </p:sp>
      <p:sp>
        <p:nvSpPr>
          <p:cNvPr id="6" name="TextBox 5"/>
          <p:cNvSpPr txBox="1"/>
          <p:nvPr/>
        </p:nvSpPr>
        <p:spPr>
          <a:xfrm>
            <a:off x="2438400" y="3409950"/>
            <a:ext cx="7543800" cy="1524001"/>
          </a:xfrm>
          <a:prstGeom prst="rect">
            <a:avLst/>
          </a:prstGeom>
          <a:noFill/>
        </p:spPr>
        <p:txBody>
          <a:bodyPr wrap="square" numCol="3" spcCol="182880" rtlCol="0">
            <a:noAutofit/>
          </a:bodyPr>
          <a:lstStyle/>
          <a:p>
            <a:r>
              <a:rPr lang="en-US" sz="1200" b="1" dirty="0">
                <a:solidFill>
                  <a:prstClr val="black"/>
                </a:solidFill>
              </a:rPr>
              <a:t>Mike Bergman</a:t>
            </a:r>
          </a:p>
          <a:p>
            <a:r>
              <a:rPr lang="en-US" sz="1200" dirty="0">
                <a:solidFill>
                  <a:prstClr val="black"/>
                </a:solidFill>
              </a:rPr>
              <a:t>Sr. Director, Technology &amp; Standards</a:t>
            </a:r>
          </a:p>
          <a:p>
            <a:r>
              <a:rPr lang="en-US" sz="1200" dirty="0">
                <a:solidFill>
                  <a:prstClr val="black"/>
                </a:solidFill>
              </a:rPr>
              <a:t>Consumer Technology Association</a:t>
            </a:r>
          </a:p>
          <a:p>
            <a:endParaRPr lang="en-US" sz="1200" b="1" dirty="0" smtClean="0">
              <a:solidFill>
                <a:prstClr val="black"/>
              </a:solidFill>
            </a:endParaRPr>
          </a:p>
          <a:p>
            <a:endParaRPr lang="en-US" sz="1200" b="1" dirty="0">
              <a:solidFill>
                <a:prstClr val="black"/>
              </a:solidFill>
            </a:endParaRPr>
          </a:p>
          <a:p>
            <a:endParaRPr lang="en-US" sz="1200" b="1" dirty="0" smtClean="0">
              <a:solidFill>
                <a:prstClr val="black"/>
              </a:solidFill>
            </a:endParaRPr>
          </a:p>
          <a:p>
            <a:endParaRPr lang="en-US" sz="1200" b="1" dirty="0">
              <a:solidFill>
                <a:prstClr val="black"/>
              </a:solidFill>
            </a:endParaRPr>
          </a:p>
          <a:p>
            <a:r>
              <a:rPr lang="en-US" sz="1200" b="1" dirty="0" smtClean="0">
                <a:solidFill>
                  <a:prstClr val="black"/>
                </a:solidFill>
              </a:rPr>
              <a:t>William </a:t>
            </a:r>
            <a:r>
              <a:rPr lang="en-US" sz="1200" b="1" dirty="0">
                <a:solidFill>
                  <a:prstClr val="black"/>
                </a:solidFill>
              </a:rPr>
              <a:t>Law</a:t>
            </a:r>
          </a:p>
          <a:p>
            <a:r>
              <a:rPr lang="en-US" sz="1200" dirty="0" smtClean="0">
                <a:solidFill>
                  <a:prstClr val="black"/>
                </a:solidFill>
              </a:rPr>
              <a:t>Vice-Chair, CTA WAVE Project Steering Committee</a:t>
            </a:r>
          </a:p>
          <a:p>
            <a:r>
              <a:rPr lang="en-US" sz="1200" dirty="0" smtClean="0">
                <a:solidFill>
                  <a:prstClr val="black"/>
                </a:solidFill>
              </a:rPr>
              <a:t>Chair, WAVE Technical Working Group</a:t>
            </a:r>
          </a:p>
          <a:p>
            <a:r>
              <a:rPr lang="en-US" sz="1200" dirty="0" smtClean="0">
                <a:solidFill>
                  <a:prstClr val="black"/>
                </a:solidFill>
              </a:rPr>
              <a:t>Chief </a:t>
            </a:r>
            <a:r>
              <a:rPr lang="en-US" sz="1200" dirty="0">
                <a:solidFill>
                  <a:prstClr val="black"/>
                </a:solidFill>
              </a:rPr>
              <a:t>Architect, </a:t>
            </a:r>
            <a:r>
              <a:rPr lang="en-US" sz="1200" dirty="0" smtClean="0">
                <a:solidFill>
                  <a:prstClr val="black"/>
                </a:solidFill>
              </a:rPr>
              <a:t>Media, Akamai </a:t>
            </a:r>
          </a:p>
          <a:p>
            <a:endParaRPr lang="en-US" sz="1200" dirty="0" smtClean="0">
              <a:solidFill>
                <a:prstClr val="black"/>
              </a:solidFill>
            </a:endParaRPr>
          </a:p>
          <a:p>
            <a:endParaRPr lang="en-US" sz="1200" dirty="0" smtClean="0">
              <a:solidFill>
                <a:prstClr val="black"/>
              </a:solidFill>
            </a:endParaRPr>
          </a:p>
          <a:p>
            <a:r>
              <a:rPr lang="en-US" sz="1200" dirty="0" smtClean="0">
                <a:solidFill>
                  <a:prstClr val="black"/>
                </a:solidFill>
              </a:rPr>
              <a:t>  </a:t>
            </a:r>
            <a:endParaRPr lang="en-US" sz="1200" dirty="0">
              <a:solidFill>
                <a:prstClr val="black"/>
              </a:solidFill>
            </a:endParaRPr>
          </a:p>
          <a:p>
            <a:endParaRPr lang="en-US" sz="1200" dirty="0">
              <a:solidFill>
                <a:prstClr val="black"/>
              </a:solidFill>
            </a:endParaRPr>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6400" y="229791"/>
            <a:ext cx="5534025" cy="1600200"/>
          </a:xfrm>
          <a:prstGeom prst="rect">
            <a:avLst/>
          </a:prstGeom>
        </p:spPr>
      </p:pic>
    </p:spTree>
    <p:extLst>
      <p:ext uri="{BB962C8B-B14F-4D97-AF65-F5344CB8AC3E}">
        <p14:creationId xmlns:p14="http://schemas.microsoft.com/office/powerpoint/2010/main" val="813471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7350"/>
            <a:ext cx="8229600" cy="857250"/>
          </a:xfrm>
        </p:spPr>
        <p:txBody>
          <a:bodyPr>
            <a:noAutofit/>
          </a:bodyPr>
          <a:lstStyle/>
          <a:p>
            <a:r>
              <a:rPr lang="en-US" sz="6600" dirty="0" smtClean="0"/>
              <a:t>Content Specification</a:t>
            </a:r>
            <a:br>
              <a:rPr lang="en-US" sz="6600" dirty="0" smtClean="0"/>
            </a:br>
            <a:r>
              <a:rPr lang="en-US" sz="6600" dirty="0" smtClean="0"/>
              <a:t>Task Force</a:t>
            </a:r>
            <a:endParaRPr lang="en-US" sz="6600" dirty="0"/>
          </a:p>
        </p:txBody>
      </p:sp>
    </p:spTree>
    <p:extLst>
      <p:ext uri="{BB962C8B-B14F-4D97-AF65-F5344CB8AC3E}">
        <p14:creationId xmlns:p14="http://schemas.microsoft.com/office/powerpoint/2010/main" val="1512526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590550"/>
            <a:ext cx="8610600" cy="4038600"/>
          </a:xfrm>
          <a:prstGeom prst="rect">
            <a:avLst/>
          </a:prstGeom>
          <a:no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7264" y="21526"/>
            <a:ext cx="7772400" cy="645224"/>
          </a:xfrm>
        </p:spPr>
        <p:txBody>
          <a:bodyPr>
            <a:normAutofit/>
          </a:bodyPr>
          <a:lstStyle/>
          <a:p>
            <a:r>
              <a:rPr lang="en-US" sz="2800" dirty="0"/>
              <a:t>WAVE Organization</a:t>
            </a:r>
          </a:p>
        </p:txBody>
      </p:sp>
      <p:sp>
        <p:nvSpPr>
          <p:cNvPr id="34" name="Rectangle 33"/>
          <p:cNvSpPr/>
          <p:nvPr/>
        </p:nvSpPr>
        <p:spPr>
          <a:xfrm>
            <a:off x="1196396" y="2281159"/>
            <a:ext cx="2016643" cy="12790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Addressing </a:t>
            </a:r>
          </a:p>
          <a:p>
            <a:pPr algn="ctr">
              <a:defRPr/>
            </a:pPr>
            <a:r>
              <a:rPr lang="en-US" kern="0" dirty="0">
                <a:solidFill>
                  <a:schemeClr val="bg1"/>
                </a:solidFill>
              </a:rPr>
              <a:t>Content Preparation Problems</a:t>
            </a:r>
          </a:p>
        </p:txBody>
      </p:sp>
      <p:sp>
        <p:nvSpPr>
          <p:cNvPr id="38" name="Rectangle 37"/>
          <p:cNvSpPr/>
          <p:nvPr/>
        </p:nvSpPr>
        <p:spPr>
          <a:xfrm>
            <a:off x="2762781" y="651199"/>
            <a:ext cx="3748035" cy="531628"/>
          </a:xfrm>
          <a:prstGeom prst="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Steering Committee</a:t>
            </a:r>
          </a:p>
        </p:txBody>
      </p:sp>
      <p:cxnSp>
        <p:nvCxnSpPr>
          <p:cNvPr id="39" name="Straight Connector 38"/>
          <p:cNvCxnSpPr/>
          <p:nvPr/>
        </p:nvCxnSpPr>
        <p:spPr>
          <a:xfrm flipH="1">
            <a:off x="4636798" y="1182827"/>
            <a:ext cx="1" cy="265448"/>
          </a:xfrm>
          <a:prstGeom prst="line">
            <a:avLst/>
          </a:prstGeom>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203819" y="1448275"/>
            <a:ext cx="6865959" cy="531628"/>
          </a:xfrm>
          <a:prstGeom prst="rect">
            <a:avLst/>
          </a:prstGeom>
          <a:solidFill>
            <a:srgbClr val="33133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Technical Working Group</a:t>
            </a:r>
          </a:p>
        </p:txBody>
      </p:sp>
      <p:sp>
        <p:nvSpPr>
          <p:cNvPr id="46" name="Rectangle 45"/>
          <p:cNvSpPr/>
          <p:nvPr/>
        </p:nvSpPr>
        <p:spPr>
          <a:xfrm>
            <a:off x="1203819" y="3861499"/>
            <a:ext cx="6865959" cy="531628"/>
          </a:xfrm>
          <a:prstGeom prst="rect">
            <a:avLst/>
          </a:prstGeom>
          <a:solidFill>
            <a:srgbClr val="3399C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Test &amp; Compliance Task Force</a:t>
            </a:r>
          </a:p>
        </p:txBody>
      </p:sp>
      <p:cxnSp>
        <p:nvCxnSpPr>
          <p:cNvPr id="47" name="Straight Connector 46"/>
          <p:cNvCxnSpPr/>
          <p:nvPr/>
        </p:nvCxnSpPr>
        <p:spPr>
          <a:xfrm>
            <a:off x="2204718" y="3554803"/>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636798" y="3560243"/>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068879" y="3560243"/>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196397" y="2281159"/>
            <a:ext cx="2016643" cy="1279084"/>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Content Specification </a:t>
            </a:r>
            <a:endParaRPr lang="en-US" kern="0" dirty="0" smtClean="0">
              <a:solidFill>
                <a:schemeClr val="bg1"/>
              </a:solidFill>
            </a:endParaRPr>
          </a:p>
          <a:p>
            <a:pPr algn="ctr">
              <a:defRPr/>
            </a:pPr>
            <a:r>
              <a:rPr lang="en-US" kern="0" dirty="0" smtClean="0">
                <a:solidFill>
                  <a:schemeClr val="bg1"/>
                </a:solidFill>
              </a:rPr>
              <a:t>Task </a:t>
            </a:r>
            <a:r>
              <a:rPr lang="en-US" kern="0" dirty="0">
                <a:solidFill>
                  <a:schemeClr val="bg1"/>
                </a:solidFill>
              </a:rPr>
              <a:t>Force</a:t>
            </a:r>
          </a:p>
        </p:txBody>
      </p:sp>
      <p:sp>
        <p:nvSpPr>
          <p:cNvPr id="51" name="Rectangle 50"/>
          <p:cNvSpPr/>
          <p:nvPr/>
        </p:nvSpPr>
        <p:spPr>
          <a:xfrm>
            <a:off x="6054571" y="2274040"/>
            <a:ext cx="2028613" cy="127908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kern="0" dirty="0">
                <a:solidFill>
                  <a:schemeClr val="bg1"/>
                </a:solidFill>
              </a:rPr>
              <a:t>Device Playback</a:t>
            </a:r>
          </a:p>
          <a:p>
            <a:pPr algn="ctr"/>
            <a:r>
              <a:rPr lang="en-US" kern="0" dirty="0">
                <a:solidFill>
                  <a:schemeClr val="bg1"/>
                </a:solidFill>
              </a:rPr>
              <a:t>Capabilities </a:t>
            </a:r>
          </a:p>
          <a:p>
            <a:pPr algn="ctr"/>
            <a:r>
              <a:rPr lang="en-US" kern="0" dirty="0">
                <a:solidFill>
                  <a:schemeClr val="bg1"/>
                </a:solidFill>
              </a:rPr>
              <a:t>Task Force</a:t>
            </a:r>
          </a:p>
        </p:txBody>
      </p:sp>
      <p:sp>
        <p:nvSpPr>
          <p:cNvPr id="52" name="Rectangle 51"/>
          <p:cNvSpPr/>
          <p:nvPr/>
        </p:nvSpPr>
        <p:spPr>
          <a:xfrm>
            <a:off x="3633517" y="2274040"/>
            <a:ext cx="1986953" cy="1279084"/>
          </a:xfrm>
          <a:prstGeom prst="rect">
            <a:avLst/>
          </a:prstGeom>
          <a:solidFill>
            <a:srgbClr val="8064A2"/>
          </a:solidFill>
          <a:ln>
            <a:noFill/>
          </a:ln>
          <a:effectLst>
            <a:outerShdw blurRad="50800" dist="38100" dir="2700000" algn="tl" rotWithShape="0">
              <a:prstClr val="black">
                <a:alpha val="40000"/>
              </a:prstClr>
            </a:outerShdw>
          </a:effectLst>
        </p:spPr>
        <p:txBody>
          <a:bodyPr wrap="square" rtlCol="0" anchor="ctr" anchorCtr="0">
            <a:noAutofit/>
          </a:bodyPr>
          <a:lstStyle/>
          <a:p>
            <a:pPr algn="ctr">
              <a:defRPr/>
            </a:pPr>
            <a:endParaRPr lang="en-US" kern="0" dirty="0" smtClean="0">
              <a:solidFill>
                <a:prstClr val="white"/>
              </a:solidFill>
              <a:cs typeface="Arial" charset="0"/>
            </a:endParaRPr>
          </a:p>
          <a:p>
            <a:pPr algn="ctr">
              <a:defRPr/>
            </a:pPr>
            <a:r>
              <a:rPr lang="en-US" kern="0" dirty="0" smtClean="0">
                <a:solidFill>
                  <a:prstClr val="white"/>
                </a:solidFill>
                <a:cs typeface="Arial" charset="0"/>
              </a:rPr>
              <a:t>HTML5 </a:t>
            </a:r>
            <a:r>
              <a:rPr lang="en-US" kern="0" dirty="0">
                <a:solidFill>
                  <a:prstClr val="white"/>
                </a:solidFill>
                <a:cs typeface="Arial" charset="0"/>
              </a:rPr>
              <a:t>API</a:t>
            </a:r>
          </a:p>
          <a:p>
            <a:pPr algn="ctr">
              <a:defRPr/>
            </a:pPr>
            <a:r>
              <a:rPr lang="en-US" kern="0" dirty="0">
                <a:solidFill>
                  <a:prstClr val="white"/>
                </a:solidFill>
                <a:cs typeface="Arial" charset="0"/>
              </a:rPr>
              <a:t>Task Force</a:t>
            </a:r>
          </a:p>
        </p:txBody>
      </p:sp>
      <p:cxnSp>
        <p:nvCxnSpPr>
          <p:cNvPr id="54" name="Straight Connector 53"/>
          <p:cNvCxnSpPr/>
          <p:nvPr/>
        </p:nvCxnSpPr>
        <p:spPr>
          <a:xfrm>
            <a:off x="2204718" y="1977244"/>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636798" y="1977244"/>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068879" y="1977244"/>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52526" y="1884943"/>
            <a:ext cx="5354409" cy="3139321"/>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t>CSTF Content Specification Task Force</a:t>
            </a:r>
          </a:p>
          <a:p>
            <a:pPr marL="285750" indent="-285750">
              <a:buFont typeface="Arial" panose="020B0604020202020204" pitchFamily="34" charset="0"/>
              <a:buChar char="•"/>
            </a:pPr>
            <a:r>
              <a:rPr lang="en-US" dirty="0" smtClean="0"/>
              <a:t>Developing a </a:t>
            </a:r>
            <a:r>
              <a:rPr lang="en-US" i="1" dirty="0" smtClean="0"/>
              <a:t>Content </a:t>
            </a:r>
            <a:r>
              <a:rPr lang="en-US" dirty="0" smtClean="0"/>
              <a:t>Specification</a:t>
            </a:r>
          </a:p>
          <a:p>
            <a:pPr marL="742950" lvl="1" indent="-285750">
              <a:buFont typeface="Arial" panose="020B0604020202020204" pitchFamily="34" charset="0"/>
              <a:buChar char="•"/>
            </a:pPr>
            <a:r>
              <a:rPr lang="en-US" dirty="0" smtClean="0"/>
              <a:t>…that cites MPEG-CMAF packaging format</a:t>
            </a:r>
          </a:p>
          <a:p>
            <a:pPr marL="742950" lvl="1" indent="-285750">
              <a:buFont typeface="Arial" panose="020B0604020202020204" pitchFamily="34" charset="0"/>
              <a:buChar char="•"/>
            </a:pPr>
            <a:r>
              <a:rPr lang="en-US" dirty="0" smtClean="0"/>
              <a:t>…and additional (non-MPEG) Media Profiles (codecs)</a:t>
            </a:r>
          </a:p>
          <a:p>
            <a:pPr marL="285750" indent="-285750">
              <a:buFont typeface="Arial" panose="020B0604020202020204" pitchFamily="34" charset="0"/>
              <a:buChar char="•"/>
            </a:pPr>
            <a:r>
              <a:rPr lang="en-US" dirty="0" smtClean="0"/>
              <a:t>Following the progress of the MPEG publication of CMAF</a:t>
            </a:r>
          </a:p>
          <a:p>
            <a:pPr marL="285750" indent="-285750">
              <a:buFont typeface="Arial" panose="020B0604020202020204" pitchFamily="34" charset="0"/>
              <a:buChar char="•"/>
            </a:pPr>
            <a:r>
              <a:rPr lang="en-US" dirty="0" smtClean="0"/>
              <a:t>Tracking “Issues” on Github</a:t>
            </a:r>
          </a:p>
          <a:p>
            <a:pPr marL="285750" indent="-285750">
              <a:buFont typeface="Arial" panose="020B0604020202020204" pitchFamily="34" charset="0"/>
              <a:buChar char="•"/>
            </a:pPr>
            <a:r>
              <a:rPr lang="en-US" dirty="0" smtClean="0"/>
              <a:t>Identifying relevant non-MPEG Media Profiles and seeking proponents</a:t>
            </a:r>
          </a:p>
          <a:p>
            <a:pPr marL="285750" indent="-285750">
              <a:buFont typeface="Arial" panose="020B0604020202020204" pitchFamily="34" charset="0"/>
              <a:buChar char="•"/>
            </a:pPr>
            <a:r>
              <a:rPr lang="en-US" dirty="0" smtClean="0"/>
              <a:t>Release targeted for this summer</a:t>
            </a:r>
          </a:p>
        </p:txBody>
      </p:sp>
    </p:spTree>
    <p:extLst>
      <p:ext uri="{BB962C8B-B14F-4D97-AF65-F5344CB8AC3E}">
        <p14:creationId xmlns:p14="http://schemas.microsoft.com/office/powerpoint/2010/main" val="15126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stretch>
            <a:fillRect/>
          </a:stretch>
        </p:blipFill>
        <p:spPr>
          <a:xfrm>
            <a:off x="685800" y="432770"/>
            <a:ext cx="9120406" cy="4389500"/>
          </a:xfrm>
          <a:prstGeom prst="rect">
            <a:avLst/>
          </a:prstGeom>
          <a:noFill/>
          <a:ln>
            <a:noFill/>
          </a:ln>
        </p:spPr>
      </p:pic>
      <p:grpSp>
        <p:nvGrpSpPr>
          <p:cNvPr id="8" name="Group 7"/>
          <p:cNvGrpSpPr/>
          <p:nvPr/>
        </p:nvGrpSpPr>
        <p:grpSpPr>
          <a:xfrm>
            <a:off x="-1" y="3681413"/>
            <a:ext cx="8833199" cy="413283"/>
            <a:chOff x="5542" y="3317919"/>
            <a:chExt cx="8833199" cy="413283"/>
          </a:xfrm>
        </p:grpSpPr>
        <p:sp>
          <p:nvSpPr>
            <p:cNvPr id="38" name="Freeform 37"/>
            <p:cNvSpPr/>
            <p:nvPr/>
          </p:nvSpPr>
          <p:spPr>
            <a:xfrm>
              <a:off x="3483879" y="3322885"/>
              <a:ext cx="5354862"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Common Media Application Format – ISO MPEG CMAF</a:t>
              </a:r>
              <a:endParaRPr lang="en-US" sz="1471" i="1" kern="0" dirty="0">
                <a:gradFill>
                  <a:gsLst>
                    <a:gs pos="0">
                      <a:prstClr val="white"/>
                    </a:gs>
                    <a:gs pos="100000">
                      <a:prstClr val="white"/>
                    </a:gs>
                  </a:gsLst>
                  <a:lin ang="5400000" scaled="1"/>
                </a:gradFill>
                <a:latin typeface="Calibri"/>
              </a:endParaRPr>
            </a:p>
          </p:txBody>
        </p:sp>
        <p:sp>
          <p:nvSpPr>
            <p:cNvPr id="39" name="Freeform 38"/>
            <p:cNvSpPr/>
            <p:nvPr/>
          </p:nvSpPr>
          <p:spPr>
            <a:xfrm>
              <a:off x="5542" y="3322885"/>
              <a:ext cx="3246001" cy="408317"/>
            </a:xfrm>
            <a:custGeom>
              <a:avLst/>
              <a:gdLst>
                <a:gd name="connsiteX0" fmla="*/ 0 w 2074422"/>
                <a:gd name="connsiteY0" fmla="*/ 0 h 408375"/>
                <a:gd name="connsiteX1" fmla="*/ 2074422 w 2074422"/>
                <a:gd name="connsiteY1" fmla="*/ 0 h 408375"/>
                <a:gd name="connsiteX2" fmla="*/ 2074422 w 2074422"/>
                <a:gd name="connsiteY2" fmla="*/ 408375 h 408375"/>
                <a:gd name="connsiteX3" fmla="*/ 0 w 2074422"/>
                <a:gd name="connsiteY3" fmla="*/ 408375 h 408375"/>
                <a:gd name="connsiteX4" fmla="*/ 0 w 2074422"/>
                <a:gd name="connsiteY4" fmla="*/ 0 h 40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422" h="408375">
                  <a:moveTo>
                    <a:pt x="0" y="0"/>
                  </a:moveTo>
                  <a:lnTo>
                    <a:pt x="2074422" y="0"/>
                  </a:lnTo>
                  <a:lnTo>
                    <a:pt x="2074422" y="408375"/>
                  </a:lnTo>
                  <a:lnTo>
                    <a:pt x="0" y="408375"/>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20" tIns="50793" rIns="142220" bIns="50793" numCol="1" spcCol="1270" anchor="ctr" anchorCtr="0">
              <a:noAutofit/>
            </a:bodyPr>
            <a:lstStyle/>
            <a:p>
              <a:pPr algn="r" defTabSz="888898">
                <a:lnSpc>
                  <a:spcPct val="90000"/>
                </a:lnSpc>
                <a:spcAft>
                  <a:spcPct val="35000"/>
                </a:spcAft>
                <a:defRPr/>
              </a:pPr>
              <a:r>
                <a:rPr lang="en-US" sz="1765" kern="0" dirty="0">
                  <a:gradFill>
                    <a:gsLst>
                      <a:gs pos="0">
                        <a:prstClr val="black"/>
                      </a:gs>
                      <a:gs pos="100000">
                        <a:prstClr val="black"/>
                      </a:gs>
                    </a:gsLst>
                    <a:lin ang="5400000" scaled="1"/>
                  </a:gradFill>
                  <a:latin typeface="Calibri"/>
                </a:rPr>
                <a:t>Manifest independent encoding</a:t>
              </a:r>
            </a:p>
          </p:txBody>
        </p:sp>
        <p:sp>
          <p:nvSpPr>
            <p:cNvPr id="40" name="Left Brace 39"/>
            <p:cNvSpPr/>
            <p:nvPr/>
          </p:nvSpPr>
          <p:spPr>
            <a:xfrm>
              <a:off x="3156164" y="3317919"/>
              <a:ext cx="293652" cy="379326"/>
            </a:xfrm>
            <a:prstGeom prst="leftBrace">
              <a:avLst>
                <a:gd name="adj1" fmla="val 35000"/>
                <a:gd name="adj2" fmla="val 5000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grpSp>
        <p:nvGrpSpPr>
          <p:cNvPr id="3" name="Group 2"/>
          <p:cNvGrpSpPr/>
          <p:nvPr/>
        </p:nvGrpSpPr>
        <p:grpSpPr>
          <a:xfrm>
            <a:off x="0" y="1834639"/>
            <a:ext cx="8833199" cy="408317"/>
            <a:chOff x="104186" y="2798786"/>
            <a:chExt cx="8833199" cy="408317"/>
          </a:xfrm>
        </p:grpSpPr>
        <p:sp>
          <p:nvSpPr>
            <p:cNvPr id="22" name="Freeform 21"/>
            <p:cNvSpPr/>
            <p:nvPr/>
          </p:nvSpPr>
          <p:spPr>
            <a:xfrm>
              <a:off x="3582523" y="2800090"/>
              <a:ext cx="5354862"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HTML5 Encrypted Media Extensions (EME) – W3C</a:t>
              </a:r>
              <a:endParaRPr lang="en-US" sz="1471" kern="0" dirty="0">
                <a:solidFill>
                  <a:srgbClr val="F79646">
                    <a:lumMod val="20000"/>
                    <a:lumOff val="80000"/>
                  </a:srgbClr>
                </a:solidFill>
                <a:latin typeface="Calibri"/>
              </a:endParaRPr>
            </a:p>
          </p:txBody>
        </p:sp>
        <p:sp>
          <p:nvSpPr>
            <p:cNvPr id="23" name="Left Brace 22"/>
            <p:cNvSpPr/>
            <p:nvPr/>
          </p:nvSpPr>
          <p:spPr>
            <a:xfrm>
              <a:off x="3257047" y="2800090"/>
              <a:ext cx="293652" cy="379326"/>
            </a:xfrm>
            <a:prstGeom prst="leftBrace">
              <a:avLst>
                <a:gd name="adj1" fmla="val 35000"/>
                <a:gd name="adj2" fmla="val 50000"/>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4" name="Freeform 23"/>
            <p:cNvSpPr/>
            <p:nvPr/>
          </p:nvSpPr>
          <p:spPr>
            <a:xfrm>
              <a:off x="104186" y="2798786"/>
              <a:ext cx="3245999" cy="408317"/>
            </a:xfrm>
            <a:custGeom>
              <a:avLst/>
              <a:gdLst>
                <a:gd name="connsiteX0" fmla="*/ 0 w 2074422"/>
                <a:gd name="connsiteY0" fmla="*/ 0 h 408375"/>
                <a:gd name="connsiteX1" fmla="*/ 2074422 w 2074422"/>
                <a:gd name="connsiteY1" fmla="*/ 0 h 408375"/>
                <a:gd name="connsiteX2" fmla="*/ 2074422 w 2074422"/>
                <a:gd name="connsiteY2" fmla="*/ 408375 h 408375"/>
                <a:gd name="connsiteX3" fmla="*/ 0 w 2074422"/>
                <a:gd name="connsiteY3" fmla="*/ 408375 h 408375"/>
                <a:gd name="connsiteX4" fmla="*/ 0 w 2074422"/>
                <a:gd name="connsiteY4" fmla="*/ 0 h 40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422" h="408375">
                  <a:moveTo>
                    <a:pt x="0" y="0"/>
                  </a:moveTo>
                  <a:lnTo>
                    <a:pt x="2074422" y="0"/>
                  </a:lnTo>
                  <a:lnTo>
                    <a:pt x="2074422" y="408375"/>
                  </a:lnTo>
                  <a:lnTo>
                    <a:pt x="0" y="408375"/>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20" tIns="50793" rIns="142220" bIns="50793" numCol="1" spcCol="1270" anchor="ctr" anchorCtr="0">
              <a:noAutofit/>
            </a:bodyPr>
            <a:lstStyle/>
            <a:p>
              <a:pPr algn="r" defTabSz="888898">
                <a:lnSpc>
                  <a:spcPct val="90000"/>
                </a:lnSpc>
                <a:spcAft>
                  <a:spcPct val="35000"/>
                </a:spcAft>
                <a:defRPr/>
              </a:pPr>
              <a:r>
                <a:rPr lang="en-US" sz="1765" kern="0" dirty="0">
                  <a:gradFill>
                    <a:gsLst>
                      <a:gs pos="0">
                        <a:prstClr val="black"/>
                      </a:gs>
                      <a:gs pos="100000">
                        <a:prstClr val="black"/>
                      </a:gs>
                    </a:gsLst>
                    <a:lin ang="5400000" scaled="1"/>
                  </a:gradFill>
                  <a:latin typeface="Calibri"/>
                </a:rPr>
                <a:t>JavaScript interaction with DRM</a:t>
              </a:r>
            </a:p>
          </p:txBody>
        </p:sp>
      </p:grpSp>
      <p:grpSp>
        <p:nvGrpSpPr>
          <p:cNvPr id="2" name="Group 1"/>
          <p:cNvGrpSpPr/>
          <p:nvPr/>
        </p:nvGrpSpPr>
        <p:grpSpPr>
          <a:xfrm>
            <a:off x="0" y="1200150"/>
            <a:ext cx="8833199" cy="408317"/>
            <a:chOff x="104186" y="2240497"/>
            <a:chExt cx="8833199" cy="408317"/>
          </a:xfrm>
        </p:grpSpPr>
        <p:sp>
          <p:nvSpPr>
            <p:cNvPr id="26" name="Freeform 25"/>
            <p:cNvSpPr/>
            <p:nvPr/>
          </p:nvSpPr>
          <p:spPr>
            <a:xfrm>
              <a:off x="3582523" y="2241801"/>
              <a:ext cx="5354862"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HTML5 Media Source Extensions (MSE) – W3C</a:t>
              </a:r>
              <a:endParaRPr lang="en-US" sz="1471" kern="0" dirty="0">
                <a:solidFill>
                  <a:srgbClr val="F79646">
                    <a:lumMod val="20000"/>
                    <a:lumOff val="80000"/>
                  </a:srgbClr>
                </a:solidFill>
                <a:latin typeface="Calibri"/>
              </a:endParaRPr>
            </a:p>
          </p:txBody>
        </p:sp>
        <p:sp>
          <p:nvSpPr>
            <p:cNvPr id="27" name="Left Brace 26"/>
            <p:cNvSpPr/>
            <p:nvPr/>
          </p:nvSpPr>
          <p:spPr>
            <a:xfrm>
              <a:off x="3257047" y="2241801"/>
              <a:ext cx="293652" cy="379326"/>
            </a:xfrm>
            <a:prstGeom prst="leftBrace">
              <a:avLst>
                <a:gd name="adj1" fmla="val 35000"/>
                <a:gd name="adj2" fmla="val 50000"/>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8" name="Freeform 27"/>
            <p:cNvSpPr/>
            <p:nvPr/>
          </p:nvSpPr>
          <p:spPr>
            <a:xfrm>
              <a:off x="104186" y="2240497"/>
              <a:ext cx="3245999" cy="408317"/>
            </a:xfrm>
            <a:custGeom>
              <a:avLst/>
              <a:gdLst>
                <a:gd name="connsiteX0" fmla="*/ 0 w 2074422"/>
                <a:gd name="connsiteY0" fmla="*/ 0 h 408375"/>
                <a:gd name="connsiteX1" fmla="*/ 2074422 w 2074422"/>
                <a:gd name="connsiteY1" fmla="*/ 0 h 408375"/>
                <a:gd name="connsiteX2" fmla="*/ 2074422 w 2074422"/>
                <a:gd name="connsiteY2" fmla="*/ 408375 h 408375"/>
                <a:gd name="connsiteX3" fmla="*/ 0 w 2074422"/>
                <a:gd name="connsiteY3" fmla="*/ 408375 h 408375"/>
                <a:gd name="connsiteX4" fmla="*/ 0 w 2074422"/>
                <a:gd name="connsiteY4" fmla="*/ 0 h 40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422" h="408375">
                  <a:moveTo>
                    <a:pt x="0" y="0"/>
                  </a:moveTo>
                  <a:lnTo>
                    <a:pt x="2074422" y="0"/>
                  </a:lnTo>
                  <a:lnTo>
                    <a:pt x="2074422" y="408375"/>
                  </a:lnTo>
                  <a:lnTo>
                    <a:pt x="0" y="408375"/>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20" tIns="50793" rIns="142220" bIns="50793" numCol="1" spcCol="1270" anchor="ctr" anchorCtr="0">
              <a:noAutofit/>
            </a:bodyPr>
            <a:lstStyle/>
            <a:p>
              <a:pPr algn="r" defTabSz="888898">
                <a:lnSpc>
                  <a:spcPct val="90000"/>
                </a:lnSpc>
                <a:spcAft>
                  <a:spcPct val="35000"/>
                </a:spcAft>
                <a:defRPr/>
              </a:pPr>
              <a:r>
                <a:rPr lang="en-US" sz="1765" kern="0" dirty="0">
                  <a:gradFill>
                    <a:gsLst>
                      <a:gs pos="0">
                        <a:prstClr val="black"/>
                      </a:gs>
                      <a:gs pos="100000">
                        <a:prstClr val="black"/>
                      </a:gs>
                    </a:gsLst>
                    <a:lin ang="5400000" scaled="1"/>
                  </a:gradFill>
                  <a:latin typeface="Calibri"/>
                </a:rPr>
                <a:t>JavaScript control of adaptive streaming</a:t>
              </a:r>
            </a:p>
          </p:txBody>
        </p:sp>
      </p:grpSp>
      <p:grpSp>
        <p:nvGrpSpPr>
          <p:cNvPr id="9" name="Group 8"/>
          <p:cNvGrpSpPr/>
          <p:nvPr/>
        </p:nvGrpSpPr>
        <p:grpSpPr>
          <a:xfrm>
            <a:off x="-85899" y="3060839"/>
            <a:ext cx="8919097" cy="408317"/>
            <a:chOff x="-85898" y="3887243"/>
            <a:chExt cx="8919097" cy="408317"/>
          </a:xfrm>
        </p:grpSpPr>
        <p:sp>
          <p:nvSpPr>
            <p:cNvPr id="30" name="Freeform 29"/>
            <p:cNvSpPr/>
            <p:nvPr/>
          </p:nvSpPr>
          <p:spPr>
            <a:xfrm>
              <a:off x="-85898" y="3887243"/>
              <a:ext cx="3331899" cy="408317"/>
            </a:xfrm>
            <a:custGeom>
              <a:avLst/>
              <a:gdLst>
                <a:gd name="connsiteX0" fmla="*/ 0 w 2074422"/>
                <a:gd name="connsiteY0" fmla="*/ 0 h 408375"/>
                <a:gd name="connsiteX1" fmla="*/ 2074422 w 2074422"/>
                <a:gd name="connsiteY1" fmla="*/ 0 h 408375"/>
                <a:gd name="connsiteX2" fmla="*/ 2074422 w 2074422"/>
                <a:gd name="connsiteY2" fmla="*/ 408375 h 408375"/>
                <a:gd name="connsiteX3" fmla="*/ 0 w 2074422"/>
                <a:gd name="connsiteY3" fmla="*/ 408375 h 408375"/>
                <a:gd name="connsiteX4" fmla="*/ 0 w 2074422"/>
                <a:gd name="connsiteY4" fmla="*/ 0 h 40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422" h="408375">
                  <a:moveTo>
                    <a:pt x="0" y="0"/>
                  </a:moveTo>
                  <a:lnTo>
                    <a:pt x="2074422" y="0"/>
                  </a:lnTo>
                  <a:lnTo>
                    <a:pt x="2074422" y="408375"/>
                  </a:lnTo>
                  <a:lnTo>
                    <a:pt x="0" y="408375"/>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20" tIns="50793" rIns="91440" bIns="50793" numCol="1" spcCol="1270" anchor="ctr" anchorCtr="0">
              <a:noAutofit/>
            </a:bodyPr>
            <a:lstStyle/>
            <a:p>
              <a:pPr algn="r" defTabSz="888898">
                <a:lnSpc>
                  <a:spcPct val="90000"/>
                </a:lnSpc>
                <a:spcAft>
                  <a:spcPct val="35000"/>
                </a:spcAft>
                <a:defRPr/>
              </a:pPr>
              <a:r>
                <a:rPr lang="en-US" sz="1765" kern="0" dirty="0">
                  <a:gradFill>
                    <a:gsLst>
                      <a:gs pos="0">
                        <a:prstClr val="black"/>
                      </a:gs>
                      <a:gs pos="100000">
                        <a:prstClr val="black"/>
                      </a:gs>
                    </a:gsLst>
                    <a:lin ang="5400000" scaled="1"/>
                  </a:gradFill>
                  <a:latin typeface="Calibri"/>
                </a:rPr>
                <a:t>DRM-Interop </a:t>
              </a:r>
              <a:r>
                <a:rPr lang="en-US" sz="1765" kern="0" dirty="0" smtClean="0">
                  <a:gradFill>
                    <a:gsLst>
                      <a:gs pos="0">
                        <a:prstClr val="black"/>
                      </a:gs>
                      <a:gs pos="100000">
                        <a:prstClr val="black"/>
                      </a:gs>
                    </a:gsLst>
                    <a:lin ang="5400000" scaled="1"/>
                  </a:gradFill>
                  <a:latin typeface="Calibri"/>
                </a:rPr>
                <a:t>encrypt/decrypt</a:t>
              </a:r>
              <a:endParaRPr lang="en-US" sz="1765" kern="0" dirty="0">
                <a:gradFill>
                  <a:gsLst>
                    <a:gs pos="0">
                      <a:prstClr val="black"/>
                    </a:gs>
                    <a:gs pos="100000">
                      <a:prstClr val="black"/>
                    </a:gs>
                  </a:gsLst>
                  <a:lin ang="5400000" scaled="1"/>
                </a:gradFill>
                <a:latin typeface="Calibri"/>
              </a:endParaRPr>
            </a:p>
          </p:txBody>
        </p:sp>
        <p:sp>
          <p:nvSpPr>
            <p:cNvPr id="31" name="Freeform 30"/>
            <p:cNvSpPr/>
            <p:nvPr/>
          </p:nvSpPr>
          <p:spPr>
            <a:xfrm>
              <a:off x="3478337" y="3904222"/>
              <a:ext cx="5354862"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3"/>
            </a:lnRef>
            <a:fillRef idx="3">
              <a:schemeClr val="accent3"/>
            </a:fillRef>
            <a:effectRef idx="3">
              <a:schemeClr val="accent3"/>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Common Encryption for fragmented MP4 - </a:t>
              </a:r>
              <a:r>
                <a:rPr lang="en-US" sz="1471" kern="0" dirty="0">
                  <a:solidFill>
                    <a:srgbClr val="8064A2">
                      <a:lumMod val="20000"/>
                      <a:lumOff val="80000"/>
                    </a:srgbClr>
                  </a:solidFill>
                  <a:latin typeface="Calibri"/>
                </a:rPr>
                <a:t>ISO MPEG CENC</a:t>
              </a:r>
            </a:p>
          </p:txBody>
        </p:sp>
        <p:sp>
          <p:nvSpPr>
            <p:cNvPr id="32" name="Left Brace 31"/>
            <p:cNvSpPr/>
            <p:nvPr/>
          </p:nvSpPr>
          <p:spPr>
            <a:xfrm>
              <a:off x="3150621" y="3899681"/>
              <a:ext cx="293652" cy="378902"/>
            </a:xfrm>
            <a:prstGeom prst="leftBrace">
              <a:avLst>
                <a:gd name="adj1" fmla="val 35000"/>
                <a:gd name="adj2" fmla="val 50000"/>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grpSp>
        <p:nvGrpSpPr>
          <p:cNvPr id="6" name="Group 5"/>
          <p:cNvGrpSpPr/>
          <p:nvPr/>
        </p:nvGrpSpPr>
        <p:grpSpPr>
          <a:xfrm>
            <a:off x="77998" y="2463413"/>
            <a:ext cx="8755200" cy="408317"/>
            <a:chOff x="182185" y="3351360"/>
            <a:chExt cx="8755200" cy="408317"/>
          </a:xfrm>
        </p:grpSpPr>
        <p:sp>
          <p:nvSpPr>
            <p:cNvPr id="34" name="Freeform 33"/>
            <p:cNvSpPr/>
            <p:nvPr/>
          </p:nvSpPr>
          <p:spPr>
            <a:xfrm>
              <a:off x="3582523" y="3352664"/>
              <a:ext cx="5354862"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HTTP Live Streaming (HLS), </a:t>
              </a:r>
              <a:r>
                <a:rPr lang="en-US" sz="1471" kern="0" dirty="0">
                  <a:solidFill>
                    <a:srgbClr val="F79646">
                      <a:lumMod val="20000"/>
                      <a:lumOff val="80000"/>
                    </a:srgbClr>
                  </a:solidFill>
                  <a:latin typeface="Calibri"/>
                </a:rPr>
                <a:t>MPEG </a:t>
              </a:r>
              <a:r>
                <a:rPr lang="en-US" sz="1471" kern="0" dirty="0" smtClean="0">
                  <a:solidFill>
                    <a:srgbClr val="F79646">
                      <a:lumMod val="20000"/>
                      <a:lumOff val="80000"/>
                    </a:srgbClr>
                  </a:solidFill>
                  <a:latin typeface="Calibri"/>
                </a:rPr>
                <a:t>DASH</a:t>
              </a:r>
              <a:endParaRPr lang="en-US" sz="1471" i="1" kern="0" dirty="0">
                <a:solidFill>
                  <a:srgbClr val="F79646">
                    <a:lumMod val="20000"/>
                    <a:lumOff val="80000"/>
                  </a:srgbClr>
                </a:solidFill>
                <a:latin typeface="Calibri"/>
              </a:endParaRPr>
            </a:p>
          </p:txBody>
        </p:sp>
        <p:sp>
          <p:nvSpPr>
            <p:cNvPr id="35" name="Left Brace 34"/>
            <p:cNvSpPr/>
            <p:nvPr/>
          </p:nvSpPr>
          <p:spPr>
            <a:xfrm>
              <a:off x="3257047" y="3352664"/>
              <a:ext cx="293652" cy="379326"/>
            </a:xfrm>
            <a:prstGeom prst="leftBrace">
              <a:avLst>
                <a:gd name="adj1" fmla="val 35000"/>
                <a:gd name="adj2" fmla="val 50000"/>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6" name="Freeform 35"/>
            <p:cNvSpPr/>
            <p:nvPr/>
          </p:nvSpPr>
          <p:spPr>
            <a:xfrm>
              <a:off x="182185" y="3351360"/>
              <a:ext cx="3168000" cy="408317"/>
            </a:xfrm>
            <a:custGeom>
              <a:avLst/>
              <a:gdLst>
                <a:gd name="connsiteX0" fmla="*/ 0 w 2074422"/>
                <a:gd name="connsiteY0" fmla="*/ 0 h 408375"/>
                <a:gd name="connsiteX1" fmla="*/ 2074422 w 2074422"/>
                <a:gd name="connsiteY1" fmla="*/ 0 h 408375"/>
                <a:gd name="connsiteX2" fmla="*/ 2074422 w 2074422"/>
                <a:gd name="connsiteY2" fmla="*/ 408375 h 408375"/>
                <a:gd name="connsiteX3" fmla="*/ 0 w 2074422"/>
                <a:gd name="connsiteY3" fmla="*/ 408375 h 408375"/>
                <a:gd name="connsiteX4" fmla="*/ 0 w 2074422"/>
                <a:gd name="connsiteY4" fmla="*/ 0 h 40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422" h="408375">
                  <a:moveTo>
                    <a:pt x="0" y="0"/>
                  </a:moveTo>
                  <a:lnTo>
                    <a:pt x="2074422" y="0"/>
                  </a:lnTo>
                  <a:lnTo>
                    <a:pt x="2074422" y="408375"/>
                  </a:lnTo>
                  <a:lnTo>
                    <a:pt x="0" y="408375"/>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20" tIns="50793" rIns="142220" bIns="50793" numCol="1" spcCol="1270" anchor="ctr" anchorCtr="0">
              <a:noAutofit/>
            </a:bodyPr>
            <a:lstStyle/>
            <a:p>
              <a:pPr algn="r" defTabSz="888898">
                <a:lnSpc>
                  <a:spcPct val="90000"/>
                </a:lnSpc>
                <a:spcAft>
                  <a:spcPct val="35000"/>
                </a:spcAft>
                <a:defRPr/>
              </a:pPr>
              <a:r>
                <a:rPr lang="en-US" sz="1765" kern="0" dirty="0">
                  <a:gradFill>
                    <a:gsLst>
                      <a:gs pos="0">
                        <a:prstClr val="black"/>
                      </a:gs>
                      <a:gs pos="100000">
                        <a:prstClr val="black"/>
                      </a:gs>
                    </a:gsLst>
                    <a:lin ang="5400000" scaled="1"/>
                  </a:gradFill>
                  <a:latin typeface="Calibri"/>
                </a:rPr>
                <a:t>Manifest format</a:t>
              </a:r>
            </a:p>
          </p:txBody>
        </p:sp>
      </p:grpSp>
      <p:sp>
        <p:nvSpPr>
          <p:cNvPr id="5" name="Title 4"/>
          <p:cNvSpPr>
            <a:spLocks noGrp="1"/>
          </p:cNvSpPr>
          <p:nvPr>
            <p:ph type="title"/>
          </p:nvPr>
        </p:nvSpPr>
        <p:spPr>
          <a:xfrm>
            <a:off x="82352" y="134245"/>
            <a:ext cx="9001298" cy="857250"/>
          </a:xfrm>
        </p:spPr>
        <p:txBody>
          <a:bodyPr/>
          <a:lstStyle/>
          <a:p>
            <a:r>
              <a:rPr lang="en-US" sz="4000" dirty="0" smtClean="0"/>
              <a:t>The Rise of Global Standards</a:t>
            </a:r>
            <a:endParaRPr lang="en-US" sz="4000" dirty="0"/>
          </a:p>
        </p:txBody>
      </p:sp>
      <p:sp>
        <p:nvSpPr>
          <p:cNvPr id="4" name="Slide Number Placeholder 3"/>
          <p:cNvSpPr>
            <a:spLocks noGrp="1"/>
          </p:cNvSpPr>
          <p:nvPr>
            <p:ph type="sldNum" sz="quarter" idx="12"/>
          </p:nvPr>
        </p:nvSpPr>
        <p:spPr>
          <a:xfrm>
            <a:off x="6449013" y="3929062"/>
            <a:ext cx="2133600" cy="273844"/>
          </a:xfrm>
        </p:spPr>
        <p:txBody>
          <a:bodyPr/>
          <a:lstStyle/>
          <a:p>
            <a:pPr defTabSz="914378">
              <a:defRPr/>
            </a:pPr>
            <a:fld id="{DA059169-5167-4DEE-8203-4130D46BF7F8}" type="slidenum">
              <a:rPr lang="en-US">
                <a:solidFill>
                  <a:prstClr val="black">
                    <a:tint val="75000"/>
                  </a:prstClr>
                </a:solidFill>
                <a:latin typeface="Calibri"/>
              </a:rPr>
              <a:pPr defTabSz="914378">
                <a:defRPr/>
              </a:pPr>
              <a:t>12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773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Picture 128" descr="cloud cop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0193" y="2555937"/>
            <a:ext cx="1129207" cy="890949"/>
          </a:xfrm>
          <a:prstGeom prst="rect">
            <a:avLst/>
          </a:prstGeom>
          <a:noFill/>
          <a:ln w="9525">
            <a:noFill/>
            <a:miter lim="800000"/>
            <a:headEnd/>
            <a:tailEnd/>
          </a:ln>
        </p:spPr>
      </p:pic>
      <p:pic>
        <p:nvPicPr>
          <p:cNvPr id="11" name="Picture 128" descr="cloud cop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57966" y="762414"/>
            <a:ext cx="1129207" cy="890949"/>
          </a:xfrm>
          <a:prstGeom prst="rect">
            <a:avLst/>
          </a:prstGeom>
          <a:noFill/>
          <a:ln w="9525">
            <a:noFill/>
            <a:miter lim="800000"/>
            <a:headEnd/>
            <a:tailEnd/>
          </a:ln>
        </p:spPr>
      </p:pic>
      <p:pic>
        <p:nvPicPr>
          <p:cNvPr id="10" name="Picture 143" descr="video_pur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90" y="2743187"/>
            <a:ext cx="281642" cy="387559"/>
          </a:xfrm>
          <a:prstGeom prst="rect">
            <a:avLst/>
          </a:prstGeom>
          <a:noFill/>
          <a:ln w="9525">
            <a:noFill/>
            <a:miter lim="800000"/>
            <a:headEnd/>
            <a:tailEnd/>
          </a:ln>
        </p:spPr>
      </p:pic>
      <p:pic>
        <p:nvPicPr>
          <p:cNvPr id="12" name="Picture 71" descr="End_User.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13474" y="950742"/>
            <a:ext cx="501828" cy="501828"/>
          </a:xfrm>
          <a:prstGeom prst="rect">
            <a:avLst/>
          </a:prstGeom>
          <a:noFill/>
          <a:ln w="9525">
            <a:noFill/>
            <a:miter lim="800000"/>
            <a:headEnd/>
            <a:tailEnd/>
          </a:ln>
        </p:spPr>
      </p:pic>
      <p:pic>
        <p:nvPicPr>
          <p:cNvPr id="56" name="Picture 128" descr="cloud copy"/>
          <p:cNvPicPr>
            <a:picLocks noChangeAspect="1" noChangeArrowheads="1"/>
          </p:cNvPicPr>
          <p:nvPr/>
        </p:nvPicPr>
        <p:blipFill>
          <a:blip r:embed="rId5" cstate="print"/>
          <a:srcRect/>
          <a:stretch>
            <a:fillRect/>
          </a:stretch>
        </p:blipFill>
        <p:spPr bwMode="auto">
          <a:xfrm>
            <a:off x="3504410" y="2102954"/>
            <a:ext cx="2438400" cy="1923908"/>
          </a:xfrm>
          <a:prstGeom prst="rect">
            <a:avLst/>
          </a:prstGeom>
          <a:noFill/>
          <a:ln w="9525">
            <a:noFill/>
            <a:miter lim="800000"/>
            <a:headEnd/>
            <a:tailEnd/>
          </a:ln>
        </p:spPr>
      </p:pic>
      <p:pic>
        <p:nvPicPr>
          <p:cNvPr id="57" name="Picture 71" descr="End_User.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14177" y="1996922"/>
            <a:ext cx="501828" cy="501828"/>
          </a:xfrm>
          <a:prstGeom prst="rect">
            <a:avLst/>
          </a:prstGeom>
          <a:noFill/>
          <a:ln w="9525">
            <a:noFill/>
            <a:miter lim="800000"/>
            <a:headEnd/>
            <a:tailEnd/>
          </a:ln>
        </p:spPr>
      </p:pic>
      <p:pic>
        <p:nvPicPr>
          <p:cNvPr id="58" name="Picture 71" descr="End_User.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52730" y="2955165"/>
            <a:ext cx="501828" cy="501828"/>
          </a:xfrm>
          <a:prstGeom prst="rect">
            <a:avLst/>
          </a:prstGeom>
          <a:noFill/>
          <a:ln w="9525">
            <a:noFill/>
            <a:miter lim="800000"/>
            <a:headEnd/>
            <a:tailEnd/>
          </a:ln>
        </p:spPr>
      </p:pic>
      <p:pic>
        <p:nvPicPr>
          <p:cNvPr id="70" name="Picture 128" descr="cloud cop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5057" y="1962151"/>
            <a:ext cx="1129207" cy="890949"/>
          </a:xfrm>
          <a:prstGeom prst="rect">
            <a:avLst/>
          </a:prstGeom>
          <a:noFill/>
          <a:ln w="9525">
            <a:noFill/>
            <a:miter lim="800000"/>
            <a:headEnd/>
            <a:tailEnd/>
          </a:ln>
        </p:spPr>
      </p:pic>
      <p:pic>
        <p:nvPicPr>
          <p:cNvPr id="81" name="Picture 128" descr="cloud cop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57966" y="3077717"/>
            <a:ext cx="1129207" cy="890949"/>
          </a:xfrm>
          <a:prstGeom prst="rect">
            <a:avLst/>
          </a:prstGeom>
          <a:noFill/>
          <a:ln w="9525">
            <a:noFill/>
            <a:miter lim="800000"/>
            <a:headEnd/>
            <a:tailEnd/>
          </a:ln>
        </p:spPr>
      </p:pic>
      <p:pic>
        <p:nvPicPr>
          <p:cNvPr id="92" name="Picture 128" descr="cloud cop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57966" y="4129249"/>
            <a:ext cx="1129207" cy="890949"/>
          </a:xfrm>
          <a:prstGeom prst="rect">
            <a:avLst/>
          </a:prstGeom>
          <a:noFill/>
          <a:ln w="9525">
            <a:noFill/>
            <a:miter lim="800000"/>
            <a:headEnd/>
            <a:tailEnd/>
          </a:ln>
        </p:spPr>
      </p:pic>
      <p:pic>
        <p:nvPicPr>
          <p:cNvPr id="103" name="Picture 132" descr="Akamai_Serve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20300" y="2268269"/>
            <a:ext cx="650452" cy="556934"/>
          </a:xfrm>
          <a:prstGeom prst="rect">
            <a:avLst/>
          </a:prstGeom>
          <a:noFill/>
          <a:ln w="9525">
            <a:noFill/>
            <a:miter lim="800000"/>
            <a:headEnd/>
            <a:tailEnd/>
          </a:ln>
        </p:spPr>
      </p:pic>
      <p:pic>
        <p:nvPicPr>
          <p:cNvPr id="140" name="Picture 71" descr="End_User.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82912" y="4026862"/>
            <a:ext cx="501828" cy="501828"/>
          </a:xfrm>
          <a:prstGeom prst="rect">
            <a:avLst/>
          </a:prstGeom>
          <a:noFill/>
          <a:ln w="9525">
            <a:noFill/>
            <a:miter lim="800000"/>
            <a:headEnd/>
            <a:tailEnd/>
          </a:ln>
        </p:spPr>
      </p:pic>
      <p:cxnSp>
        <p:nvCxnSpPr>
          <p:cNvPr id="1024" name="Straight Connector 1023"/>
          <p:cNvCxnSpPr/>
          <p:nvPr/>
        </p:nvCxnSpPr>
        <p:spPr bwMode="auto">
          <a:xfrm flipV="1">
            <a:off x="1066800" y="1452570"/>
            <a:ext cx="914400" cy="1282787"/>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24" name="Straight Connector 223"/>
          <p:cNvCxnSpPr/>
          <p:nvPr/>
        </p:nvCxnSpPr>
        <p:spPr bwMode="auto">
          <a:xfrm flipV="1">
            <a:off x="1129352" y="2615168"/>
            <a:ext cx="761999" cy="273303"/>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27" name="Straight Connector 226"/>
          <p:cNvCxnSpPr/>
          <p:nvPr/>
        </p:nvCxnSpPr>
        <p:spPr bwMode="auto">
          <a:xfrm>
            <a:off x="1040279" y="3033060"/>
            <a:ext cx="525227" cy="312953"/>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30" name="Straight Connector 229"/>
          <p:cNvCxnSpPr/>
          <p:nvPr/>
        </p:nvCxnSpPr>
        <p:spPr bwMode="auto">
          <a:xfrm>
            <a:off x="1038647" y="3154525"/>
            <a:ext cx="737732" cy="1131442"/>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nvGrpSpPr>
          <p:cNvPr id="14" name="Group 13"/>
          <p:cNvGrpSpPr/>
          <p:nvPr/>
        </p:nvGrpSpPr>
        <p:grpSpPr>
          <a:xfrm>
            <a:off x="2533663" y="1053956"/>
            <a:ext cx="6216265" cy="2608500"/>
            <a:chOff x="2533662" y="1053956"/>
            <a:chExt cx="6216265" cy="2608500"/>
          </a:xfrm>
        </p:grpSpPr>
        <p:grpSp>
          <p:nvGrpSpPr>
            <p:cNvPr id="111" name="Group 110"/>
            <p:cNvGrpSpPr/>
            <p:nvPr/>
          </p:nvGrpSpPr>
          <p:grpSpPr>
            <a:xfrm>
              <a:off x="5262099" y="2888469"/>
              <a:ext cx="892792" cy="95803"/>
              <a:chOff x="3124200" y="2446564"/>
              <a:chExt cx="892792" cy="95803"/>
            </a:xfrm>
          </p:grpSpPr>
          <p:sp>
            <p:nvSpPr>
              <p:cNvPr id="112" name="Rectangle 111"/>
              <p:cNvSpPr/>
              <p:nvPr/>
            </p:nvSpPr>
            <p:spPr bwMode="auto">
              <a:xfrm>
                <a:off x="3124200"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13" name="Rectangle 112"/>
              <p:cNvSpPr/>
              <p:nvPr/>
            </p:nvSpPr>
            <p:spPr bwMode="auto">
              <a:xfrm>
                <a:off x="3265796"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14" name="Rectangle 113"/>
              <p:cNvSpPr/>
              <p:nvPr/>
            </p:nvSpPr>
            <p:spPr bwMode="auto">
              <a:xfrm>
                <a:off x="34181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15" name="Rectangle 114"/>
              <p:cNvSpPr/>
              <p:nvPr/>
            </p:nvSpPr>
            <p:spPr bwMode="auto">
              <a:xfrm>
                <a:off x="35705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16" name="Rectangle 115"/>
              <p:cNvSpPr/>
              <p:nvPr/>
            </p:nvSpPr>
            <p:spPr bwMode="auto">
              <a:xfrm>
                <a:off x="3712192"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17" name="Rectangle 116"/>
              <p:cNvSpPr/>
              <p:nvPr/>
            </p:nvSpPr>
            <p:spPr bwMode="auto">
              <a:xfrm>
                <a:off x="3864592" y="2446564"/>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49" name="Group 148"/>
            <p:cNvGrpSpPr/>
            <p:nvPr/>
          </p:nvGrpSpPr>
          <p:grpSpPr>
            <a:xfrm>
              <a:off x="5632295" y="3462401"/>
              <a:ext cx="535832" cy="200055"/>
              <a:chOff x="3517092" y="895564"/>
              <a:chExt cx="535832" cy="200055"/>
            </a:xfrm>
          </p:grpSpPr>
          <p:pic>
            <p:nvPicPr>
              <p:cNvPr id="1026" name="Picture 2"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48" name="TextBox 147"/>
              <p:cNvSpPr txBox="1"/>
              <p:nvPr/>
            </p:nvSpPr>
            <p:spPr>
              <a:xfrm>
                <a:off x="3593291" y="895564"/>
                <a:ext cx="459633" cy="200055"/>
              </a:xfrm>
              <a:prstGeom prst="rect">
                <a:avLst/>
              </a:prstGeom>
              <a:noFill/>
            </p:spPr>
            <p:txBody>
              <a:bodyPr wrap="square" rtlCol="0" anchor="ctr" anchorCtr="0">
                <a:spAutoFit/>
              </a:bodyPr>
              <a:lstStyle/>
              <a:p>
                <a:r>
                  <a:rPr lang="en-US" sz="700">
                    <a:solidFill>
                      <a:srgbClr val="000000"/>
                    </a:solidFill>
                    <a:cs typeface="Arial" pitchFamily="34" charset="0"/>
                  </a:rPr>
                  <a:t>m3u8</a:t>
                </a:r>
                <a:endParaRPr lang="en-US" sz="700" dirty="0" err="1">
                  <a:solidFill>
                    <a:srgbClr val="000000"/>
                  </a:solidFill>
                  <a:cs typeface="Arial" pitchFamily="34" charset="0"/>
                </a:endParaRPr>
              </a:p>
            </p:txBody>
          </p:sp>
        </p:grpSp>
        <p:grpSp>
          <p:nvGrpSpPr>
            <p:cNvPr id="182" name="Group 181"/>
            <p:cNvGrpSpPr/>
            <p:nvPr/>
          </p:nvGrpSpPr>
          <p:grpSpPr>
            <a:xfrm>
              <a:off x="7781252" y="1299324"/>
              <a:ext cx="892792" cy="95803"/>
              <a:chOff x="3124200" y="2446564"/>
              <a:chExt cx="892792" cy="95803"/>
            </a:xfrm>
          </p:grpSpPr>
          <p:sp>
            <p:nvSpPr>
              <p:cNvPr id="183" name="Rectangle 182"/>
              <p:cNvSpPr/>
              <p:nvPr/>
            </p:nvSpPr>
            <p:spPr bwMode="auto">
              <a:xfrm>
                <a:off x="3124200"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4" name="Rectangle 183"/>
              <p:cNvSpPr/>
              <p:nvPr/>
            </p:nvSpPr>
            <p:spPr bwMode="auto">
              <a:xfrm>
                <a:off x="3265796"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5" name="Rectangle 184"/>
              <p:cNvSpPr/>
              <p:nvPr/>
            </p:nvSpPr>
            <p:spPr bwMode="auto">
              <a:xfrm>
                <a:off x="34181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6" name="Rectangle 185"/>
              <p:cNvSpPr/>
              <p:nvPr/>
            </p:nvSpPr>
            <p:spPr bwMode="auto">
              <a:xfrm>
                <a:off x="35705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7" name="Rectangle 186"/>
              <p:cNvSpPr/>
              <p:nvPr/>
            </p:nvSpPr>
            <p:spPr bwMode="auto">
              <a:xfrm>
                <a:off x="3712192"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8" name="Rectangle 187"/>
              <p:cNvSpPr/>
              <p:nvPr/>
            </p:nvSpPr>
            <p:spPr bwMode="auto">
              <a:xfrm>
                <a:off x="3864592" y="2446564"/>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89" name="Group 188"/>
            <p:cNvGrpSpPr/>
            <p:nvPr/>
          </p:nvGrpSpPr>
          <p:grpSpPr>
            <a:xfrm>
              <a:off x="8210903" y="1053956"/>
              <a:ext cx="539024" cy="200055"/>
              <a:chOff x="3517092" y="882103"/>
              <a:chExt cx="539024" cy="200055"/>
            </a:xfrm>
          </p:grpSpPr>
          <p:pic>
            <p:nvPicPr>
              <p:cNvPr id="190" name="Picture 189"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91" name="TextBox 190"/>
              <p:cNvSpPr txBox="1"/>
              <p:nvPr/>
            </p:nvSpPr>
            <p:spPr>
              <a:xfrm>
                <a:off x="3593292" y="882103"/>
                <a:ext cx="462824" cy="200055"/>
              </a:xfrm>
              <a:prstGeom prst="rect">
                <a:avLst/>
              </a:prstGeom>
              <a:noFill/>
            </p:spPr>
            <p:txBody>
              <a:bodyPr wrap="square" rtlCol="0" anchor="ctr" anchorCtr="0">
                <a:spAutoFit/>
              </a:bodyPr>
              <a:lstStyle/>
              <a:p>
                <a:r>
                  <a:rPr lang="en-US" sz="700">
                    <a:solidFill>
                      <a:srgbClr val="000000"/>
                    </a:solidFill>
                    <a:cs typeface="Arial" pitchFamily="34" charset="0"/>
                  </a:rPr>
                  <a:t>m3u8</a:t>
                </a:r>
                <a:endParaRPr lang="en-US" sz="700" dirty="0" err="1">
                  <a:solidFill>
                    <a:srgbClr val="000000"/>
                  </a:solidFill>
                  <a:cs typeface="Arial" pitchFamily="34" charset="0"/>
                </a:endParaRPr>
              </a:p>
            </p:txBody>
          </p:sp>
        </p:grpSp>
        <p:cxnSp>
          <p:nvCxnSpPr>
            <p:cNvPr id="234" name="Straight Connector 233"/>
            <p:cNvCxnSpPr/>
            <p:nvPr/>
          </p:nvCxnSpPr>
          <p:spPr bwMode="auto">
            <a:xfrm>
              <a:off x="2533662" y="1452569"/>
              <a:ext cx="1657723" cy="911155"/>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47" name="Straight Connector 246"/>
            <p:cNvCxnSpPr/>
            <p:nvPr/>
          </p:nvCxnSpPr>
          <p:spPr bwMode="auto">
            <a:xfrm flipV="1">
              <a:off x="5860896" y="1485832"/>
              <a:ext cx="1422016" cy="1055780"/>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grpSp>
        <p:nvGrpSpPr>
          <p:cNvPr id="24" name="Group 23"/>
          <p:cNvGrpSpPr/>
          <p:nvPr/>
        </p:nvGrpSpPr>
        <p:grpSpPr>
          <a:xfrm>
            <a:off x="2462076" y="2074998"/>
            <a:ext cx="6290855" cy="1778259"/>
            <a:chOff x="2462075" y="2074998"/>
            <a:chExt cx="6290855" cy="1778259"/>
          </a:xfrm>
        </p:grpSpPr>
        <p:grpSp>
          <p:nvGrpSpPr>
            <p:cNvPr id="16" name="Group 15"/>
            <p:cNvGrpSpPr/>
            <p:nvPr/>
          </p:nvGrpSpPr>
          <p:grpSpPr>
            <a:xfrm>
              <a:off x="2462075" y="2074998"/>
              <a:ext cx="6290855" cy="1778259"/>
              <a:chOff x="2462075" y="2074998"/>
              <a:chExt cx="6290855" cy="1778259"/>
            </a:xfrm>
          </p:grpSpPr>
          <p:grpSp>
            <p:nvGrpSpPr>
              <p:cNvPr id="118" name="Group 117"/>
              <p:cNvGrpSpPr/>
              <p:nvPr/>
            </p:nvGrpSpPr>
            <p:grpSpPr>
              <a:xfrm>
                <a:off x="5262099" y="3021497"/>
                <a:ext cx="892792" cy="95803"/>
                <a:chOff x="3124200" y="2446564"/>
                <a:chExt cx="892792" cy="95803"/>
              </a:xfrm>
              <a:solidFill>
                <a:srgbClr val="00B050"/>
              </a:solidFill>
            </p:grpSpPr>
            <p:sp>
              <p:nvSpPr>
                <p:cNvPr id="119" name="Rectangle 118"/>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0" name="Rectangle 119"/>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1" name="Rectangle 120"/>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2" name="Rectangle 121"/>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3" name="Rectangle 122"/>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4" name="Rectangle 123"/>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51" name="Group 150"/>
              <p:cNvGrpSpPr/>
              <p:nvPr/>
            </p:nvGrpSpPr>
            <p:grpSpPr>
              <a:xfrm>
                <a:off x="5629013" y="3653202"/>
                <a:ext cx="505309" cy="200055"/>
                <a:chOff x="3517092" y="882103"/>
                <a:chExt cx="505309" cy="200055"/>
              </a:xfrm>
            </p:grpSpPr>
            <p:pic>
              <p:nvPicPr>
                <p:cNvPr id="152" name="Picture 151"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53" name="TextBox 152"/>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grpSp>
            <p:nvGrpSpPr>
              <p:cNvPr id="192" name="Group 191"/>
              <p:cNvGrpSpPr/>
              <p:nvPr/>
            </p:nvGrpSpPr>
            <p:grpSpPr>
              <a:xfrm>
                <a:off x="7798222" y="2302396"/>
                <a:ext cx="892792" cy="95803"/>
                <a:chOff x="3124200" y="2446564"/>
                <a:chExt cx="892792" cy="95803"/>
              </a:xfrm>
              <a:solidFill>
                <a:srgbClr val="00B050"/>
              </a:solidFill>
            </p:grpSpPr>
            <p:sp>
              <p:nvSpPr>
                <p:cNvPr id="193" name="Rectangle 192"/>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4" name="Rectangle 193"/>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5" name="Rectangle 194"/>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6" name="Rectangle 195"/>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7" name="Rectangle 196"/>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8" name="Rectangle 197"/>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99" name="Group 198"/>
              <p:cNvGrpSpPr/>
              <p:nvPr/>
            </p:nvGrpSpPr>
            <p:grpSpPr>
              <a:xfrm>
                <a:off x="8247621" y="2074998"/>
                <a:ext cx="505309" cy="200055"/>
                <a:chOff x="3517092" y="882103"/>
                <a:chExt cx="505309" cy="200055"/>
              </a:xfrm>
            </p:grpSpPr>
            <p:pic>
              <p:nvPicPr>
                <p:cNvPr id="200" name="Picture 199"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01" name="TextBox 200"/>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cxnSp>
            <p:nvCxnSpPr>
              <p:cNvPr id="238" name="Straight Connector 237"/>
              <p:cNvCxnSpPr/>
              <p:nvPr/>
            </p:nvCxnSpPr>
            <p:spPr bwMode="auto">
              <a:xfrm>
                <a:off x="2462075" y="2707223"/>
                <a:ext cx="1035244" cy="145876"/>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cxnSp>
          <p:nvCxnSpPr>
            <p:cNvPr id="250" name="Straight Connector 249"/>
            <p:cNvCxnSpPr>
              <a:endCxn id="57" idx="1"/>
            </p:cNvCxnSpPr>
            <p:nvPr/>
          </p:nvCxnSpPr>
          <p:spPr bwMode="auto">
            <a:xfrm flipV="1">
              <a:off x="5964860" y="2247835"/>
              <a:ext cx="1249316" cy="484301"/>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grpSp>
        <p:nvGrpSpPr>
          <p:cNvPr id="25" name="Group 24"/>
          <p:cNvGrpSpPr/>
          <p:nvPr/>
        </p:nvGrpSpPr>
        <p:grpSpPr>
          <a:xfrm>
            <a:off x="2791553" y="2936303"/>
            <a:ext cx="5958375" cy="1148754"/>
            <a:chOff x="2791552" y="2936302"/>
            <a:chExt cx="5958375" cy="1148754"/>
          </a:xfrm>
        </p:grpSpPr>
        <p:grpSp>
          <p:nvGrpSpPr>
            <p:cNvPr id="22" name="Group 21"/>
            <p:cNvGrpSpPr/>
            <p:nvPr/>
          </p:nvGrpSpPr>
          <p:grpSpPr>
            <a:xfrm>
              <a:off x="2791552" y="3054497"/>
              <a:ext cx="5958375" cy="1030559"/>
              <a:chOff x="2791552" y="3054497"/>
              <a:chExt cx="5958375" cy="1030559"/>
            </a:xfrm>
          </p:grpSpPr>
          <p:grpSp>
            <p:nvGrpSpPr>
              <p:cNvPr id="125" name="Group 124"/>
              <p:cNvGrpSpPr/>
              <p:nvPr/>
            </p:nvGrpSpPr>
            <p:grpSpPr>
              <a:xfrm>
                <a:off x="5262099" y="3154525"/>
                <a:ext cx="892792" cy="95803"/>
                <a:chOff x="3124200" y="2446564"/>
                <a:chExt cx="892792" cy="95803"/>
              </a:xfrm>
              <a:solidFill>
                <a:srgbClr val="7030A0"/>
              </a:solidFill>
            </p:grpSpPr>
            <p:sp>
              <p:nvSpPr>
                <p:cNvPr id="126" name="Rectangle 125"/>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7" name="Rectangle 126"/>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8" name="Rectangle 127"/>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9" name="Rectangle 128"/>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0" name="Rectangle 129"/>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1" name="Rectangle 130"/>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54" name="Group 153"/>
              <p:cNvGrpSpPr/>
              <p:nvPr/>
            </p:nvGrpSpPr>
            <p:grpSpPr>
              <a:xfrm>
                <a:off x="5636818" y="3885001"/>
                <a:ext cx="505309" cy="200055"/>
                <a:chOff x="3517092" y="882103"/>
                <a:chExt cx="505309" cy="200055"/>
              </a:xfrm>
            </p:grpSpPr>
            <p:pic>
              <p:nvPicPr>
                <p:cNvPr id="155" name="Picture 154"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ismc</a:t>
                  </a:r>
                  <a:endParaRPr lang="en-US" sz="700" dirty="0">
                    <a:solidFill>
                      <a:srgbClr val="000000"/>
                    </a:solidFill>
                    <a:cs typeface="Arial" pitchFamily="34" charset="0"/>
                  </a:endParaRPr>
                </a:p>
              </p:txBody>
            </p:sp>
          </p:grpSp>
          <p:grpSp>
            <p:nvGrpSpPr>
              <p:cNvPr id="202" name="Group 201"/>
              <p:cNvGrpSpPr/>
              <p:nvPr/>
            </p:nvGrpSpPr>
            <p:grpSpPr>
              <a:xfrm>
                <a:off x="7788128" y="3294870"/>
                <a:ext cx="892792" cy="95803"/>
                <a:chOff x="3124200" y="2446564"/>
                <a:chExt cx="892792" cy="95803"/>
              </a:xfrm>
              <a:solidFill>
                <a:srgbClr val="7030A0"/>
              </a:solidFill>
            </p:grpSpPr>
            <p:sp>
              <p:nvSpPr>
                <p:cNvPr id="203" name="Rectangle 202"/>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4" name="Rectangle 203"/>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5" name="Rectangle 204"/>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6" name="Rectangle 205"/>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7" name="Rectangle 206"/>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8" name="Rectangle 207"/>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209" name="Group 208"/>
              <p:cNvGrpSpPr/>
              <p:nvPr/>
            </p:nvGrpSpPr>
            <p:grpSpPr>
              <a:xfrm>
                <a:off x="8244618" y="3054497"/>
                <a:ext cx="505309" cy="200055"/>
                <a:chOff x="3517092" y="882103"/>
                <a:chExt cx="505309" cy="200055"/>
              </a:xfrm>
            </p:grpSpPr>
            <p:pic>
              <p:nvPicPr>
                <p:cNvPr id="210" name="Picture 209"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11" name="TextBox 210"/>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ismc</a:t>
                  </a:r>
                  <a:endParaRPr lang="en-US" sz="700" dirty="0">
                    <a:solidFill>
                      <a:srgbClr val="000000"/>
                    </a:solidFill>
                    <a:cs typeface="Arial" pitchFamily="34" charset="0"/>
                  </a:endParaRPr>
                </a:p>
              </p:txBody>
            </p:sp>
          </p:grpSp>
          <p:cxnSp>
            <p:nvCxnSpPr>
              <p:cNvPr id="241" name="Straight Connector 240"/>
              <p:cNvCxnSpPr>
                <a:endCxn id="56" idx="1"/>
              </p:cNvCxnSpPr>
              <p:nvPr/>
            </p:nvCxnSpPr>
            <p:spPr bwMode="auto">
              <a:xfrm flipV="1">
                <a:off x="2791552" y="3064907"/>
                <a:ext cx="712858" cy="242733"/>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cxnSp>
          <p:nvCxnSpPr>
            <p:cNvPr id="253" name="Straight Connector 252"/>
            <p:cNvCxnSpPr>
              <a:endCxn id="58" idx="1"/>
            </p:cNvCxnSpPr>
            <p:nvPr/>
          </p:nvCxnSpPr>
          <p:spPr bwMode="auto">
            <a:xfrm>
              <a:off x="6227809" y="2936302"/>
              <a:ext cx="1024921" cy="269777"/>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cxnSp>
        <p:nvCxnSpPr>
          <p:cNvPr id="262" name="Straight Connector 261"/>
          <p:cNvCxnSpPr>
            <a:stCxn id="10" idx="3"/>
          </p:cNvCxnSpPr>
          <p:nvPr/>
        </p:nvCxnSpPr>
        <p:spPr bwMode="auto">
          <a:xfrm flipV="1">
            <a:off x="330132" y="2930867"/>
            <a:ext cx="366907" cy="6099"/>
          </a:xfrm>
          <a:prstGeom prst="line">
            <a:avLst/>
          </a:prstGeom>
          <a:solidFill>
            <a:schemeClr val="accent1"/>
          </a:solidFill>
          <a:ln w="38100" cap="flat" cmpd="sng" algn="ctr">
            <a:solidFill>
              <a:schemeClr val="tx1"/>
            </a:solidFill>
            <a:prstDash val="sysDot"/>
            <a:round/>
            <a:headEnd type="none" w="med" len="med"/>
            <a:tailEnd type="none" w="med" len="med"/>
          </a:ln>
          <a:effectLst/>
        </p:spPr>
      </p:cxnSp>
      <p:sp>
        <p:nvSpPr>
          <p:cNvPr id="1055" name="TextBox 1054"/>
          <p:cNvSpPr txBox="1"/>
          <p:nvPr/>
        </p:nvSpPr>
        <p:spPr>
          <a:xfrm>
            <a:off x="4342947" y="2807772"/>
            <a:ext cx="711320" cy="369332"/>
          </a:xfrm>
          <a:prstGeom prst="rect">
            <a:avLst/>
          </a:prstGeom>
          <a:noFill/>
        </p:spPr>
        <p:txBody>
          <a:bodyPr wrap="square" rtlCol="0" anchor="ctr" anchorCtr="0">
            <a:spAutoFit/>
          </a:bodyPr>
          <a:lstStyle/>
          <a:p>
            <a:r>
              <a:rPr lang="en-US" sz="900" dirty="0">
                <a:solidFill>
                  <a:srgbClr val="777777">
                    <a:lumMod val="75000"/>
                  </a:srgbClr>
                </a:solidFill>
                <a:cs typeface="Arial" pitchFamily="34" charset="0"/>
              </a:rPr>
              <a:t>CDN</a:t>
            </a:r>
          </a:p>
          <a:p>
            <a:r>
              <a:rPr lang="en-US" sz="900" dirty="0">
                <a:solidFill>
                  <a:srgbClr val="777777">
                    <a:lumMod val="75000"/>
                  </a:srgbClr>
                </a:solidFill>
                <a:cs typeface="Arial" pitchFamily="34" charset="0"/>
              </a:rPr>
              <a:t>delivery</a:t>
            </a:r>
          </a:p>
        </p:txBody>
      </p:sp>
      <p:grpSp>
        <p:nvGrpSpPr>
          <p:cNvPr id="5" name="Group 4"/>
          <p:cNvGrpSpPr/>
          <p:nvPr/>
        </p:nvGrpSpPr>
        <p:grpSpPr>
          <a:xfrm>
            <a:off x="2027529" y="3245357"/>
            <a:ext cx="1517340" cy="660255"/>
            <a:chOff x="2027529" y="3245359"/>
            <a:chExt cx="1517340" cy="660255"/>
          </a:xfrm>
        </p:grpSpPr>
        <p:grpSp>
          <p:nvGrpSpPr>
            <p:cNvPr id="82" name="Group 174"/>
            <p:cNvGrpSpPr>
              <a:grpSpLocks/>
            </p:cNvGrpSpPr>
            <p:nvPr/>
          </p:nvGrpSpPr>
          <p:grpSpPr bwMode="auto">
            <a:xfrm>
              <a:off x="2027529" y="3245359"/>
              <a:ext cx="572256" cy="504604"/>
              <a:chOff x="480" y="2640"/>
              <a:chExt cx="440" cy="464"/>
            </a:xfrm>
          </p:grpSpPr>
          <p:pic>
            <p:nvPicPr>
              <p:cNvPr id="83" name="Picture 175" descr="2"/>
              <p:cNvPicPr>
                <a:picLocks noChangeAspect="1" noChangeArrowheads="1"/>
              </p:cNvPicPr>
              <p:nvPr/>
            </p:nvPicPr>
            <p:blipFill>
              <a:blip r:embed="rId8" cstate="print"/>
              <a:srcRect/>
              <a:stretch>
                <a:fillRect/>
              </a:stretch>
            </p:blipFill>
            <p:spPr bwMode="auto">
              <a:xfrm>
                <a:off x="576" y="2640"/>
                <a:ext cx="344" cy="368"/>
              </a:xfrm>
              <a:prstGeom prst="rect">
                <a:avLst/>
              </a:prstGeom>
              <a:noFill/>
              <a:ln w="9525">
                <a:noFill/>
                <a:miter lim="800000"/>
                <a:headEnd/>
                <a:tailEnd/>
              </a:ln>
            </p:spPr>
          </p:pic>
          <p:pic>
            <p:nvPicPr>
              <p:cNvPr id="84" name="Picture 176" descr="2"/>
              <p:cNvPicPr>
                <a:picLocks noChangeAspect="1" noChangeArrowheads="1"/>
              </p:cNvPicPr>
              <p:nvPr/>
            </p:nvPicPr>
            <p:blipFill>
              <a:blip r:embed="rId8" cstate="print"/>
              <a:srcRect/>
              <a:stretch>
                <a:fillRect/>
              </a:stretch>
            </p:blipFill>
            <p:spPr bwMode="auto">
              <a:xfrm>
                <a:off x="480" y="2736"/>
                <a:ext cx="344" cy="368"/>
              </a:xfrm>
              <a:prstGeom prst="rect">
                <a:avLst/>
              </a:prstGeom>
              <a:noFill/>
              <a:ln w="9525">
                <a:noFill/>
                <a:miter lim="800000"/>
                <a:headEnd/>
                <a:tailEnd/>
              </a:ln>
            </p:spPr>
          </p:pic>
        </p:grpSp>
        <p:grpSp>
          <p:nvGrpSpPr>
            <p:cNvPr id="85" name="Group 84"/>
            <p:cNvGrpSpPr/>
            <p:nvPr/>
          </p:nvGrpSpPr>
          <p:grpSpPr>
            <a:xfrm>
              <a:off x="2411899" y="3590800"/>
              <a:ext cx="892792" cy="95803"/>
              <a:chOff x="3124200" y="2446564"/>
              <a:chExt cx="892792" cy="95803"/>
            </a:xfrm>
            <a:solidFill>
              <a:srgbClr val="7030A0"/>
            </a:solidFill>
          </p:grpSpPr>
          <p:sp>
            <p:nvSpPr>
              <p:cNvPr id="86" name="Rectangle 85"/>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87" name="Rectangle 86"/>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88" name="Rectangle 87"/>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89" name="Rectangle 88"/>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90" name="Rectangle 89"/>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91" name="Rectangle 90"/>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73" name="Group 172"/>
            <p:cNvGrpSpPr/>
            <p:nvPr/>
          </p:nvGrpSpPr>
          <p:grpSpPr>
            <a:xfrm>
              <a:off x="2868389" y="3350427"/>
              <a:ext cx="505309" cy="200055"/>
              <a:chOff x="3517092" y="882103"/>
              <a:chExt cx="505309" cy="200055"/>
            </a:xfrm>
          </p:grpSpPr>
          <p:pic>
            <p:nvPicPr>
              <p:cNvPr id="174" name="Picture 173"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ismc</a:t>
                </a:r>
                <a:endParaRPr lang="en-US" sz="700" dirty="0">
                  <a:solidFill>
                    <a:srgbClr val="000000"/>
                  </a:solidFill>
                  <a:cs typeface="Arial" pitchFamily="34" charset="0"/>
                </a:endParaRPr>
              </a:p>
            </p:txBody>
          </p:sp>
        </p:grpSp>
        <p:sp>
          <p:nvSpPr>
            <p:cNvPr id="225" name="TextBox 224"/>
            <p:cNvSpPr txBox="1"/>
            <p:nvPr/>
          </p:nvSpPr>
          <p:spPr>
            <a:xfrm>
              <a:off x="2741851" y="3644004"/>
              <a:ext cx="803018" cy="261610"/>
            </a:xfrm>
            <a:prstGeom prst="rect">
              <a:avLst/>
            </a:prstGeom>
            <a:noFill/>
          </p:spPr>
          <p:txBody>
            <a:bodyPr wrap="square" rtlCol="0" anchor="ctr" anchorCtr="0">
              <a:spAutoFit/>
            </a:bodyPr>
            <a:lstStyle/>
            <a:p>
              <a:r>
                <a:rPr lang="en-US" sz="1100" dirty="0">
                  <a:solidFill>
                    <a:srgbClr val="7030A0"/>
                  </a:solidFill>
                  <a:cs typeface="Arial" pitchFamily="34" charset="0"/>
                </a:rPr>
                <a:t>Smooth</a:t>
              </a:r>
            </a:p>
          </p:txBody>
        </p:sp>
      </p:grpSp>
      <p:grpSp>
        <p:nvGrpSpPr>
          <p:cNvPr id="13" name="Group 12"/>
          <p:cNvGrpSpPr/>
          <p:nvPr/>
        </p:nvGrpSpPr>
        <p:grpSpPr>
          <a:xfrm>
            <a:off x="2027530" y="4296888"/>
            <a:ext cx="1704257" cy="679868"/>
            <a:chOff x="2027529" y="4296890"/>
            <a:chExt cx="1704257" cy="679868"/>
          </a:xfrm>
        </p:grpSpPr>
        <p:grpSp>
          <p:nvGrpSpPr>
            <p:cNvPr id="93" name="Group 174"/>
            <p:cNvGrpSpPr>
              <a:grpSpLocks/>
            </p:cNvGrpSpPr>
            <p:nvPr/>
          </p:nvGrpSpPr>
          <p:grpSpPr bwMode="auto">
            <a:xfrm>
              <a:off x="2027529" y="4296890"/>
              <a:ext cx="572256" cy="504604"/>
              <a:chOff x="480" y="2640"/>
              <a:chExt cx="440" cy="464"/>
            </a:xfrm>
          </p:grpSpPr>
          <p:pic>
            <p:nvPicPr>
              <p:cNvPr id="94" name="Picture 175" descr="2"/>
              <p:cNvPicPr>
                <a:picLocks noChangeAspect="1" noChangeArrowheads="1"/>
              </p:cNvPicPr>
              <p:nvPr/>
            </p:nvPicPr>
            <p:blipFill>
              <a:blip r:embed="rId8" cstate="print"/>
              <a:srcRect/>
              <a:stretch>
                <a:fillRect/>
              </a:stretch>
            </p:blipFill>
            <p:spPr bwMode="auto">
              <a:xfrm>
                <a:off x="576" y="2640"/>
                <a:ext cx="344" cy="368"/>
              </a:xfrm>
              <a:prstGeom prst="rect">
                <a:avLst/>
              </a:prstGeom>
              <a:noFill/>
              <a:ln w="9525">
                <a:noFill/>
                <a:miter lim="800000"/>
                <a:headEnd/>
                <a:tailEnd/>
              </a:ln>
            </p:spPr>
          </p:pic>
          <p:pic>
            <p:nvPicPr>
              <p:cNvPr id="95" name="Picture 176" descr="2"/>
              <p:cNvPicPr>
                <a:picLocks noChangeAspect="1" noChangeArrowheads="1"/>
              </p:cNvPicPr>
              <p:nvPr/>
            </p:nvPicPr>
            <p:blipFill>
              <a:blip r:embed="rId8" cstate="print"/>
              <a:srcRect/>
              <a:stretch>
                <a:fillRect/>
              </a:stretch>
            </p:blipFill>
            <p:spPr bwMode="auto">
              <a:xfrm>
                <a:off x="480" y="2736"/>
                <a:ext cx="344" cy="368"/>
              </a:xfrm>
              <a:prstGeom prst="rect">
                <a:avLst/>
              </a:prstGeom>
              <a:noFill/>
              <a:ln w="9525">
                <a:noFill/>
                <a:miter lim="800000"/>
                <a:headEnd/>
                <a:tailEnd/>
              </a:ln>
            </p:spPr>
          </p:pic>
        </p:grpSp>
        <p:grpSp>
          <p:nvGrpSpPr>
            <p:cNvPr id="96" name="Group 95"/>
            <p:cNvGrpSpPr/>
            <p:nvPr/>
          </p:nvGrpSpPr>
          <p:grpSpPr>
            <a:xfrm>
              <a:off x="2411899" y="4642331"/>
              <a:ext cx="892792" cy="95803"/>
              <a:chOff x="3124200" y="2446564"/>
              <a:chExt cx="892792" cy="95803"/>
            </a:xfrm>
            <a:solidFill>
              <a:srgbClr val="C00000"/>
            </a:solidFill>
          </p:grpSpPr>
          <p:sp>
            <p:nvSpPr>
              <p:cNvPr id="97" name="Rectangle 96"/>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98" name="Rectangle 97"/>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99" name="Rectangle 98"/>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00" name="Rectangle 99"/>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01" name="Rectangle 100"/>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02" name="Rectangle 101"/>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76" name="Group 175"/>
            <p:cNvGrpSpPr/>
            <p:nvPr/>
          </p:nvGrpSpPr>
          <p:grpSpPr>
            <a:xfrm>
              <a:off x="2896640" y="4396964"/>
              <a:ext cx="505309" cy="200055"/>
              <a:chOff x="3517092" y="882104"/>
              <a:chExt cx="505309" cy="200055"/>
            </a:xfrm>
          </p:grpSpPr>
          <p:pic>
            <p:nvPicPr>
              <p:cNvPr id="177" name="Picture 176"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8" name="TextBox 177"/>
              <p:cNvSpPr txBox="1"/>
              <p:nvPr/>
            </p:nvSpPr>
            <p:spPr>
              <a:xfrm>
                <a:off x="3593292" y="882104"/>
                <a:ext cx="429109" cy="200055"/>
              </a:xfrm>
              <a:prstGeom prst="rect">
                <a:avLst/>
              </a:prstGeom>
              <a:noFill/>
            </p:spPr>
            <p:txBody>
              <a:bodyPr wrap="square" rtlCol="0" anchor="ctr" anchorCtr="0">
                <a:spAutoFit/>
              </a:bodyPr>
              <a:lstStyle/>
              <a:p>
                <a:r>
                  <a:rPr lang="en-US" sz="700" dirty="0">
                    <a:solidFill>
                      <a:srgbClr val="000000"/>
                    </a:solidFill>
                    <a:cs typeface="Arial" pitchFamily="34" charset="0"/>
                  </a:rPr>
                  <a:t>f4m</a:t>
                </a:r>
              </a:p>
            </p:txBody>
          </p:sp>
        </p:grpSp>
        <p:sp>
          <p:nvSpPr>
            <p:cNvPr id="267" name="TextBox 266"/>
            <p:cNvSpPr txBox="1"/>
            <p:nvPr/>
          </p:nvSpPr>
          <p:spPr>
            <a:xfrm>
              <a:off x="2928768" y="4715148"/>
              <a:ext cx="803018" cy="261610"/>
            </a:xfrm>
            <a:prstGeom prst="rect">
              <a:avLst/>
            </a:prstGeom>
            <a:noFill/>
          </p:spPr>
          <p:txBody>
            <a:bodyPr wrap="square" rtlCol="0" anchor="ctr" anchorCtr="0">
              <a:spAutoFit/>
            </a:bodyPr>
            <a:lstStyle/>
            <a:p>
              <a:r>
                <a:rPr lang="en-US" sz="1100">
                  <a:solidFill>
                    <a:srgbClr val="C00000"/>
                  </a:solidFill>
                  <a:cs typeface="Arial" pitchFamily="34" charset="0"/>
                </a:rPr>
                <a:t>HDS</a:t>
              </a:r>
              <a:endParaRPr lang="en-US" sz="1100" dirty="0" err="1">
                <a:solidFill>
                  <a:srgbClr val="C00000"/>
                </a:solidFill>
                <a:cs typeface="Arial" pitchFamily="34" charset="0"/>
              </a:endParaRPr>
            </a:p>
          </p:txBody>
        </p:sp>
      </p:grpSp>
      <p:grpSp>
        <p:nvGrpSpPr>
          <p:cNvPr id="4" name="Group 3"/>
          <p:cNvGrpSpPr/>
          <p:nvPr/>
        </p:nvGrpSpPr>
        <p:grpSpPr>
          <a:xfrm>
            <a:off x="2034620" y="2129792"/>
            <a:ext cx="1609948" cy="668764"/>
            <a:chOff x="2034620" y="2129792"/>
            <a:chExt cx="1609948" cy="668764"/>
          </a:xfrm>
        </p:grpSpPr>
        <p:grpSp>
          <p:nvGrpSpPr>
            <p:cNvPr id="71" name="Group 174"/>
            <p:cNvGrpSpPr>
              <a:grpSpLocks/>
            </p:cNvGrpSpPr>
            <p:nvPr/>
          </p:nvGrpSpPr>
          <p:grpSpPr bwMode="auto">
            <a:xfrm>
              <a:off x="2034620" y="2129792"/>
              <a:ext cx="572256" cy="504604"/>
              <a:chOff x="480" y="2640"/>
              <a:chExt cx="440" cy="464"/>
            </a:xfrm>
          </p:grpSpPr>
          <p:pic>
            <p:nvPicPr>
              <p:cNvPr id="72" name="Picture 175" descr="2"/>
              <p:cNvPicPr>
                <a:picLocks noChangeAspect="1" noChangeArrowheads="1"/>
              </p:cNvPicPr>
              <p:nvPr/>
            </p:nvPicPr>
            <p:blipFill>
              <a:blip r:embed="rId8" cstate="print"/>
              <a:srcRect/>
              <a:stretch>
                <a:fillRect/>
              </a:stretch>
            </p:blipFill>
            <p:spPr bwMode="auto">
              <a:xfrm>
                <a:off x="576" y="2640"/>
                <a:ext cx="344" cy="368"/>
              </a:xfrm>
              <a:prstGeom prst="rect">
                <a:avLst/>
              </a:prstGeom>
              <a:noFill/>
              <a:ln w="9525">
                <a:noFill/>
                <a:miter lim="800000"/>
                <a:headEnd/>
                <a:tailEnd/>
              </a:ln>
            </p:spPr>
          </p:pic>
          <p:pic>
            <p:nvPicPr>
              <p:cNvPr id="73" name="Picture 176" descr="2"/>
              <p:cNvPicPr>
                <a:picLocks noChangeAspect="1" noChangeArrowheads="1"/>
              </p:cNvPicPr>
              <p:nvPr/>
            </p:nvPicPr>
            <p:blipFill>
              <a:blip r:embed="rId8" cstate="print"/>
              <a:srcRect/>
              <a:stretch>
                <a:fillRect/>
              </a:stretch>
            </p:blipFill>
            <p:spPr bwMode="auto">
              <a:xfrm>
                <a:off x="480" y="2736"/>
                <a:ext cx="344" cy="368"/>
              </a:xfrm>
              <a:prstGeom prst="rect">
                <a:avLst/>
              </a:prstGeom>
              <a:noFill/>
              <a:ln w="9525">
                <a:noFill/>
                <a:miter lim="800000"/>
                <a:headEnd/>
                <a:tailEnd/>
              </a:ln>
            </p:spPr>
          </p:pic>
        </p:grpSp>
        <p:grpSp>
          <p:nvGrpSpPr>
            <p:cNvPr id="74" name="Group 73"/>
            <p:cNvGrpSpPr/>
            <p:nvPr/>
          </p:nvGrpSpPr>
          <p:grpSpPr>
            <a:xfrm>
              <a:off x="2418990" y="2475233"/>
              <a:ext cx="892792" cy="95803"/>
              <a:chOff x="3124200" y="2446564"/>
              <a:chExt cx="892792" cy="95803"/>
            </a:xfrm>
            <a:solidFill>
              <a:srgbClr val="00B050"/>
            </a:solidFill>
          </p:grpSpPr>
          <p:sp>
            <p:nvSpPr>
              <p:cNvPr id="75" name="Rectangle 74"/>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76" name="Rectangle 75"/>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77" name="Rectangle 76"/>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78" name="Rectangle 77"/>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79" name="Rectangle 78"/>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80" name="Rectangle 79"/>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70" name="Group 169"/>
            <p:cNvGrpSpPr/>
            <p:nvPr/>
          </p:nvGrpSpPr>
          <p:grpSpPr>
            <a:xfrm>
              <a:off x="2868389" y="2247835"/>
              <a:ext cx="505309" cy="200055"/>
              <a:chOff x="3517092" y="882103"/>
              <a:chExt cx="505309" cy="200055"/>
            </a:xfrm>
          </p:grpSpPr>
          <p:pic>
            <p:nvPicPr>
              <p:cNvPr id="171" name="Picture 170"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sp>
          <p:nvSpPr>
            <p:cNvPr id="268" name="TextBox 267"/>
            <p:cNvSpPr txBox="1"/>
            <p:nvPr/>
          </p:nvSpPr>
          <p:spPr>
            <a:xfrm>
              <a:off x="2841550" y="2536946"/>
              <a:ext cx="803018" cy="261610"/>
            </a:xfrm>
            <a:prstGeom prst="rect">
              <a:avLst/>
            </a:prstGeom>
            <a:noFill/>
          </p:spPr>
          <p:txBody>
            <a:bodyPr wrap="square" rtlCol="0" anchor="ctr" anchorCtr="0">
              <a:spAutoFit/>
            </a:bodyPr>
            <a:lstStyle/>
            <a:p>
              <a:r>
                <a:rPr lang="en-US" sz="1100">
                  <a:solidFill>
                    <a:srgbClr val="00B050"/>
                  </a:solidFill>
                  <a:cs typeface="Arial" pitchFamily="34" charset="0"/>
                </a:rPr>
                <a:t>DASH</a:t>
              </a:r>
              <a:endParaRPr lang="en-US" sz="1100" dirty="0" err="1">
                <a:solidFill>
                  <a:srgbClr val="00B050"/>
                </a:solidFill>
                <a:cs typeface="Arial" pitchFamily="34" charset="0"/>
              </a:endParaRPr>
            </a:p>
          </p:txBody>
        </p:sp>
      </p:grpSp>
      <p:grpSp>
        <p:nvGrpSpPr>
          <p:cNvPr id="3" name="Group 2"/>
          <p:cNvGrpSpPr/>
          <p:nvPr/>
        </p:nvGrpSpPr>
        <p:grpSpPr>
          <a:xfrm>
            <a:off x="2027529" y="930057"/>
            <a:ext cx="1724158" cy="668980"/>
            <a:chOff x="2027529" y="930056"/>
            <a:chExt cx="1724158" cy="668979"/>
          </a:xfrm>
        </p:grpSpPr>
        <p:grpSp>
          <p:nvGrpSpPr>
            <p:cNvPr id="7" name="Group 174"/>
            <p:cNvGrpSpPr>
              <a:grpSpLocks/>
            </p:cNvGrpSpPr>
            <p:nvPr/>
          </p:nvGrpSpPr>
          <p:grpSpPr bwMode="auto">
            <a:xfrm>
              <a:off x="2027529" y="930056"/>
              <a:ext cx="572256" cy="504604"/>
              <a:chOff x="480" y="2640"/>
              <a:chExt cx="440" cy="464"/>
            </a:xfrm>
          </p:grpSpPr>
          <p:pic>
            <p:nvPicPr>
              <p:cNvPr id="8" name="Picture 175" descr="2"/>
              <p:cNvPicPr>
                <a:picLocks noChangeAspect="1" noChangeArrowheads="1"/>
              </p:cNvPicPr>
              <p:nvPr/>
            </p:nvPicPr>
            <p:blipFill>
              <a:blip r:embed="rId8" cstate="print"/>
              <a:srcRect/>
              <a:stretch>
                <a:fillRect/>
              </a:stretch>
            </p:blipFill>
            <p:spPr bwMode="auto">
              <a:xfrm>
                <a:off x="576" y="2640"/>
                <a:ext cx="344" cy="368"/>
              </a:xfrm>
              <a:prstGeom prst="rect">
                <a:avLst/>
              </a:prstGeom>
              <a:noFill/>
              <a:ln w="9525">
                <a:noFill/>
                <a:miter lim="800000"/>
                <a:headEnd/>
                <a:tailEnd/>
              </a:ln>
            </p:spPr>
          </p:pic>
          <p:pic>
            <p:nvPicPr>
              <p:cNvPr id="9" name="Picture 176" descr="2"/>
              <p:cNvPicPr>
                <a:picLocks noChangeAspect="1" noChangeArrowheads="1"/>
              </p:cNvPicPr>
              <p:nvPr/>
            </p:nvPicPr>
            <p:blipFill>
              <a:blip r:embed="rId8" cstate="print"/>
              <a:srcRect/>
              <a:stretch>
                <a:fillRect/>
              </a:stretch>
            </p:blipFill>
            <p:spPr bwMode="auto">
              <a:xfrm>
                <a:off x="480" y="2736"/>
                <a:ext cx="344" cy="368"/>
              </a:xfrm>
              <a:prstGeom prst="rect">
                <a:avLst/>
              </a:prstGeom>
              <a:noFill/>
              <a:ln w="9525">
                <a:noFill/>
                <a:miter lim="800000"/>
                <a:headEnd/>
                <a:tailEnd/>
              </a:ln>
            </p:spPr>
          </p:pic>
        </p:grpSp>
        <p:grpSp>
          <p:nvGrpSpPr>
            <p:cNvPr id="231" name="Group 230"/>
            <p:cNvGrpSpPr/>
            <p:nvPr/>
          </p:nvGrpSpPr>
          <p:grpSpPr>
            <a:xfrm>
              <a:off x="2411899" y="1026830"/>
              <a:ext cx="1339788" cy="572205"/>
              <a:chOff x="2411899" y="1026830"/>
              <a:chExt cx="1339788" cy="572205"/>
            </a:xfrm>
          </p:grpSpPr>
          <p:grpSp>
            <p:nvGrpSpPr>
              <p:cNvPr id="31" name="Group 30"/>
              <p:cNvGrpSpPr/>
              <p:nvPr/>
            </p:nvGrpSpPr>
            <p:grpSpPr>
              <a:xfrm>
                <a:off x="2411899" y="1275497"/>
                <a:ext cx="892792" cy="95803"/>
                <a:chOff x="3124200" y="2446564"/>
                <a:chExt cx="892792" cy="95803"/>
              </a:xfrm>
            </p:grpSpPr>
            <p:sp>
              <p:nvSpPr>
                <p:cNvPr id="15" name="Rectangle 14"/>
                <p:cNvSpPr/>
                <p:nvPr/>
              </p:nvSpPr>
              <p:spPr bwMode="auto">
                <a:xfrm>
                  <a:off x="3124200"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7" name="Rectangle 16"/>
                <p:cNvSpPr/>
                <p:nvPr/>
              </p:nvSpPr>
              <p:spPr bwMode="auto">
                <a:xfrm>
                  <a:off x="3265796"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 name="Rectangle 17"/>
                <p:cNvSpPr/>
                <p:nvPr/>
              </p:nvSpPr>
              <p:spPr bwMode="auto">
                <a:xfrm>
                  <a:off x="34181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 name="Rectangle 18"/>
                <p:cNvSpPr/>
                <p:nvPr/>
              </p:nvSpPr>
              <p:spPr bwMode="auto">
                <a:xfrm>
                  <a:off x="35705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 name="Rectangle 19"/>
                <p:cNvSpPr/>
                <p:nvPr/>
              </p:nvSpPr>
              <p:spPr bwMode="auto">
                <a:xfrm>
                  <a:off x="3712192"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 name="Rectangle 20"/>
                <p:cNvSpPr/>
                <p:nvPr/>
              </p:nvSpPr>
              <p:spPr bwMode="auto">
                <a:xfrm>
                  <a:off x="3864592" y="2446564"/>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67" name="Group 166"/>
              <p:cNvGrpSpPr/>
              <p:nvPr/>
            </p:nvGrpSpPr>
            <p:grpSpPr>
              <a:xfrm>
                <a:off x="2841550" y="1026830"/>
                <a:ext cx="532148" cy="200055"/>
                <a:chOff x="3517092" y="878804"/>
                <a:chExt cx="532148" cy="200055"/>
              </a:xfrm>
            </p:grpSpPr>
            <p:pic>
              <p:nvPicPr>
                <p:cNvPr id="168" name="Picture 167"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p:cNvSpPr txBox="1"/>
                <p:nvPr/>
              </p:nvSpPr>
              <p:spPr>
                <a:xfrm>
                  <a:off x="3593292" y="878804"/>
                  <a:ext cx="455948" cy="200055"/>
                </a:xfrm>
                <a:prstGeom prst="rect">
                  <a:avLst/>
                </a:prstGeom>
                <a:noFill/>
              </p:spPr>
              <p:txBody>
                <a:bodyPr wrap="square" rtlCol="0" anchor="ctr" anchorCtr="0">
                  <a:spAutoFit/>
                </a:bodyPr>
                <a:lstStyle/>
                <a:p>
                  <a:r>
                    <a:rPr lang="en-US" sz="700" dirty="0">
                      <a:solidFill>
                        <a:srgbClr val="000000"/>
                      </a:solidFill>
                      <a:cs typeface="Arial" pitchFamily="34" charset="0"/>
                    </a:rPr>
                    <a:t>m3u8</a:t>
                  </a:r>
                </a:p>
              </p:txBody>
            </p:sp>
          </p:grpSp>
          <p:sp>
            <p:nvSpPr>
              <p:cNvPr id="269" name="TextBox 268"/>
              <p:cNvSpPr txBox="1"/>
              <p:nvPr/>
            </p:nvSpPr>
            <p:spPr>
              <a:xfrm>
                <a:off x="2948669" y="1337426"/>
                <a:ext cx="803018" cy="261609"/>
              </a:xfrm>
              <a:prstGeom prst="rect">
                <a:avLst/>
              </a:prstGeom>
              <a:noFill/>
            </p:spPr>
            <p:txBody>
              <a:bodyPr wrap="square" rtlCol="0" anchor="ctr" anchorCtr="0">
                <a:spAutoFit/>
              </a:bodyPr>
              <a:lstStyle/>
              <a:p>
                <a:r>
                  <a:rPr lang="en-US" sz="1100">
                    <a:solidFill>
                      <a:srgbClr val="FF8E11"/>
                    </a:solidFill>
                    <a:cs typeface="Arial" pitchFamily="34" charset="0"/>
                  </a:rPr>
                  <a:t>HLS</a:t>
                </a:r>
                <a:endParaRPr lang="en-US" sz="1100" dirty="0" err="1">
                  <a:solidFill>
                    <a:srgbClr val="FF8E11"/>
                  </a:solidFill>
                  <a:cs typeface="Arial" pitchFamily="34" charset="0"/>
                </a:endParaRPr>
              </a:p>
            </p:txBody>
          </p:sp>
        </p:grpSp>
      </p:grpSp>
      <p:sp>
        <p:nvSpPr>
          <p:cNvPr id="228" name="TextBox 227"/>
          <p:cNvSpPr txBox="1"/>
          <p:nvPr/>
        </p:nvSpPr>
        <p:spPr>
          <a:xfrm>
            <a:off x="-30271" y="3085051"/>
            <a:ext cx="683834" cy="400110"/>
          </a:xfrm>
          <a:prstGeom prst="rect">
            <a:avLst/>
          </a:prstGeom>
          <a:noFill/>
        </p:spPr>
        <p:txBody>
          <a:bodyPr wrap="square" rtlCol="0" anchor="ctr" anchorCtr="0">
            <a:spAutoFit/>
          </a:bodyPr>
          <a:lstStyle/>
          <a:p>
            <a:r>
              <a:rPr lang="en-US" sz="1000" dirty="0">
                <a:solidFill>
                  <a:srgbClr val="777777">
                    <a:lumMod val="75000"/>
                  </a:srgbClr>
                </a:solidFill>
                <a:cs typeface="Arial" pitchFamily="34" charset="0"/>
              </a:rPr>
              <a:t>Source content</a:t>
            </a:r>
          </a:p>
        </p:txBody>
      </p:sp>
      <p:sp>
        <p:nvSpPr>
          <p:cNvPr id="272" name="TextBox 271"/>
          <p:cNvSpPr txBox="1"/>
          <p:nvPr/>
        </p:nvSpPr>
        <p:spPr>
          <a:xfrm>
            <a:off x="608410" y="3467478"/>
            <a:ext cx="703056" cy="400110"/>
          </a:xfrm>
          <a:prstGeom prst="rect">
            <a:avLst/>
          </a:prstGeom>
          <a:noFill/>
        </p:spPr>
        <p:txBody>
          <a:bodyPr wrap="square" rtlCol="0" anchor="ctr" anchorCtr="0">
            <a:spAutoFit/>
          </a:bodyPr>
          <a:lstStyle/>
          <a:p>
            <a:r>
              <a:rPr lang="en-US" sz="1000" dirty="0">
                <a:solidFill>
                  <a:srgbClr val="777777">
                    <a:lumMod val="75000"/>
                  </a:srgbClr>
                </a:solidFill>
                <a:cs typeface="Arial" pitchFamily="34" charset="0"/>
              </a:rPr>
              <a:t>Cloud encoder</a:t>
            </a:r>
          </a:p>
        </p:txBody>
      </p:sp>
      <p:sp>
        <p:nvSpPr>
          <p:cNvPr id="275" name="TextBox 274"/>
          <p:cNvSpPr txBox="1"/>
          <p:nvPr/>
        </p:nvSpPr>
        <p:spPr>
          <a:xfrm>
            <a:off x="5934262" y="848447"/>
            <a:ext cx="1311410" cy="553998"/>
          </a:xfrm>
          <a:prstGeom prst="rect">
            <a:avLst/>
          </a:prstGeom>
          <a:noFill/>
        </p:spPr>
        <p:txBody>
          <a:bodyPr wrap="square" rtlCol="0" anchor="ctr" anchorCtr="0">
            <a:spAutoFit/>
          </a:bodyPr>
          <a:lstStyle/>
          <a:p>
            <a:r>
              <a:rPr lang="en-US" sz="1000" dirty="0">
                <a:solidFill>
                  <a:srgbClr val="777777">
                    <a:lumMod val="75000"/>
                  </a:srgbClr>
                </a:solidFill>
                <a:cs typeface="Arial" pitchFamily="34" charset="0"/>
              </a:rPr>
              <a:t>Consumers on different playback devices</a:t>
            </a:r>
          </a:p>
        </p:txBody>
      </p:sp>
      <p:grpSp>
        <p:nvGrpSpPr>
          <p:cNvPr id="27" name="Group 26"/>
          <p:cNvGrpSpPr/>
          <p:nvPr/>
        </p:nvGrpSpPr>
        <p:grpSpPr>
          <a:xfrm>
            <a:off x="2756948" y="3287552"/>
            <a:ext cx="6035464" cy="1593365"/>
            <a:chOff x="2756948" y="3287552"/>
            <a:chExt cx="6035464" cy="1593365"/>
          </a:xfrm>
        </p:grpSpPr>
        <p:grpSp>
          <p:nvGrpSpPr>
            <p:cNvPr id="26" name="Group 25"/>
            <p:cNvGrpSpPr/>
            <p:nvPr/>
          </p:nvGrpSpPr>
          <p:grpSpPr>
            <a:xfrm>
              <a:off x="2756948" y="3287552"/>
              <a:ext cx="6035464" cy="1102816"/>
              <a:chOff x="2756948" y="3287552"/>
              <a:chExt cx="6035464" cy="1102816"/>
            </a:xfrm>
          </p:grpSpPr>
          <p:cxnSp>
            <p:nvCxnSpPr>
              <p:cNvPr id="256" name="Straight Connector 255"/>
              <p:cNvCxnSpPr/>
              <p:nvPr/>
            </p:nvCxnSpPr>
            <p:spPr bwMode="auto">
              <a:xfrm>
                <a:off x="6227809" y="3369521"/>
                <a:ext cx="1069506" cy="747279"/>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nvGrpSpPr>
              <p:cNvPr id="23" name="Group 22"/>
              <p:cNvGrpSpPr/>
              <p:nvPr/>
            </p:nvGrpSpPr>
            <p:grpSpPr>
              <a:xfrm>
                <a:off x="2756948" y="3287552"/>
                <a:ext cx="6035464" cy="1102816"/>
                <a:chOff x="2756948" y="3287552"/>
                <a:chExt cx="6035464" cy="1102816"/>
              </a:xfrm>
            </p:grpSpPr>
            <p:grpSp>
              <p:nvGrpSpPr>
                <p:cNvPr id="132" name="Group 131"/>
                <p:cNvGrpSpPr/>
                <p:nvPr/>
              </p:nvGrpSpPr>
              <p:grpSpPr>
                <a:xfrm>
                  <a:off x="5262099" y="3287552"/>
                  <a:ext cx="892792" cy="95803"/>
                  <a:chOff x="3124200" y="2446564"/>
                  <a:chExt cx="892792" cy="95803"/>
                </a:xfrm>
                <a:solidFill>
                  <a:srgbClr val="C00000"/>
                </a:solidFill>
              </p:grpSpPr>
              <p:sp>
                <p:nvSpPr>
                  <p:cNvPr id="133" name="Rectangle 132"/>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4" name="Rectangle 133"/>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5" name="Rectangle 134"/>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6" name="Rectangle 135"/>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7" name="Rectangle 136"/>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8" name="Rectangle 137"/>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57" name="Group 156"/>
                <p:cNvGrpSpPr/>
                <p:nvPr/>
              </p:nvGrpSpPr>
              <p:grpSpPr>
                <a:xfrm>
                  <a:off x="5634818" y="4140628"/>
                  <a:ext cx="505309" cy="200055"/>
                  <a:chOff x="3517092" y="882104"/>
                  <a:chExt cx="505309" cy="200055"/>
                </a:xfrm>
              </p:grpSpPr>
              <p:pic>
                <p:nvPicPr>
                  <p:cNvPr id="158" name="Picture 157"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p:cNvSpPr txBox="1"/>
                  <p:nvPr/>
                </p:nvSpPr>
                <p:spPr>
                  <a:xfrm>
                    <a:off x="3593292" y="882104"/>
                    <a:ext cx="429109" cy="200055"/>
                  </a:xfrm>
                  <a:prstGeom prst="rect">
                    <a:avLst/>
                  </a:prstGeom>
                  <a:noFill/>
                </p:spPr>
                <p:txBody>
                  <a:bodyPr wrap="square" rtlCol="0" anchor="ctr" anchorCtr="0">
                    <a:spAutoFit/>
                  </a:bodyPr>
                  <a:lstStyle/>
                  <a:p>
                    <a:r>
                      <a:rPr lang="en-US" sz="700" dirty="0">
                        <a:solidFill>
                          <a:srgbClr val="000000"/>
                        </a:solidFill>
                        <a:cs typeface="Arial" pitchFamily="34" charset="0"/>
                      </a:rPr>
                      <a:t>f4m</a:t>
                    </a:r>
                  </a:p>
                </p:txBody>
              </p:sp>
            </p:grpSp>
            <p:grpSp>
              <p:nvGrpSpPr>
                <p:cNvPr id="212" name="Group 211"/>
                <p:cNvGrpSpPr/>
                <p:nvPr/>
              </p:nvGrpSpPr>
              <p:grpSpPr>
                <a:xfrm>
                  <a:off x="7802362" y="4285967"/>
                  <a:ext cx="892792" cy="95803"/>
                  <a:chOff x="3124200" y="2446564"/>
                  <a:chExt cx="892792" cy="95803"/>
                </a:xfrm>
                <a:solidFill>
                  <a:srgbClr val="C00000"/>
                </a:solidFill>
              </p:grpSpPr>
              <p:sp>
                <p:nvSpPr>
                  <p:cNvPr id="213" name="Rectangle 212"/>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4" name="Rectangle 213"/>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5" name="Rectangle 214"/>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6" name="Rectangle 215"/>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7" name="Rectangle 216"/>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8" name="Rectangle 217"/>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219" name="Group 218"/>
                <p:cNvGrpSpPr/>
                <p:nvPr/>
              </p:nvGrpSpPr>
              <p:grpSpPr>
                <a:xfrm>
                  <a:off x="8287103" y="4040599"/>
                  <a:ext cx="505309" cy="200055"/>
                  <a:chOff x="3517092" y="882103"/>
                  <a:chExt cx="505309" cy="200055"/>
                </a:xfrm>
              </p:grpSpPr>
              <p:pic>
                <p:nvPicPr>
                  <p:cNvPr id="220" name="Picture 219" descr="http://www.iconsdb.com/icons/preview/black/text-file-xx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21" name="TextBox 220"/>
                  <p:cNvSpPr txBox="1"/>
                  <p:nvPr/>
                </p:nvSpPr>
                <p:spPr>
                  <a:xfrm>
                    <a:off x="3593292" y="882103"/>
                    <a:ext cx="429109" cy="200055"/>
                  </a:xfrm>
                  <a:prstGeom prst="rect">
                    <a:avLst/>
                  </a:prstGeom>
                  <a:noFill/>
                </p:spPr>
                <p:txBody>
                  <a:bodyPr wrap="square" rtlCol="0" anchor="ctr" anchorCtr="0">
                    <a:spAutoFit/>
                  </a:bodyPr>
                  <a:lstStyle/>
                  <a:p>
                    <a:r>
                      <a:rPr lang="en-US" sz="700" dirty="0">
                        <a:solidFill>
                          <a:srgbClr val="000000"/>
                        </a:solidFill>
                        <a:cs typeface="Arial" pitchFamily="34" charset="0"/>
                      </a:rPr>
                      <a:t>f4m</a:t>
                    </a:r>
                  </a:p>
                </p:txBody>
              </p:sp>
            </p:grpSp>
            <p:cxnSp>
              <p:nvCxnSpPr>
                <p:cNvPr id="244" name="Straight Connector 243"/>
                <p:cNvCxnSpPr/>
                <p:nvPr/>
              </p:nvCxnSpPr>
              <p:spPr bwMode="auto">
                <a:xfrm flipV="1">
                  <a:off x="2756948" y="3686601"/>
                  <a:ext cx="1517560" cy="703767"/>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grpSp>
        <p:sp>
          <p:nvSpPr>
            <p:cNvPr id="179" name="TextBox 178"/>
            <p:cNvSpPr txBox="1"/>
            <p:nvPr/>
          </p:nvSpPr>
          <p:spPr>
            <a:xfrm>
              <a:off x="4666974" y="4326919"/>
              <a:ext cx="1961062" cy="553998"/>
            </a:xfrm>
            <a:prstGeom prst="rect">
              <a:avLst/>
            </a:prstGeom>
            <a:noFill/>
          </p:spPr>
          <p:txBody>
            <a:bodyPr wrap="square" rtlCol="0" anchor="ctr" anchorCtr="0">
              <a:spAutoFit/>
            </a:bodyPr>
            <a:lstStyle/>
            <a:p>
              <a:r>
                <a:rPr lang="en-US" sz="1000" dirty="0">
                  <a:solidFill>
                    <a:srgbClr val="777777">
                      <a:lumMod val="75000"/>
                    </a:srgbClr>
                  </a:solidFill>
                  <a:cs typeface="Arial" pitchFamily="34" charset="0"/>
                </a:rPr>
                <a:t>Multiple media segments compete for cache space at the edge </a:t>
              </a:r>
            </a:p>
          </p:txBody>
        </p:sp>
      </p:grpSp>
      <p:pic>
        <p:nvPicPr>
          <p:cNvPr id="3074" name="Picture 2" descr="http://www.iconshock.com/img_vista/ANDROID/general/jpg/gear_icon.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50544" y="2689539"/>
            <a:ext cx="551479" cy="5514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3" name="TextBox 222"/>
          <p:cNvSpPr txBox="1"/>
          <p:nvPr/>
        </p:nvSpPr>
        <p:spPr>
          <a:xfrm>
            <a:off x="178130" y="89065"/>
            <a:ext cx="9071146" cy="507831"/>
          </a:xfrm>
          <a:prstGeom prst="rect">
            <a:avLst/>
          </a:prstGeom>
          <a:noFill/>
        </p:spPr>
        <p:txBody>
          <a:bodyPr wrap="square" rtlCol="0">
            <a:spAutoFit/>
          </a:bodyPr>
          <a:lstStyle/>
          <a:p>
            <a:r>
              <a:rPr lang="en-US" sz="2700" dirty="0">
                <a:solidFill>
                  <a:schemeClr val="bg1"/>
                </a:solidFill>
                <a:latin typeface="Century Gothic" panose="020B0502020202020204" pitchFamily="34" charset="0"/>
              </a:rPr>
              <a:t>CMAF – Multi-platform OTT workflow today</a:t>
            </a:r>
          </a:p>
        </p:txBody>
      </p:sp>
    </p:spTree>
    <p:extLst>
      <p:ext uri="{BB962C8B-B14F-4D97-AF65-F5344CB8AC3E}">
        <p14:creationId xmlns:p14="http://schemas.microsoft.com/office/powerpoint/2010/main" val="166877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3074"/>
                                        </p:tgtEl>
                                        <p:attrNameLst>
                                          <p:attrName>r</p:attrName>
                                        </p:attrNameLst>
                                      </p:cBhvr>
                                    </p:animRot>
                                  </p:childTnLst>
                                </p:cTn>
                              </p:par>
                              <p:par>
                                <p:cTn id="7" presetID="23" presetClass="entr" presetSubtype="16" fill="hold" nodeType="withEffect">
                                  <p:stCondLst>
                                    <p:cond delay="100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par>
                                <p:cTn id="11" presetID="23" presetClass="entr" presetSubtype="16" fill="hold" nodeType="with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40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5000"/>
                            </p:stCondLst>
                            <p:childTnLst>
                              <p:par>
                                <p:cTn id="24" presetID="22" presetClass="entr" presetSubtype="8" fill="hold" nodeType="afterEffect">
                                  <p:stCondLst>
                                    <p:cond delay="20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2000"/>
                                        <p:tgtEl>
                                          <p:spTgt spid="14"/>
                                        </p:tgtEl>
                                      </p:cBhvr>
                                    </p:animEffect>
                                  </p:childTnLst>
                                </p:cTn>
                              </p:par>
                            </p:childTnLst>
                          </p:cTn>
                        </p:par>
                        <p:par>
                          <p:cTn id="27" fill="hold">
                            <p:stCondLst>
                              <p:cond delay="9000"/>
                            </p:stCondLst>
                            <p:childTnLst>
                              <p:par>
                                <p:cTn id="28" presetID="22" presetClass="entr" presetSubtype="8"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2000"/>
                                        <p:tgtEl>
                                          <p:spTgt spid="24"/>
                                        </p:tgtEl>
                                      </p:cBhvr>
                                    </p:animEffect>
                                  </p:childTnLst>
                                </p:cTn>
                              </p:par>
                            </p:childTnLst>
                          </p:cTn>
                        </p:par>
                        <p:par>
                          <p:cTn id="31" fill="hold">
                            <p:stCondLst>
                              <p:cond delay="11000"/>
                            </p:stCondLst>
                            <p:childTnLst>
                              <p:par>
                                <p:cTn id="32" presetID="22" presetClass="entr" presetSubtype="8" fill="hold" nodeType="afterEffect">
                                  <p:stCondLst>
                                    <p:cond delay="100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2000"/>
                                        <p:tgtEl>
                                          <p:spTgt spid="25"/>
                                        </p:tgtEl>
                                      </p:cBhvr>
                                    </p:animEffect>
                                  </p:childTnLst>
                                </p:cTn>
                              </p:par>
                            </p:childTnLst>
                          </p:cTn>
                        </p:par>
                        <p:par>
                          <p:cTn id="35" fill="hold">
                            <p:stCondLst>
                              <p:cond delay="14000"/>
                            </p:stCondLst>
                            <p:childTnLst>
                              <p:par>
                                <p:cTn id="36" presetID="22" presetClass="entr" presetSubtype="8" fill="hold" nodeType="afterEffect">
                                  <p:stCondLst>
                                    <p:cond delay="100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ontent Placeholder 2"/>
          <p:cNvSpPr txBox="1">
            <a:spLocks/>
          </p:cNvSpPr>
          <p:nvPr/>
        </p:nvSpPr>
        <p:spPr>
          <a:xfrm>
            <a:off x="162890" y="940148"/>
            <a:ext cx="4073176" cy="2370533"/>
          </a:xfrm>
          <a:prstGeom prst="rect">
            <a:avLst/>
          </a:prstGeom>
        </p:spPr>
        <p:txBody>
          <a:bodyPr>
            <a:noAutofit/>
          </a:bodyPr>
          <a:lstStyle>
            <a:lvl1pPr marL="0" indent="0" algn="l" defTabSz="902562"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0" indent="165546" algn="l" rtl="0" eaLnBrk="1" fontAlgn="base" hangingPunct="1">
              <a:spcBef>
                <a:spcPct val="20000"/>
              </a:spcBef>
              <a:spcAft>
                <a:spcPct val="0"/>
              </a:spcAft>
              <a:buClr>
                <a:srgbClr val="FF9900"/>
              </a:buClr>
              <a:buChar char="•"/>
              <a:defRPr sz="1700">
                <a:solidFill>
                  <a:schemeClr val="tx1"/>
                </a:solidFill>
                <a:latin typeface="Arial"/>
                <a:cs typeface="Arial"/>
              </a:defRPr>
            </a:lvl3pPr>
            <a:lvl4pPr marL="0" indent="165546" algn="l" rtl="0" eaLnBrk="1" fontAlgn="base" hangingPunct="1">
              <a:spcBef>
                <a:spcPct val="20000"/>
              </a:spcBef>
              <a:spcAft>
                <a:spcPct val="0"/>
              </a:spcAft>
              <a:buClr>
                <a:srgbClr val="FF9900"/>
              </a:buClr>
              <a:buChar char="•"/>
              <a:tabLst>
                <a:tab pos="487566" algn="l"/>
                <a:tab pos="1147478" algn="l"/>
              </a:tabLst>
              <a:defRPr sz="1700">
                <a:solidFill>
                  <a:schemeClr val="tx1"/>
                </a:solidFill>
                <a:latin typeface="Arial"/>
                <a:cs typeface="Arial"/>
              </a:defRPr>
            </a:lvl4pPr>
            <a:lvl5pPr marL="0" indent="165546" algn="l" rtl="0" eaLnBrk="1" fontAlgn="base" hangingPunct="1">
              <a:spcBef>
                <a:spcPct val="20000"/>
              </a:spcBef>
              <a:spcAft>
                <a:spcPct val="0"/>
              </a:spcAft>
              <a:buClr>
                <a:srgbClr val="FF9900"/>
              </a:buClr>
              <a:buChar char="•"/>
              <a:tabLst>
                <a:tab pos="487566" algn="l"/>
                <a:tab pos="1147478" algn="l"/>
              </a:tabLst>
              <a:defRPr sz="1700">
                <a:solidFill>
                  <a:schemeClr val="tx1"/>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a:lstStyle>
          <a:p>
            <a:pPr marL="178586" indent="-178586">
              <a:buFont typeface="Arial" charset="0"/>
              <a:buChar char="•"/>
            </a:pPr>
            <a:r>
              <a:rPr lang="en-US" sz="1500" kern="0" dirty="0"/>
              <a:t>In January 2015, </a:t>
            </a:r>
            <a:r>
              <a:rPr lang="en-US" sz="1500" b="1" kern="0" dirty="0"/>
              <a:t>Microsoft and Apple </a:t>
            </a:r>
            <a:r>
              <a:rPr lang="en-US" sz="1500" kern="0" dirty="0"/>
              <a:t>had private closed-door meetings with 8 companies and proposed a new media format which would be common between HLS and DASH.</a:t>
            </a:r>
          </a:p>
          <a:p>
            <a:pPr marL="178586" indent="-178586">
              <a:buFont typeface="Arial" charset="0"/>
              <a:buChar char="•"/>
            </a:pPr>
            <a:r>
              <a:rPr lang="en-US" sz="1500" kern="0" dirty="0" smtClean="0"/>
              <a:t>Held </a:t>
            </a:r>
            <a:r>
              <a:rPr lang="en-US" sz="1500" kern="0" dirty="0" err="1"/>
              <a:t>conf</a:t>
            </a:r>
            <a:r>
              <a:rPr lang="en-US" sz="1500" kern="0" dirty="0"/>
              <a:t> calls and meetings to discuss format. </a:t>
            </a:r>
          </a:p>
        </p:txBody>
      </p:sp>
      <p:sp>
        <p:nvSpPr>
          <p:cNvPr id="448" name="Content Placeholder 2"/>
          <p:cNvSpPr txBox="1">
            <a:spLocks/>
          </p:cNvSpPr>
          <p:nvPr/>
        </p:nvSpPr>
        <p:spPr>
          <a:xfrm>
            <a:off x="162890" y="2609328"/>
            <a:ext cx="8326244" cy="2370533"/>
          </a:xfrm>
          <a:prstGeom prst="rect">
            <a:avLst/>
          </a:prstGeom>
        </p:spPr>
        <p:txBody>
          <a:bodyPr>
            <a:noAutofit/>
          </a:bodyPr>
          <a:lstStyle>
            <a:lvl1pPr marL="0" indent="0" algn="l" defTabSz="902562"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0" indent="165546" algn="l" rtl="0" eaLnBrk="1" fontAlgn="base" hangingPunct="1">
              <a:spcBef>
                <a:spcPct val="20000"/>
              </a:spcBef>
              <a:spcAft>
                <a:spcPct val="0"/>
              </a:spcAft>
              <a:buClr>
                <a:srgbClr val="FF9900"/>
              </a:buClr>
              <a:buChar char="•"/>
              <a:defRPr sz="1700">
                <a:solidFill>
                  <a:schemeClr val="tx1"/>
                </a:solidFill>
                <a:latin typeface="Arial"/>
                <a:cs typeface="Arial"/>
              </a:defRPr>
            </a:lvl3pPr>
            <a:lvl4pPr marL="0" indent="165546" algn="l" rtl="0" eaLnBrk="1" fontAlgn="base" hangingPunct="1">
              <a:spcBef>
                <a:spcPct val="20000"/>
              </a:spcBef>
              <a:spcAft>
                <a:spcPct val="0"/>
              </a:spcAft>
              <a:buClr>
                <a:srgbClr val="FF9900"/>
              </a:buClr>
              <a:buChar char="•"/>
              <a:tabLst>
                <a:tab pos="487566" algn="l"/>
                <a:tab pos="1147478" algn="l"/>
              </a:tabLst>
              <a:defRPr sz="1700">
                <a:solidFill>
                  <a:schemeClr val="tx1"/>
                </a:solidFill>
                <a:latin typeface="Arial"/>
                <a:cs typeface="Arial"/>
              </a:defRPr>
            </a:lvl4pPr>
            <a:lvl5pPr marL="0" indent="165546" algn="l" rtl="0" eaLnBrk="1" fontAlgn="base" hangingPunct="1">
              <a:spcBef>
                <a:spcPct val="20000"/>
              </a:spcBef>
              <a:spcAft>
                <a:spcPct val="0"/>
              </a:spcAft>
              <a:buClr>
                <a:srgbClr val="FF9900"/>
              </a:buClr>
              <a:buChar char="•"/>
              <a:tabLst>
                <a:tab pos="487566" algn="l"/>
                <a:tab pos="1147478" algn="l"/>
              </a:tabLst>
              <a:defRPr sz="1700">
                <a:solidFill>
                  <a:schemeClr val="tx1"/>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a:lstStyle>
          <a:p>
            <a:pPr marL="178586" indent="-178586">
              <a:buFont typeface="Arial" charset="0"/>
              <a:buChar char="•"/>
            </a:pPr>
            <a:r>
              <a:rPr lang="en-US" sz="1500" kern="0" dirty="0" smtClean="0"/>
              <a:t>Proposed at </a:t>
            </a:r>
            <a:r>
              <a:rPr lang="en-US" sz="1500" kern="0" dirty="0"/>
              <a:t>MPEG’s 114</a:t>
            </a:r>
            <a:r>
              <a:rPr lang="en-US" sz="1500" kern="0" baseline="30000" dirty="0"/>
              <a:t>th</a:t>
            </a:r>
            <a:r>
              <a:rPr lang="en-US" sz="1500" kern="0" dirty="0"/>
              <a:t> meeting in San Diego in Feb 2016.</a:t>
            </a:r>
          </a:p>
          <a:p>
            <a:pPr marL="178586" indent="-178586">
              <a:buFont typeface="Arial" charset="0"/>
              <a:buChar char="•"/>
            </a:pPr>
            <a:r>
              <a:rPr lang="en-US" sz="1500" kern="0" dirty="0"/>
              <a:t>Requirement proposal presented:  Adobe, Akamai, Apple, BBC, Cisco, Comcast, DTG, Ericsson, </a:t>
            </a:r>
            <a:r>
              <a:rPr lang="en-US" sz="1500" kern="0" dirty="0" err="1"/>
              <a:t>Fraunhofer</a:t>
            </a:r>
            <a:r>
              <a:rPr lang="en-US" sz="1500" kern="0" dirty="0"/>
              <a:t>, </a:t>
            </a:r>
            <a:r>
              <a:rPr lang="en-US" sz="1500" kern="0" dirty="0" err="1"/>
              <a:t>iStreamPlanet</a:t>
            </a:r>
            <a:r>
              <a:rPr lang="en-US" sz="1500" kern="0" dirty="0"/>
              <a:t>, LG Electronics, Microsoft, MLBAM, Qualcomm, Samsung, Starz, Telecom Italia, Turner, </a:t>
            </a:r>
            <a:r>
              <a:rPr lang="en-US" sz="1500" kern="0" dirty="0" err="1"/>
              <a:t>Verimatrix</a:t>
            </a:r>
            <a:r>
              <a:rPr lang="en-US" sz="1500" kern="0" dirty="0"/>
              <a:t>, WWE.</a:t>
            </a:r>
          </a:p>
          <a:p>
            <a:pPr marL="178586" indent="-178586">
              <a:buFont typeface="Arial" charset="0"/>
              <a:buChar char="•"/>
            </a:pPr>
            <a:r>
              <a:rPr lang="en-US" sz="1500" kern="0" dirty="0" smtClean="0"/>
              <a:t>Draft specification presented</a:t>
            </a:r>
            <a:r>
              <a:rPr lang="en-US" sz="1500" kern="0" dirty="0"/>
              <a:t>: Apple, Microsoft, MLBAM, Cisco, Akamai and Comcast.</a:t>
            </a:r>
          </a:p>
          <a:p>
            <a:pPr marL="178586" indent="-178586">
              <a:buFont typeface="Arial" charset="0"/>
              <a:buChar char="•"/>
            </a:pPr>
            <a:r>
              <a:rPr lang="en-US" sz="1500" kern="0" dirty="0"/>
              <a:t>MPEG approved the establishment of a new standard: </a:t>
            </a:r>
          </a:p>
          <a:p>
            <a:pPr lvl="3" indent="0" algn="ctr" defTabSz="571478">
              <a:buNone/>
            </a:pPr>
            <a:r>
              <a:rPr lang="en-US" sz="1500" b="1" kern="0" dirty="0">
                <a:solidFill>
                  <a:srgbClr val="409AD1"/>
                </a:solidFill>
              </a:rPr>
              <a:t>ISO/IEC 23</a:t>
            </a:r>
            <a:r>
              <a:rPr lang="it-IT" sz="1500" b="1" kern="0" dirty="0">
                <a:solidFill>
                  <a:srgbClr val="409AD1"/>
                </a:solidFill>
              </a:rPr>
              <a:t>000-19 - Common Media Application Format</a:t>
            </a:r>
            <a:endParaRPr lang="en-US" sz="1500" b="1" kern="0" dirty="0">
              <a:solidFill>
                <a:srgbClr val="409AD1"/>
              </a:solidFill>
            </a:endParaRPr>
          </a:p>
          <a:p>
            <a:pPr marL="178586" indent="-178586">
              <a:buFont typeface="Arial" charset="0"/>
              <a:buChar char="•"/>
            </a:pPr>
            <a:endParaRPr lang="en-US" sz="1500" kern="0" dirty="0"/>
          </a:p>
          <a:p>
            <a:pPr marL="178586" indent="-178586">
              <a:buFont typeface="Arial" charset="0"/>
              <a:buChar char="•"/>
            </a:pPr>
            <a:endParaRPr lang="en-US" sz="1500" kern="0" dirty="0"/>
          </a:p>
        </p:txBody>
      </p:sp>
      <p:sp>
        <p:nvSpPr>
          <p:cNvPr id="13" name="TextBox 12"/>
          <p:cNvSpPr txBox="1"/>
          <p:nvPr/>
        </p:nvSpPr>
        <p:spPr>
          <a:xfrm>
            <a:off x="178130" y="89065"/>
            <a:ext cx="9071146" cy="507831"/>
          </a:xfrm>
          <a:prstGeom prst="rect">
            <a:avLst/>
          </a:prstGeom>
          <a:noFill/>
        </p:spPr>
        <p:txBody>
          <a:bodyPr wrap="square" rtlCol="0">
            <a:spAutoFit/>
          </a:bodyPr>
          <a:lstStyle/>
          <a:p>
            <a:r>
              <a:rPr lang="en-US" sz="2700" dirty="0">
                <a:solidFill>
                  <a:schemeClr val="bg1"/>
                </a:solidFill>
                <a:latin typeface="Century Gothic" panose="020B0502020202020204" pitchFamily="34" charset="0"/>
              </a:rPr>
              <a:t>CMAF History and Roadmap</a:t>
            </a:r>
          </a:p>
        </p:txBody>
      </p:sp>
      <p:grpSp>
        <p:nvGrpSpPr>
          <p:cNvPr id="4" name="Group 3"/>
          <p:cNvGrpSpPr/>
          <p:nvPr/>
        </p:nvGrpSpPr>
        <p:grpSpPr>
          <a:xfrm>
            <a:off x="5526066" y="702154"/>
            <a:ext cx="3350177" cy="1936499"/>
            <a:chOff x="5638800" y="777310"/>
            <a:chExt cx="3350177" cy="1936499"/>
          </a:xfrm>
        </p:grpSpPr>
        <p:grpSp>
          <p:nvGrpSpPr>
            <p:cNvPr id="2" name="Group 1"/>
            <p:cNvGrpSpPr/>
            <p:nvPr/>
          </p:nvGrpSpPr>
          <p:grpSpPr>
            <a:xfrm>
              <a:off x="5638800" y="777310"/>
              <a:ext cx="3350177" cy="1936499"/>
              <a:chOff x="5638800" y="777310"/>
              <a:chExt cx="3350177" cy="1936499"/>
            </a:xfrm>
          </p:grpSpPr>
          <p:pic>
            <p:nvPicPr>
              <p:cNvPr id="450" name="Picture 449"/>
              <p:cNvPicPr>
                <a:picLocks noChangeAspect="1"/>
              </p:cNvPicPr>
              <p:nvPr/>
            </p:nvPicPr>
            <p:blipFill>
              <a:blip r:embed="rId2"/>
              <a:stretch>
                <a:fillRect/>
              </a:stretch>
            </p:blipFill>
            <p:spPr>
              <a:xfrm>
                <a:off x="5638800" y="777310"/>
                <a:ext cx="3350177" cy="1936499"/>
              </a:xfrm>
              <a:prstGeom prst="rect">
                <a:avLst/>
              </a:prstGeom>
            </p:spPr>
          </p:pic>
          <p:sp>
            <p:nvSpPr>
              <p:cNvPr id="451" name="TextBox 450"/>
              <p:cNvSpPr txBox="1"/>
              <p:nvPr/>
            </p:nvSpPr>
            <p:spPr>
              <a:xfrm>
                <a:off x="6087649" y="2182982"/>
                <a:ext cx="1772759" cy="496290"/>
              </a:xfrm>
              <a:prstGeom prst="rect">
                <a:avLst/>
              </a:prstGeom>
              <a:noFill/>
            </p:spPr>
            <p:txBody>
              <a:bodyPr wrap="square" rtlCol="0" anchor="ctr" anchorCtr="0">
                <a:spAutoFit/>
              </a:bodyPr>
              <a:lstStyle/>
              <a:p>
                <a:r>
                  <a:rPr lang="en-US" sz="875" i="1" dirty="0">
                    <a:solidFill>
                      <a:schemeClr val="bg1">
                        <a:lumMod val="50000"/>
                      </a:schemeClr>
                    </a:solidFill>
                    <a:latin typeface="Arial" pitchFamily="34" charset="0"/>
                    <a:cs typeface="Arial" pitchFamily="34" charset="0"/>
                  </a:rPr>
                  <a:t>CMAF Development Timeline: a very fast standardization pace </a:t>
                </a:r>
                <a:br>
                  <a:rPr lang="en-US" sz="875" i="1" dirty="0">
                    <a:solidFill>
                      <a:schemeClr val="bg1">
                        <a:lumMod val="50000"/>
                      </a:schemeClr>
                    </a:solidFill>
                    <a:latin typeface="Arial" pitchFamily="34" charset="0"/>
                    <a:cs typeface="Arial" pitchFamily="34" charset="0"/>
                  </a:rPr>
                </a:br>
                <a:r>
                  <a:rPr lang="en-US" sz="875" i="1" dirty="0" smtClean="0">
                    <a:solidFill>
                      <a:schemeClr val="bg1">
                        <a:lumMod val="50000"/>
                      </a:schemeClr>
                    </a:solidFill>
                    <a:latin typeface="Arial" pitchFamily="34" charset="0"/>
                    <a:cs typeface="Arial" pitchFamily="34" charset="0"/>
                  </a:rPr>
                  <a:t>(adapted from C</a:t>
                </a:r>
                <a:r>
                  <a:rPr lang="en-US" sz="875" i="1" dirty="0">
                    <a:solidFill>
                      <a:schemeClr val="bg1">
                        <a:lumMod val="50000"/>
                      </a:schemeClr>
                    </a:solidFill>
                    <a:latin typeface="Arial" pitchFamily="34" charset="0"/>
                    <a:cs typeface="Arial" pitchFamily="34" charset="0"/>
                  </a:rPr>
                  <a:t>. Concolato) </a:t>
                </a:r>
              </a:p>
            </p:txBody>
          </p:sp>
        </p:grpSp>
        <p:sp>
          <p:nvSpPr>
            <p:cNvPr id="3" name="Rounded Rectangle 2"/>
            <p:cNvSpPr/>
            <p:nvPr/>
          </p:nvSpPr>
          <p:spPr>
            <a:xfrm>
              <a:off x="7910512" y="1433514"/>
              <a:ext cx="502444" cy="716756"/>
            </a:xfrm>
            <a:prstGeom prst="roundRect">
              <a:avLst/>
            </a:prstGeom>
            <a:solidFill>
              <a:srgbClr val="00148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 tIns="45720" rIns="18288" bIns="27432" rtlCol="0" anchor="t" anchorCtr="0"/>
            <a:lstStyle/>
            <a:p>
              <a:pPr algn="ctr"/>
              <a:r>
                <a:rPr lang="en-US" sz="600" dirty="0" smtClean="0"/>
                <a:t>Apr. 2017</a:t>
              </a:r>
            </a:p>
            <a:p>
              <a:pPr algn="ctr"/>
              <a:endParaRPr lang="en-US" sz="800" dirty="0"/>
            </a:p>
            <a:p>
              <a:pPr algn="ctr"/>
              <a:r>
                <a:rPr lang="en-US" sz="700" dirty="0" smtClean="0"/>
                <a:t>Final Draft </a:t>
              </a:r>
              <a:r>
                <a:rPr lang="en-US" sz="650" spc="-20" dirty="0" smtClean="0"/>
                <a:t>International</a:t>
              </a:r>
              <a:r>
                <a:rPr lang="en-US" sz="700" dirty="0" smtClean="0"/>
                <a:t> Standard</a:t>
              </a:r>
              <a:endParaRPr lang="en-US" sz="600" dirty="0"/>
            </a:p>
          </p:txBody>
        </p:sp>
      </p:grpSp>
    </p:spTree>
    <p:extLst>
      <p:ext uri="{BB962C8B-B14F-4D97-AF65-F5344CB8AC3E}">
        <p14:creationId xmlns:p14="http://schemas.microsoft.com/office/powerpoint/2010/main" val="88864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8">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0" build="p"/>
      <p:bldP spid="44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Picture 128" descr="cloud cop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0193" y="2555937"/>
            <a:ext cx="1129207" cy="890949"/>
          </a:xfrm>
          <a:prstGeom prst="rect">
            <a:avLst/>
          </a:prstGeom>
          <a:noFill/>
          <a:ln w="9525">
            <a:noFill/>
            <a:miter lim="800000"/>
            <a:headEnd/>
            <a:tailEnd/>
          </a:ln>
        </p:spPr>
      </p:pic>
      <p:pic>
        <p:nvPicPr>
          <p:cNvPr id="10" name="Picture 143" descr="video_purp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490" y="2743187"/>
            <a:ext cx="281642" cy="387559"/>
          </a:xfrm>
          <a:prstGeom prst="rect">
            <a:avLst/>
          </a:prstGeom>
          <a:noFill/>
          <a:ln w="9525">
            <a:noFill/>
            <a:miter lim="800000"/>
            <a:headEnd/>
            <a:tailEnd/>
          </a:ln>
        </p:spPr>
      </p:pic>
      <p:pic>
        <p:nvPicPr>
          <p:cNvPr id="12" name="Picture 71" descr="End_Us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3474" y="950742"/>
            <a:ext cx="501828" cy="501828"/>
          </a:xfrm>
          <a:prstGeom prst="rect">
            <a:avLst/>
          </a:prstGeom>
          <a:noFill/>
          <a:ln w="9525">
            <a:noFill/>
            <a:miter lim="800000"/>
            <a:headEnd/>
            <a:tailEnd/>
          </a:ln>
        </p:spPr>
      </p:pic>
      <p:pic>
        <p:nvPicPr>
          <p:cNvPr id="56" name="Picture 128" descr="cloud copy"/>
          <p:cNvPicPr>
            <a:picLocks noChangeAspect="1" noChangeArrowheads="1"/>
          </p:cNvPicPr>
          <p:nvPr/>
        </p:nvPicPr>
        <p:blipFill>
          <a:blip r:embed="rId6" cstate="print"/>
          <a:srcRect/>
          <a:stretch>
            <a:fillRect/>
          </a:stretch>
        </p:blipFill>
        <p:spPr bwMode="auto">
          <a:xfrm>
            <a:off x="3504410" y="2102954"/>
            <a:ext cx="2438400" cy="1923908"/>
          </a:xfrm>
          <a:prstGeom prst="rect">
            <a:avLst/>
          </a:prstGeom>
          <a:noFill/>
          <a:ln w="9525">
            <a:noFill/>
            <a:miter lim="800000"/>
            <a:headEnd/>
            <a:tailEnd/>
          </a:ln>
        </p:spPr>
      </p:pic>
      <p:pic>
        <p:nvPicPr>
          <p:cNvPr id="57" name="Picture 71" descr="End_Us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4177" y="1996922"/>
            <a:ext cx="501828" cy="501828"/>
          </a:xfrm>
          <a:prstGeom prst="rect">
            <a:avLst/>
          </a:prstGeom>
          <a:noFill/>
          <a:ln w="9525">
            <a:noFill/>
            <a:miter lim="800000"/>
            <a:headEnd/>
            <a:tailEnd/>
          </a:ln>
        </p:spPr>
      </p:pic>
      <p:pic>
        <p:nvPicPr>
          <p:cNvPr id="58" name="Picture 71" descr="End_Us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52730" y="2955165"/>
            <a:ext cx="501828" cy="501828"/>
          </a:xfrm>
          <a:prstGeom prst="rect">
            <a:avLst/>
          </a:prstGeom>
          <a:noFill/>
          <a:ln w="9525">
            <a:noFill/>
            <a:miter lim="800000"/>
            <a:headEnd/>
            <a:tailEnd/>
          </a:ln>
        </p:spPr>
      </p:pic>
      <p:pic>
        <p:nvPicPr>
          <p:cNvPr id="70" name="Picture 128" descr="cloud cop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5057" y="1962151"/>
            <a:ext cx="1129207" cy="890949"/>
          </a:xfrm>
          <a:prstGeom prst="rect">
            <a:avLst/>
          </a:prstGeom>
          <a:noFill/>
          <a:ln w="9525">
            <a:noFill/>
            <a:miter lim="800000"/>
            <a:headEnd/>
            <a:tailEnd/>
          </a:ln>
        </p:spPr>
      </p:pic>
      <p:pic>
        <p:nvPicPr>
          <p:cNvPr id="103" name="Picture 132" descr="Akamai_Serve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20300" y="2268269"/>
            <a:ext cx="650452" cy="556934"/>
          </a:xfrm>
          <a:prstGeom prst="rect">
            <a:avLst/>
          </a:prstGeom>
          <a:noFill/>
          <a:ln w="9525">
            <a:noFill/>
            <a:miter lim="800000"/>
            <a:headEnd/>
            <a:tailEnd/>
          </a:ln>
        </p:spPr>
      </p:pic>
      <p:pic>
        <p:nvPicPr>
          <p:cNvPr id="140" name="Picture 71" descr="End_Use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82912" y="4026862"/>
            <a:ext cx="501828" cy="501828"/>
          </a:xfrm>
          <a:prstGeom prst="rect">
            <a:avLst/>
          </a:prstGeom>
          <a:noFill/>
          <a:ln w="9525">
            <a:noFill/>
            <a:miter lim="800000"/>
            <a:headEnd/>
            <a:tailEnd/>
          </a:ln>
        </p:spPr>
      </p:pic>
      <p:cxnSp>
        <p:nvCxnSpPr>
          <p:cNvPr id="224" name="Straight Connector 223"/>
          <p:cNvCxnSpPr/>
          <p:nvPr/>
        </p:nvCxnSpPr>
        <p:spPr bwMode="auto">
          <a:xfrm flipV="1">
            <a:off x="1129352" y="2615168"/>
            <a:ext cx="761999" cy="273303"/>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47" name="Straight Connector 246"/>
          <p:cNvCxnSpPr/>
          <p:nvPr/>
        </p:nvCxnSpPr>
        <p:spPr bwMode="auto">
          <a:xfrm flipV="1">
            <a:off x="5860896" y="1485832"/>
            <a:ext cx="1422016" cy="1055780"/>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38" name="Straight Connector 237"/>
          <p:cNvCxnSpPr/>
          <p:nvPr/>
        </p:nvCxnSpPr>
        <p:spPr bwMode="auto">
          <a:xfrm>
            <a:off x="2462075" y="2707223"/>
            <a:ext cx="1035244" cy="145876"/>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50" name="Straight Connector 249"/>
          <p:cNvCxnSpPr>
            <a:endCxn id="57" idx="1"/>
          </p:cNvCxnSpPr>
          <p:nvPr/>
        </p:nvCxnSpPr>
        <p:spPr bwMode="auto">
          <a:xfrm flipV="1">
            <a:off x="5964860" y="2247836"/>
            <a:ext cx="1249316" cy="484301"/>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53" name="Straight Connector 252"/>
          <p:cNvCxnSpPr>
            <a:stCxn id="116" idx="0"/>
            <a:endCxn id="58" idx="1"/>
          </p:cNvCxnSpPr>
          <p:nvPr/>
        </p:nvCxnSpPr>
        <p:spPr bwMode="auto">
          <a:xfrm>
            <a:off x="5926292" y="2888471"/>
            <a:ext cx="1326439" cy="317609"/>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62" name="Straight Connector 261"/>
          <p:cNvCxnSpPr>
            <a:stCxn id="10" idx="3"/>
          </p:cNvCxnSpPr>
          <p:nvPr/>
        </p:nvCxnSpPr>
        <p:spPr bwMode="auto">
          <a:xfrm flipV="1">
            <a:off x="330132" y="2930867"/>
            <a:ext cx="366907" cy="6099"/>
          </a:xfrm>
          <a:prstGeom prst="line">
            <a:avLst/>
          </a:prstGeom>
          <a:solidFill>
            <a:schemeClr val="accent1"/>
          </a:solidFill>
          <a:ln w="38100" cap="flat" cmpd="sng" algn="ctr">
            <a:solidFill>
              <a:schemeClr val="tx1"/>
            </a:solidFill>
            <a:prstDash val="sysDot"/>
            <a:round/>
            <a:headEnd type="none" w="med" len="med"/>
            <a:tailEnd type="none" w="med" len="med"/>
          </a:ln>
          <a:effectLst/>
        </p:spPr>
      </p:cxnSp>
      <p:sp>
        <p:nvSpPr>
          <p:cNvPr id="1055" name="TextBox 1054"/>
          <p:cNvSpPr txBox="1"/>
          <p:nvPr/>
        </p:nvSpPr>
        <p:spPr>
          <a:xfrm>
            <a:off x="4404681" y="2846258"/>
            <a:ext cx="656657" cy="369332"/>
          </a:xfrm>
          <a:prstGeom prst="rect">
            <a:avLst/>
          </a:prstGeom>
          <a:noFill/>
        </p:spPr>
        <p:txBody>
          <a:bodyPr wrap="square" rtlCol="0" anchor="ctr" anchorCtr="0">
            <a:spAutoFit/>
          </a:bodyPr>
          <a:lstStyle/>
          <a:p>
            <a:r>
              <a:rPr lang="en-US" sz="900" dirty="0">
                <a:solidFill>
                  <a:srgbClr val="777777">
                    <a:lumMod val="75000"/>
                  </a:srgbClr>
                </a:solidFill>
                <a:cs typeface="Arial" pitchFamily="34" charset="0"/>
              </a:rPr>
              <a:t>CDN</a:t>
            </a:r>
          </a:p>
          <a:p>
            <a:r>
              <a:rPr lang="en-US" sz="900" dirty="0">
                <a:solidFill>
                  <a:srgbClr val="777777">
                    <a:lumMod val="75000"/>
                  </a:srgbClr>
                </a:solidFill>
                <a:cs typeface="Arial" pitchFamily="34" charset="0"/>
              </a:rPr>
              <a:t>delivery</a:t>
            </a:r>
          </a:p>
        </p:txBody>
      </p:sp>
      <p:grpSp>
        <p:nvGrpSpPr>
          <p:cNvPr id="28" name="Group 27"/>
          <p:cNvGrpSpPr/>
          <p:nvPr/>
        </p:nvGrpSpPr>
        <p:grpSpPr>
          <a:xfrm>
            <a:off x="1040278" y="3033060"/>
            <a:ext cx="2504591" cy="935608"/>
            <a:chOff x="1040278" y="3033059"/>
            <a:chExt cx="2504591" cy="935607"/>
          </a:xfrm>
        </p:grpSpPr>
        <p:pic>
          <p:nvPicPr>
            <p:cNvPr id="81" name="Picture 128" descr="cloud cop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7965" y="3077717"/>
              <a:ext cx="1129207" cy="890949"/>
            </a:xfrm>
            <a:prstGeom prst="rect">
              <a:avLst/>
            </a:prstGeom>
            <a:noFill/>
            <a:ln w="9525">
              <a:noFill/>
              <a:miter lim="800000"/>
              <a:headEnd/>
              <a:tailEnd/>
            </a:ln>
          </p:spPr>
        </p:pic>
        <p:cxnSp>
          <p:nvCxnSpPr>
            <p:cNvPr id="227" name="Straight Connector 226"/>
            <p:cNvCxnSpPr/>
            <p:nvPr/>
          </p:nvCxnSpPr>
          <p:spPr bwMode="auto">
            <a:xfrm>
              <a:off x="1040278" y="3033059"/>
              <a:ext cx="525227" cy="312953"/>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41" name="Straight Connector 240"/>
            <p:cNvCxnSpPr>
              <a:endCxn id="56" idx="1"/>
            </p:cNvCxnSpPr>
            <p:nvPr/>
          </p:nvCxnSpPr>
          <p:spPr bwMode="auto">
            <a:xfrm flipV="1">
              <a:off x="2791552" y="3064907"/>
              <a:ext cx="712858" cy="242733"/>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nvGrpSpPr>
            <p:cNvPr id="5" name="Group 4"/>
            <p:cNvGrpSpPr/>
            <p:nvPr/>
          </p:nvGrpSpPr>
          <p:grpSpPr>
            <a:xfrm>
              <a:off x="2027529" y="3245359"/>
              <a:ext cx="1517340" cy="660256"/>
              <a:chOff x="2027529" y="3245359"/>
              <a:chExt cx="1517340" cy="660256"/>
            </a:xfrm>
          </p:grpSpPr>
          <p:grpSp>
            <p:nvGrpSpPr>
              <p:cNvPr id="82" name="Group 174"/>
              <p:cNvGrpSpPr>
                <a:grpSpLocks/>
              </p:cNvGrpSpPr>
              <p:nvPr/>
            </p:nvGrpSpPr>
            <p:grpSpPr bwMode="auto">
              <a:xfrm>
                <a:off x="2027529" y="3245359"/>
                <a:ext cx="572256" cy="504604"/>
                <a:chOff x="480" y="2640"/>
                <a:chExt cx="440" cy="464"/>
              </a:xfrm>
            </p:grpSpPr>
            <p:pic>
              <p:nvPicPr>
                <p:cNvPr id="83" name="Picture 175" descr="2"/>
                <p:cNvPicPr>
                  <a:picLocks noChangeAspect="1" noChangeArrowheads="1"/>
                </p:cNvPicPr>
                <p:nvPr/>
              </p:nvPicPr>
              <p:blipFill>
                <a:blip r:embed="rId8" cstate="print"/>
                <a:srcRect/>
                <a:stretch>
                  <a:fillRect/>
                </a:stretch>
              </p:blipFill>
              <p:spPr bwMode="auto">
                <a:xfrm>
                  <a:off x="576" y="2640"/>
                  <a:ext cx="344" cy="368"/>
                </a:xfrm>
                <a:prstGeom prst="rect">
                  <a:avLst/>
                </a:prstGeom>
                <a:noFill/>
                <a:ln w="9525">
                  <a:noFill/>
                  <a:miter lim="800000"/>
                  <a:headEnd/>
                  <a:tailEnd/>
                </a:ln>
              </p:spPr>
            </p:pic>
            <p:pic>
              <p:nvPicPr>
                <p:cNvPr id="84" name="Picture 176" descr="2"/>
                <p:cNvPicPr>
                  <a:picLocks noChangeAspect="1" noChangeArrowheads="1"/>
                </p:cNvPicPr>
                <p:nvPr/>
              </p:nvPicPr>
              <p:blipFill>
                <a:blip r:embed="rId8" cstate="print"/>
                <a:srcRect/>
                <a:stretch>
                  <a:fillRect/>
                </a:stretch>
              </p:blipFill>
              <p:spPr bwMode="auto">
                <a:xfrm>
                  <a:off x="480" y="2736"/>
                  <a:ext cx="344" cy="368"/>
                </a:xfrm>
                <a:prstGeom prst="rect">
                  <a:avLst/>
                </a:prstGeom>
                <a:noFill/>
                <a:ln w="9525">
                  <a:noFill/>
                  <a:miter lim="800000"/>
                  <a:headEnd/>
                  <a:tailEnd/>
                </a:ln>
              </p:spPr>
            </p:pic>
          </p:grpSp>
          <p:grpSp>
            <p:nvGrpSpPr>
              <p:cNvPr id="85" name="Group 84"/>
              <p:cNvGrpSpPr/>
              <p:nvPr/>
            </p:nvGrpSpPr>
            <p:grpSpPr>
              <a:xfrm>
                <a:off x="2411899" y="3590800"/>
                <a:ext cx="892792" cy="95803"/>
                <a:chOff x="3124200" y="2446564"/>
                <a:chExt cx="892792" cy="95803"/>
              </a:xfrm>
              <a:solidFill>
                <a:srgbClr val="7030A0"/>
              </a:solidFill>
            </p:grpSpPr>
            <p:sp>
              <p:nvSpPr>
                <p:cNvPr id="86" name="Rectangle 85"/>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87" name="Rectangle 86"/>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88" name="Rectangle 87"/>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89" name="Rectangle 88"/>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90" name="Rectangle 89"/>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91" name="Rectangle 90"/>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73" name="Group 172"/>
              <p:cNvGrpSpPr/>
              <p:nvPr/>
            </p:nvGrpSpPr>
            <p:grpSpPr>
              <a:xfrm>
                <a:off x="2868389" y="3350427"/>
                <a:ext cx="505309" cy="200055"/>
                <a:chOff x="3517092" y="882103"/>
                <a:chExt cx="505309" cy="200055"/>
              </a:xfrm>
            </p:grpSpPr>
            <p:pic>
              <p:nvPicPr>
                <p:cNvPr id="174" name="Picture 173"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ismc</a:t>
                  </a:r>
                  <a:endParaRPr lang="en-US" sz="700" dirty="0">
                    <a:solidFill>
                      <a:srgbClr val="000000"/>
                    </a:solidFill>
                    <a:cs typeface="Arial" pitchFamily="34" charset="0"/>
                  </a:endParaRPr>
                </a:p>
              </p:txBody>
            </p:sp>
          </p:grpSp>
          <p:sp>
            <p:nvSpPr>
              <p:cNvPr id="225" name="TextBox 224"/>
              <p:cNvSpPr txBox="1"/>
              <p:nvPr/>
            </p:nvSpPr>
            <p:spPr>
              <a:xfrm>
                <a:off x="2741851" y="3644005"/>
                <a:ext cx="803018" cy="261610"/>
              </a:xfrm>
              <a:prstGeom prst="rect">
                <a:avLst/>
              </a:prstGeom>
              <a:noFill/>
            </p:spPr>
            <p:txBody>
              <a:bodyPr wrap="square" rtlCol="0" anchor="ctr" anchorCtr="0">
                <a:spAutoFit/>
              </a:bodyPr>
              <a:lstStyle/>
              <a:p>
                <a:r>
                  <a:rPr lang="en-US" sz="1100" dirty="0">
                    <a:solidFill>
                      <a:srgbClr val="7030A0"/>
                    </a:solidFill>
                    <a:cs typeface="Arial" pitchFamily="34" charset="0"/>
                  </a:rPr>
                  <a:t>Smooth</a:t>
                </a:r>
              </a:p>
            </p:txBody>
          </p:sp>
        </p:grpSp>
      </p:grpSp>
      <p:grpSp>
        <p:nvGrpSpPr>
          <p:cNvPr id="71" name="Group 174"/>
          <p:cNvGrpSpPr>
            <a:grpSpLocks/>
          </p:cNvGrpSpPr>
          <p:nvPr/>
        </p:nvGrpSpPr>
        <p:grpSpPr bwMode="auto">
          <a:xfrm>
            <a:off x="2034620" y="2129792"/>
            <a:ext cx="572256" cy="504604"/>
            <a:chOff x="480" y="2640"/>
            <a:chExt cx="440" cy="464"/>
          </a:xfrm>
        </p:grpSpPr>
        <p:pic>
          <p:nvPicPr>
            <p:cNvPr id="72" name="Picture 175" descr="2"/>
            <p:cNvPicPr>
              <a:picLocks noChangeAspect="1" noChangeArrowheads="1"/>
            </p:cNvPicPr>
            <p:nvPr/>
          </p:nvPicPr>
          <p:blipFill>
            <a:blip r:embed="rId8" cstate="print"/>
            <a:srcRect/>
            <a:stretch>
              <a:fillRect/>
            </a:stretch>
          </p:blipFill>
          <p:spPr bwMode="auto">
            <a:xfrm>
              <a:off x="576" y="2640"/>
              <a:ext cx="344" cy="368"/>
            </a:xfrm>
            <a:prstGeom prst="rect">
              <a:avLst/>
            </a:prstGeom>
            <a:noFill/>
            <a:ln w="9525">
              <a:noFill/>
              <a:miter lim="800000"/>
              <a:headEnd/>
              <a:tailEnd/>
            </a:ln>
          </p:spPr>
        </p:pic>
        <p:pic>
          <p:nvPicPr>
            <p:cNvPr id="73" name="Picture 176" descr="2"/>
            <p:cNvPicPr>
              <a:picLocks noChangeAspect="1" noChangeArrowheads="1"/>
            </p:cNvPicPr>
            <p:nvPr/>
          </p:nvPicPr>
          <p:blipFill>
            <a:blip r:embed="rId8" cstate="print"/>
            <a:srcRect/>
            <a:stretch>
              <a:fillRect/>
            </a:stretch>
          </p:blipFill>
          <p:spPr bwMode="auto">
            <a:xfrm>
              <a:off x="480" y="2736"/>
              <a:ext cx="344" cy="368"/>
            </a:xfrm>
            <a:prstGeom prst="rect">
              <a:avLst/>
            </a:prstGeom>
            <a:noFill/>
            <a:ln w="9525">
              <a:noFill/>
              <a:miter lim="800000"/>
              <a:headEnd/>
              <a:tailEnd/>
            </a:ln>
          </p:spPr>
        </p:pic>
      </p:grpSp>
      <p:grpSp>
        <p:nvGrpSpPr>
          <p:cNvPr id="251" name="Group 250"/>
          <p:cNvGrpSpPr/>
          <p:nvPr/>
        </p:nvGrpSpPr>
        <p:grpSpPr>
          <a:xfrm>
            <a:off x="2418990" y="2247836"/>
            <a:ext cx="1225578" cy="550722"/>
            <a:chOff x="2418990" y="2247835"/>
            <a:chExt cx="1225578" cy="550722"/>
          </a:xfrm>
        </p:grpSpPr>
        <p:grpSp>
          <p:nvGrpSpPr>
            <p:cNvPr id="74" name="Group 73"/>
            <p:cNvGrpSpPr/>
            <p:nvPr/>
          </p:nvGrpSpPr>
          <p:grpSpPr>
            <a:xfrm>
              <a:off x="2418990" y="2475233"/>
              <a:ext cx="892792" cy="95803"/>
              <a:chOff x="3124200" y="2446564"/>
              <a:chExt cx="892792" cy="95803"/>
            </a:xfrm>
            <a:solidFill>
              <a:srgbClr val="00B050"/>
            </a:solidFill>
          </p:grpSpPr>
          <p:sp>
            <p:nvSpPr>
              <p:cNvPr id="75" name="Rectangle 74"/>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76" name="Rectangle 75"/>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77" name="Rectangle 76"/>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78" name="Rectangle 77"/>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79" name="Rectangle 78"/>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80" name="Rectangle 79"/>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70" name="Group 169"/>
            <p:cNvGrpSpPr/>
            <p:nvPr/>
          </p:nvGrpSpPr>
          <p:grpSpPr>
            <a:xfrm>
              <a:off x="2868389" y="2247835"/>
              <a:ext cx="505309" cy="200055"/>
              <a:chOff x="3517092" y="882103"/>
              <a:chExt cx="505309" cy="200055"/>
            </a:xfrm>
          </p:grpSpPr>
          <p:pic>
            <p:nvPicPr>
              <p:cNvPr id="171" name="Picture 170"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sp>
          <p:nvSpPr>
            <p:cNvPr id="268" name="TextBox 267"/>
            <p:cNvSpPr txBox="1"/>
            <p:nvPr/>
          </p:nvSpPr>
          <p:spPr>
            <a:xfrm>
              <a:off x="2841550" y="2536947"/>
              <a:ext cx="803018" cy="261610"/>
            </a:xfrm>
            <a:prstGeom prst="rect">
              <a:avLst/>
            </a:prstGeom>
            <a:noFill/>
          </p:spPr>
          <p:txBody>
            <a:bodyPr wrap="square" rtlCol="0" anchor="ctr" anchorCtr="0">
              <a:spAutoFit/>
            </a:bodyPr>
            <a:lstStyle/>
            <a:p>
              <a:r>
                <a:rPr lang="en-US" sz="1100" dirty="0">
                  <a:solidFill>
                    <a:srgbClr val="00B050"/>
                  </a:solidFill>
                  <a:cs typeface="Arial" pitchFamily="34" charset="0"/>
                </a:rPr>
                <a:t>DASH</a:t>
              </a:r>
            </a:p>
          </p:txBody>
        </p:sp>
      </p:grpSp>
      <p:grpSp>
        <p:nvGrpSpPr>
          <p:cNvPr id="6" name="Group 5"/>
          <p:cNvGrpSpPr/>
          <p:nvPr/>
        </p:nvGrpSpPr>
        <p:grpSpPr>
          <a:xfrm>
            <a:off x="1066801" y="762415"/>
            <a:ext cx="3124585" cy="1972942"/>
            <a:chOff x="1066800" y="762414"/>
            <a:chExt cx="3124585" cy="1972942"/>
          </a:xfrm>
        </p:grpSpPr>
        <p:pic>
          <p:nvPicPr>
            <p:cNvPr id="11" name="Picture 128" descr="cloud cop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7965" y="762414"/>
              <a:ext cx="1129207" cy="890949"/>
            </a:xfrm>
            <a:prstGeom prst="rect">
              <a:avLst/>
            </a:prstGeom>
            <a:noFill/>
            <a:ln w="9525">
              <a:noFill/>
              <a:miter lim="800000"/>
              <a:headEnd/>
              <a:tailEnd/>
            </a:ln>
          </p:spPr>
        </p:pic>
        <p:cxnSp>
          <p:nvCxnSpPr>
            <p:cNvPr id="1024" name="Straight Connector 1023"/>
            <p:cNvCxnSpPr/>
            <p:nvPr/>
          </p:nvCxnSpPr>
          <p:spPr bwMode="auto">
            <a:xfrm flipV="1">
              <a:off x="1066800" y="1452569"/>
              <a:ext cx="914400" cy="1282787"/>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34" name="Straight Connector 233"/>
            <p:cNvCxnSpPr/>
            <p:nvPr/>
          </p:nvCxnSpPr>
          <p:spPr bwMode="auto">
            <a:xfrm>
              <a:off x="2533662" y="1452569"/>
              <a:ext cx="1657723" cy="911155"/>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nvGrpSpPr>
            <p:cNvPr id="3" name="Group 2"/>
            <p:cNvGrpSpPr/>
            <p:nvPr/>
          </p:nvGrpSpPr>
          <p:grpSpPr>
            <a:xfrm>
              <a:off x="2027529" y="930056"/>
              <a:ext cx="1724158" cy="668978"/>
              <a:chOff x="2027529" y="930056"/>
              <a:chExt cx="1724158" cy="668978"/>
            </a:xfrm>
          </p:grpSpPr>
          <p:grpSp>
            <p:nvGrpSpPr>
              <p:cNvPr id="7" name="Group 174"/>
              <p:cNvGrpSpPr>
                <a:grpSpLocks/>
              </p:cNvGrpSpPr>
              <p:nvPr/>
            </p:nvGrpSpPr>
            <p:grpSpPr bwMode="auto">
              <a:xfrm>
                <a:off x="2027529" y="930056"/>
                <a:ext cx="572256" cy="504604"/>
                <a:chOff x="480" y="2640"/>
                <a:chExt cx="440" cy="464"/>
              </a:xfrm>
            </p:grpSpPr>
            <p:pic>
              <p:nvPicPr>
                <p:cNvPr id="8" name="Picture 175" descr="2"/>
                <p:cNvPicPr>
                  <a:picLocks noChangeAspect="1" noChangeArrowheads="1"/>
                </p:cNvPicPr>
                <p:nvPr/>
              </p:nvPicPr>
              <p:blipFill>
                <a:blip r:embed="rId8" cstate="print"/>
                <a:srcRect/>
                <a:stretch>
                  <a:fillRect/>
                </a:stretch>
              </p:blipFill>
              <p:spPr bwMode="auto">
                <a:xfrm>
                  <a:off x="576" y="2640"/>
                  <a:ext cx="344" cy="368"/>
                </a:xfrm>
                <a:prstGeom prst="rect">
                  <a:avLst/>
                </a:prstGeom>
                <a:noFill/>
                <a:ln w="9525">
                  <a:noFill/>
                  <a:miter lim="800000"/>
                  <a:headEnd/>
                  <a:tailEnd/>
                </a:ln>
              </p:spPr>
            </p:pic>
            <p:pic>
              <p:nvPicPr>
                <p:cNvPr id="9" name="Picture 176" descr="2"/>
                <p:cNvPicPr>
                  <a:picLocks noChangeAspect="1" noChangeArrowheads="1"/>
                </p:cNvPicPr>
                <p:nvPr/>
              </p:nvPicPr>
              <p:blipFill>
                <a:blip r:embed="rId8" cstate="print"/>
                <a:srcRect/>
                <a:stretch>
                  <a:fillRect/>
                </a:stretch>
              </p:blipFill>
              <p:spPr bwMode="auto">
                <a:xfrm>
                  <a:off x="480" y="2736"/>
                  <a:ext cx="344" cy="368"/>
                </a:xfrm>
                <a:prstGeom prst="rect">
                  <a:avLst/>
                </a:prstGeom>
                <a:noFill/>
                <a:ln w="9525">
                  <a:noFill/>
                  <a:miter lim="800000"/>
                  <a:headEnd/>
                  <a:tailEnd/>
                </a:ln>
              </p:spPr>
            </p:pic>
          </p:grpSp>
          <p:grpSp>
            <p:nvGrpSpPr>
              <p:cNvPr id="231" name="Group 230"/>
              <p:cNvGrpSpPr/>
              <p:nvPr/>
            </p:nvGrpSpPr>
            <p:grpSpPr>
              <a:xfrm>
                <a:off x="2411899" y="1033499"/>
                <a:ext cx="1339788" cy="565535"/>
                <a:chOff x="2411899" y="1033499"/>
                <a:chExt cx="1339788" cy="565535"/>
              </a:xfrm>
            </p:grpSpPr>
            <p:grpSp>
              <p:nvGrpSpPr>
                <p:cNvPr id="31" name="Group 30"/>
                <p:cNvGrpSpPr/>
                <p:nvPr/>
              </p:nvGrpSpPr>
              <p:grpSpPr>
                <a:xfrm>
                  <a:off x="2411899" y="1275497"/>
                  <a:ext cx="892792" cy="95803"/>
                  <a:chOff x="3124200" y="2446564"/>
                  <a:chExt cx="892792" cy="95803"/>
                </a:xfrm>
              </p:grpSpPr>
              <p:sp>
                <p:nvSpPr>
                  <p:cNvPr id="15" name="Rectangle 14"/>
                  <p:cNvSpPr/>
                  <p:nvPr/>
                </p:nvSpPr>
                <p:spPr bwMode="auto">
                  <a:xfrm>
                    <a:off x="3124200"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7" name="Rectangle 16"/>
                  <p:cNvSpPr/>
                  <p:nvPr/>
                </p:nvSpPr>
                <p:spPr bwMode="auto">
                  <a:xfrm>
                    <a:off x="3265796"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 name="Rectangle 17"/>
                  <p:cNvSpPr/>
                  <p:nvPr/>
                </p:nvSpPr>
                <p:spPr bwMode="auto">
                  <a:xfrm>
                    <a:off x="34181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 name="Rectangle 18"/>
                  <p:cNvSpPr/>
                  <p:nvPr/>
                </p:nvSpPr>
                <p:spPr bwMode="auto">
                  <a:xfrm>
                    <a:off x="35705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 name="Rectangle 19"/>
                  <p:cNvSpPr/>
                  <p:nvPr/>
                </p:nvSpPr>
                <p:spPr bwMode="auto">
                  <a:xfrm>
                    <a:off x="3712192"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 name="Rectangle 20"/>
                  <p:cNvSpPr/>
                  <p:nvPr/>
                </p:nvSpPr>
                <p:spPr bwMode="auto">
                  <a:xfrm>
                    <a:off x="3864592" y="2446564"/>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67" name="Group 166"/>
                <p:cNvGrpSpPr/>
                <p:nvPr/>
              </p:nvGrpSpPr>
              <p:grpSpPr>
                <a:xfrm>
                  <a:off x="2841550" y="1033499"/>
                  <a:ext cx="532148" cy="200055"/>
                  <a:chOff x="3517092" y="885473"/>
                  <a:chExt cx="532148" cy="200055"/>
                </a:xfrm>
              </p:grpSpPr>
              <p:pic>
                <p:nvPicPr>
                  <p:cNvPr id="168" name="Picture 167"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p:cNvSpPr txBox="1"/>
                  <p:nvPr/>
                </p:nvSpPr>
                <p:spPr>
                  <a:xfrm>
                    <a:off x="3593292" y="885473"/>
                    <a:ext cx="455948" cy="200055"/>
                  </a:xfrm>
                  <a:prstGeom prst="rect">
                    <a:avLst/>
                  </a:prstGeom>
                  <a:noFill/>
                </p:spPr>
                <p:txBody>
                  <a:bodyPr wrap="square" rtlCol="0" anchor="ctr" anchorCtr="0">
                    <a:spAutoFit/>
                  </a:bodyPr>
                  <a:lstStyle/>
                  <a:p>
                    <a:r>
                      <a:rPr lang="en-US" sz="700" dirty="0">
                        <a:solidFill>
                          <a:srgbClr val="000000"/>
                        </a:solidFill>
                        <a:cs typeface="Arial" pitchFamily="34" charset="0"/>
                      </a:rPr>
                      <a:t>m3u8</a:t>
                    </a:r>
                  </a:p>
                </p:txBody>
              </p:sp>
            </p:grpSp>
            <p:sp>
              <p:nvSpPr>
                <p:cNvPr id="269" name="TextBox 268"/>
                <p:cNvSpPr txBox="1"/>
                <p:nvPr/>
              </p:nvSpPr>
              <p:spPr>
                <a:xfrm>
                  <a:off x="2948669" y="1337424"/>
                  <a:ext cx="803018" cy="261610"/>
                </a:xfrm>
                <a:prstGeom prst="rect">
                  <a:avLst/>
                </a:prstGeom>
                <a:noFill/>
              </p:spPr>
              <p:txBody>
                <a:bodyPr wrap="square" rtlCol="0" anchor="ctr" anchorCtr="0">
                  <a:spAutoFit/>
                </a:bodyPr>
                <a:lstStyle/>
                <a:p>
                  <a:r>
                    <a:rPr lang="en-US" sz="1100">
                      <a:solidFill>
                        <a:srgbClr val="FF8E11"/>
                      </a:solidFill>
                      <a:cs typeface="Arial" pitchFamily="34" charset="0"/>
                    </a:rPr>
                    <a:t>HLS</a:t>
                  </a:r>
                  <a:endParaRPr lang="en-US" sz="1100" dirty="0" err="1">
                    <a:solidFill>
                      <a:srgbClr val="FF8E11"/>
                    </a:solidFill>
                    <a:cs typeface="Arial" pitchFamily="34" charset="0"/>
                  </a:endParaRPr>
                </a:p>
              </p:txBody>
            </p:sp>
          </p:grpSp>
        </p:grpSp>
      </p:grpSp>
      <p:sp>
        <p:nvSpPr>
          <p:cNvPr id="228" name="TextBox 227"/>
          <p:cNvSpPr txBox="1"/>
          <p:nvPr/>
        </p:nvSpPr>
        <p:spPr>
          <a:xfrm>
            <a:off x="-30271" y="3085051"/>
            <a:ext cx="682724" cy="400110"/>
          </a:xfrm>
          <a:prstGeom prst="rect">
            <a:avLst/>
          </a:prstGeom>
          <a:noFill/>
        </p:spPr>
        <p:txBody>
          <a:bodyPr wrap="square" rtlCol="0" anchor="ctr" anchorCtr="0">
            <a:spAutoFit/>
          </a:bodyPr>
          <a:lstStyle/>
          <a:p>
            <a:r>
              <a:rPr lang="en-US" sz="1000" dirty="0">
                <a:solidFill>
                  <a:srgbClr val="777777">
                    <a:lumMod val="75000"/>
                  </a:srgbClr>
                </a:solidFill>
                <a:cs typeface="Arial" pitchFamily="34" charset="0"/>
              </a:rPr>
              <a:t>Source content</a:t>
            </a:r>
          </a:p>
        </p:txBody>
      </p:sp>
      <p:sp>
        <p:nvSpPr>
          <p:cNvPr id="272" name="TextBox 271"/>
          <p:cNvSpPr txBox="1"/>
          <p:nvPr/>
        </p:nvSpPr>
        <p:spPr>
          <a:xfrm>
            <a:off x="697038" y="3422821"/>
            <a:ext cx="783582" cy="400110"/>
          </a:xfrm>
          <a:prstGeom prst="rect">
            <a:avLst/>
          </a:prstGeom>
          <a:noFill/>
        </p:spPr>
        <p:txBody>
          <a:bodyPr wrap="square" rtlCol="0" anchor="ctr" anchorCtr="0">
            <a:spAutoFit/>
          </a:bodyPr>
          <a:lstStyle/>
          <a:p>
            <a:r>
              <a:rPr lang="en-US" sz="1000" dirty="0">
                <a:solidFill>
                  <a:srgbClr val="777777">
                    <a:lumMod val="75000"/>
                  </a:srgbClr>
                </a:solidFill>
                <a:cs typeface="Arial" pitchFamily="34" charset="0"/>
              </a:rPr>
              <a:t>Cloud encoder</a:t>
            </a:r>
          </a:p>
        </p:txBody>
      </p:sp>
      <p:sp>
        <p:nvSpPr>
          <p:cNvPr id="275" name="TextBox 274"/>
          <p:cNvSpPr txBox="1"/>
          <p:nvPr/>
        </p:nvSpPr>
        <p:spPr>
          <a:xfrm>
            <a:off x="5957987" y="764204"/>
            <a:ext cx="1405962" cy="400110"/>
          </a:xfrm>
          <a:prstGeom prst="rect">
            <a:avLst/>
          </a:prstGeom>
          <a:noFill/>
        </p:spPr>
        <p:txBody>
          <a:bodyPr wrap="square" rtlCol="0" anchor="ctr" anchorCtr="0">
            <a:spAutoFit/>
          </a:bodyPr>
          <a:lstStyle/>
          <a:p>
            <a:r>
              <a:rPr lang="en-US" sz="1000" dirty="0">
                <a:solidFill>
                  <a:srgbClr val="777777">
                    <a:lumMod val="75000"/>
                  </a:srgbClr>
                </a:solidFill>
                <a:cs typeface="Arial" pitchFamily="34" charset="0"/>
              </a:rPr>
              <a:t>Consumers on different playback devices</a:t>
            </a:r>
          </a:p>
        </p:txBody>
      </p:sp>
      <p:cxnSp>
        <p:nvCxnSpPr>
          <p:cNvPr id="256" name="Straight Connector 255"/>
          <p:cNvCxnSpPr>
            <a:stCxn id="130" idx="1"/>
          </p:cNvCxnSpPr>
          <p:nvPr/>
        </p:nvCxnSpPr>
        <p:spPr bwMode="auto">
          <a:xfrm>
            <a:off x="5850091" y="3202428"/>
            <a:ext cx="1447224" cy="914373"/>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nvGrpSpPr>
          <p:cNvPr id="29" name="Group 28"/>
          <p:cNvGrpSpPr/>
          <p:nvPr/>
        </p:nvGrpSpPr>
        <p:grpSpPr>
          <a:xfrm>
            <a:off x="1038647" y="3154526"/>
            <a:ext cx="3235862" cy="1865672"/>
            <a:chOff x="1038646" y="3154525"/>
            <a:chExt cx="3235862" cy="1865672"/>
          </a:xfrm>
        </p:grpSpPr>
        <p:pic>
          <p:nvPicPr>
            <p:cNvPr id="92" name="Picture 128" descr="cloud cop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7965" y="4129248"/>
              <a:ext cx="1129207" cy="890949"/>
            </a:xfrm>
            <a:prstGeom prst="rect">
              <a:avLst/>
            </a:prstGeom>
            <a:noFill/>
            <a:ln w="9525">
              <a:noFill/>
              <a:miter lim="800000"/>
              <a:headEnd/>
              <a:tailEnd/>
            </a:ln>
          </p:spPr>
        </p:pic>
        <p:cxnSp>
          <p:nvCxnSpPr>
            <p:cNvPr id="230" name="Straight Connector 229"/>
            <p:cNvCxnSpPr/>
            <p:nvPr/>
          </p:nvCxnSpPr>
          <p:spPr bwMode="auto">
            <a:xfrm>
              <a:off x="1038646" y="3154525"/>
              <a:ext cx="737732" cy="1131442"/>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nvGrpSpPr>
            <p:cNvPr id="13" name="Group 12"/>
            <p:cNvGrpSpPr/>
            <p:nvPr/>
          </p:nvGrpSpPr>
          <p:grpSpPr>
            <a:xfrm>
              <a:off x="2027529" y="4296890"/>
              <a:ext cx="1704257" cy="679868"/>
              <a:chOff x="2027529" y="4296890"/>
              <a:chExt cx="1704257" cy="679868"/>
            </a:xfrm>
          </p:grpSpPr>
          <p:grpSp>
            <p:nvGrpSpPr>
              <p:cNvPr id="93" name="Group 174"/>
              <p:cNvGrpSpPr>
                <a:grpSpLocks/>
              </p:cNvGrpSpPr>
              <p:nvPr/>
            </p:nvGrpSpPr>
            <p:grpSpPr bwMode="auto">
              <a:xfrm>
                <a:off x="2027529" y="4296890"/>
                <a:ext cx="572256" cy="504604"/>
                <a:chOff x="480" y="2640"/>
                <a:chExt cx="440" cy="464"/>
              </a:xfrm>
            </p:grpSpPr>
            <p:pic>
              <p:nvPicPr>
                <p:cNvPr id="94" name="Picture 175" descr="2"/>
                <p:cNvPicPr>
                  <a:picLocks noChangeAspect="1" noChangeArrowheads="1"/>
                </p:cNvPicPr>
                <p:nvPr/>
              </p:nvPicPr>
              <p:blipFill>
                <a:blip r:embed="rId8" cstate="print"/>
                <a:srcRect/>
                <a:stretch>
                  <a:fillRect/>
                </a:stretch>
              </p:blipFill>
              <p:spPr bwMode="auto">
                <a:xfrm>
                  <a:off x="576" y="2640"/>
                  <a:ext cx="344" cy="368"/>
                </a:xfrm>
                <a:prstGeom prst="rect">
                  <a:avLst/>
                </a:prstGeom>
                <a:noFill/>
                <a:ln w="9525">
                  <a:noFill/>
                  <a:miter lim="800000"/>
                  <a:headEnd/>
                  <a:tailEnd/>
                </a:ln>
              </p:spPr>
            </p:pic>
            <p:pic>
              <p:nvPicPr>
                <p:cNvPr id="95" name="Picture 176" descr="2"/>
                <p:cNvPicPr>
                  <a:picLocks noChangeAspect="1" noChangeArrowheads="1"/>
                </p:cNvPicPr>
                <p:nvPr/>
              </p:nvPicPr>
              <p:blipFill>
                <a:blip r:embed="rId8" cstate="print"/>
                <a:srcRect/>
                <a:stretch>
                  <a:fillRect/>
                </a:stretch>
              </p:blipFill>
              <p:spPr bwMode="auto">
                <a:xfrm>
                  <a:off x="480" y="2736"/>
                  <a:ext cx="344" cy="368"/>
                </a:xfrm>
                <a:prstGeom prst="rect">
                  <a:avLst/>
                </a:prstGeom>
                <a:noFill/>
                <a:ln w="9525">
                  <a:noFill/>
                  <a:miter lim="800000"/>
                  <a:headEnd/>
                  <a:tailEnd/>
                </a:ln>
              </p:spPr>
            </p:pic>
          </p:grpSp>
          <p:grpSp>
            <p:nvGrpSpPr>
              <p:cNvPr id="96" name="Group 95"/>
              <p:cNvGrpSpPr/>
              <p:nvPr/>
            </p:nvGrpSpPr>
            <p:grpSpPr>
              <a:xfrm>
                <a:off x="2411899" y="4642331"/>
                <a:ext cx="892792" cy="95803"/>
                <a:chOff x="3124200" y="2446564"/>
                <a:chExt cx="892792" cy="95803"/>
              </a:xfrm>
              <a:solidFill>
                <a:srgbClr val="C00000"/>
              </a:solidFill>
            </p:grpSpPr>
            <p:sp>
              <p:nvSpPr>
                <p:cNvPr id="97" name="Rectangle 96"/>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98" name="Rectangle 97"/>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99" name="Rectangle 98"/>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00" name="Rectangle 99"/>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01" name="Rectangle 100"/>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02" name="Rectangle 101"/>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76" name="Group 175"/>
              <p:cNvGrpSpPr/>
              <p:nvPr/>
            </p:nvGrpSpPr>
            <p:grpSpPr>
              <a:xfrm>
                <a:off x="2896640" y="4396964"/>
                <a:ext cx="505309" cy="200055"/>
                <a:chOff x="3517092" y="882104"/>
                <a:chExt cx="505309" cy="200055"/>
              </a:xfrm>
            </p:grpSpPr>
            <p:pic>
              <p:nvPicPr>
                <p:cNvPr id="177" name="Picture 176"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8" name="TextBox 177"/>
                <p:cNvSpPr txBox="1"/>
                <p:nvPr/>
              </p:nvSpPr>
              <p:spPr>
                <a:xfrm>
                  <a:off x="3593292" y="882104"/>
                  <a:ext cx="429109" cy="200055"/>
                </a:xfrm>
                <a:prstGeom prst="rect">
                  <a:avLst/>
                </a:prstGeom>
                <a:noFill/>
              </p:spPr>
              <p:txBody>
                <a:bodyPr wrap="square" rtlCol="0" anchor="ctr" anchorCtr="0">
                  <a:spAutoFit/>
                </a:bodyPr>
                <a:lstStyle/>
                <a:p>
                  <a:r>
                    <a:rPr lang="en-US" sz="700" dirty="0">
                      <a:solidFill>
                        <a:srgbClr val="000000"/>
                      </a:solidFill>
                      <a:cs typeface="Arial" pitchFamily="34" charset="0"/>
                    </a:rPr>
                    <a:t>f4m</a:t>
                  </a:r>
                </a:p>
              </p:txBody>
            </p:sp>
          </p:grpSp>
          <p:sp>
            <p:nvSpPr>
              <p:cNvPr id="267" name="TextBox 266"/>
              <p:cNvSpPr txBox="1"/>
              <p:nvPr/>
            </p:nvSpPr>
            <p:spPr>
              <a:xfrm>
                <a:off x="2928768" y="4715148"/>
                <a:ext cx="803018" cy="261610"/>
              </a:xfrm>
              <a:prstGeom prst="rect">
                <a:avLst/>
              </a:prstGeom>
              <a:noFill/>
            </p:spPr>
            <p:txBody>
              <a:bodyPr wrap="square" rtlCol="0" anchor="ctr" anchorCtr="0">
                <a:spAutoFit/>
              </a:bodyPr>
              <a:lstStyle/>
              <a:p>
                <a:r>
                  <a:rPr lang="en-US" sz="1100">
                    <a:solidFill>
                      <a:srgbClr val="C00000"/>
                    </a:solidFill>
                    <a:cs typeface="Arial" pitchFamily="34" charset="0"/>
                  </a:rPr>
                  <a:t>HDS</a:t>
                </a:r>
                <a:endParaRPr lang="en-US" sz="1100" dirty="0" err="1">
                  <a:solidFill>
                    <a:srgbClr val="C00000"/>
                  </a:solidFill>
                  <a:cs typeface="Arial" pitchFamily="34" charset="0"/>
                </a:endParaRPr>
              </a:p>
            </p:txBody>
          </p:sp>
        </p:grpSp>
        <p:cxnSp>
          <p:nvCxnSpPr>
            <p:cNvPr id="244" name="Straight Connector 243"/>
            <p:cNvCxnSpPr/>
            <p:nvPr/>
          </p:nvCxnSpPr>
          <p:spPr bwMode="auto">
            <a:xfrm flipV="1">
              <a:off x="2756948" y="3686601"/>
              <a:ext cx="1517560" cy="703767"/>
            </a:xfrm>
            <a:prstGeom prst="line">
              <a:avLst/>
            </a:prstGeom>
            <a:solidFill>
              <a:schemeClr val="accent1"/>
            </a:solidFill>
            <a:ln w="38100" cap="flat" cmpd="sng" algn="ctr">
              <a:solidFill>
                <a:schemeClr val="tx1"/>
              </a:solidFill>
              <a:prstDash val="sysDot"/>
              <a:round/>
              <a:headEnd type="none" w="med" len="med"/>
              <a:tailEnd type="none" w="med" len="med"/>
            </a:ln>
            <a:effectLst/>
          </p:spPr>
        </p:cxnSp>
      </p:grpSp>
      <p:grpSp>
        <p:nvGrpSpPr>
          <p:cNvPr id="232" name="Group 231"/>
          <p:cNvGrpSpPr/>
          <p:nvPr/>
        </p:nvGrpSpPr>
        <p:grpSpPr>
          <a:xfrm>
            <a:off x="4224269" y="1061803"/>
            <a:ext cx="4568144" cy="3832876"/>
            <a:chOff x="4224268" y="1061802"/>
            <a:chExt cx="4568144" cy="3832876"/>
          </a:xfrm>
        </p:grpSpPr>
        <p:grpSp>
          <p:nvGrpSpPr>
            <p:cNvPr id="30" name="Group 29"/>
            <p:cNvGrpSpPr/>
            <p:nvPr/>
          </p:nvGrpSpPr>
          <p:grpSpPr>
            <a:xfrm>
              <a:off x="5262099" y="1061802"/>
              <a:ext cx="3530313" cy="3319968"/>
              <a:chOff x="5262099" y="1061802"/>
              <a:chExt cx="3530313" cy="3319968"/>
            </a:xfrm>
          </p:grpSpPr>
          <p:grpSp>
            <p:nvGrpSpPr>
              <p:cNvPr id="111" name="Group 110"/>
              <p:cNvGrpSpPr/>
              <p:nvPr/>
            </p:nvGrpSpPr>
            <p:grpSpPr>
              <a:xfrm>
                <a:off x="5262099" y="2888469"/>
                <a:ext cx="892792" cy="95803"/>
                <a:chOff x="3124200" y="2446564"/>
                <a:chExt cx="892792" cy="95803"/>
              </a:xfrm>
            </p:grpSpPr>
            <p:sp>
              <p:nvSpPr>
                <p:cNvPr id="112" name="Rectangle 111"/>
                <p:cNvSpPr/>
                <p:nvPr/>
              </p:nvSpPr>
              <p:spPr bwMode="auto">
                <a:xfrm>
                  <a:off x="3124200"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13" name="Rectangle 112"/>
                <p:cNvSpPr/>
                <p:nvPr/>
              </p:nvSpPr>
              <p:spPr bwMode="auto">
                <a:xfrm>
                  <a:off x="3265796"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14" name="Rectangle 113"/>
                <p:cNvSpPr/>
                <p:nvPr/>
              </p:nvSpPr>
              <p:spPr bwMode="auto">
                <a:xfrm>
                  <a:off x="34181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15" name="Rectangle 114"/>
                <p:cNvSpPr/>
                <p:nvPr/>
              </p:nvSpPr>
              <p:spPr bwMode="auto">
                <a:xfrm>
                  <a:off x="35705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16" name="Rectangle 115"/>
                <p:cNvSpPr/>
                <p:nvPr/>
              </p:nvSpPr>
              <p:spPr bwMode="auto">
                <a:xfrm>
                  <a:off x="3712192"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17" name="Rectangle 116"/>
                <p:cNvSpPr/>
                <p:nvPr/>
              </p:nvSpPr>
              <p:spPr bwMode="auto">
                <a:xfrm>
                  <a:off x="3864592" y="2446564"/>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49" name="Group 148"/>
              <p:cNvGrpSpPr/>
              <p:nvPr/>
            </p:nvGrpSpPr>
            <p:grpSpPr>
              <a:xfrm>
                <a:off x="5632295" y="3451141"/>
                <a:ext cx="534461" cy="200055"/>
                <a:chOff x="3517092" y="884304"/>
                <a:chExt cx="534461" cy="200055"/>
              </a:xfrm>
            </p:grpSpPr>
            <p:pic>
              <p:nvPicPr>
                <p:cNvPr id="1026" name="Picture 2"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48" name="TextBox 147"/>
                <p:cNvSpPr txBox="1"/>
                <p:nvPr/>
              </p:nvSpPr>
              <p:spPr>
                <a:xfrm>
                  <a:off x="3593292" y="884304"/>
                  <a:ext cx="458261" cy="200055"/>
                </a:xfrm>
                <a:prstGeom prst="rect">
                  <a:avLst/>
                </a:prstGeom>
                <a:noFill/>
              </p:spPr>
              <p:txBody>
                <a:bodyPr wrap="square" rtlCol="0" anchor="ctr" anchorCtr="0">
                  <a:spAutoFit/>
                </a:bodyPr>
                <a:lstStyle/>
                <a:p>
                  <a:r>
                    <a:rPr lang="en-US" sz="700" dirty="0">
                      <a:solidFill>
                        <a:srgbClr val="000000"/>
                      </a:solidFill>
                      <a:cs typeface="Arial" pitchFamily="34" charset="0"/>
                    </a:rPr>
                    <a:t>m3u8</a:t>
                  </a:r>
                </a:p>
              </p:txBody>
            </p:sp>
          </p:grpSp>
          <p:grpSp>
            <p:nvGrpSpPr>
              <p:cNvPr id="182" name="Group 181"/>
              <p:cNvGrpSpPr/>
              <p:nvPr/>
            </p:nvGrpSpPr>
            <p:grpSpPr>
              <a:xfrm>
                <a:off x="7781252" y="1299324"/>
                <a:ext cx="892792" cy="95803"/>
                <a:chOff x="3124200" y="2446564"/>
                <a:chExt cx="892792" cy="95803"/>
              </a:xfrm>
            </p:grpSpPr>
            <p:sp>
              <p:nvSpPr>
                <p:cNvPr id="183" name="Rectangle 182"/>
                <p:cNvSpPr/>
                <p:nvPr/>
              </p:nvSpPr>
              <p:spPr bwMode="auto">
                <a:xfrm>
                  <a:off x="3124200"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4" name="Rectangle 183"/>
                <p:cNvSpPr/>
                <p:nvPr/>
              </p:nvSpPr>
              <p:spPr bwMode="auto">
                <a:xfrm>
                  <a:off x="3265796"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5" name="Rectangle 184"/>
                <p:cNvSpPr/>
                <p:nvPr/>
              </p:nvSpPr>
              <p:spPr bwMode="auto">
                <a:xfrm>
                  <a:off x="34181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6" name="Rectangle 185"/>
                <p:cNvSpPr/>
                <p:nvPr/>
              </p:nvSpPr>
              <p:spPr bwMode="auto">
                <a:xfrm>
                  <a:off x="35705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7" name="Rectangle 186"/>
                <p:cNvSpPr/>
                <p:nvPr/>
              </p:nvSpPr>
              <p:spPr bwMode="auto">
                <a:xfrm>
                  <a:off x="3712192"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88" name="Rectangle 187"/>
                <p:cNvSpPr/>
                <p:nvPr/>
              </p:nvSpPr>
              <p:spPr bwMode="auto">
                <a:xfrm>
                  <a:off x="3864592" y="2446564"/>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89" name="Group 188"/>
              <p:cNvGrpSpPr/>
              <p:nvPr/>
            </p:nvGrpSpPr>
            <p:grpSpPr>
              <a:xfrm>
                <a:off x="8210903" y="1061802"/>
                <a:ext cx="539024" cy="200055"/>
                <a:chOff x="3517092" y="889949"/>
                <a:chExt cx="539024" cy="200055"/>
              </a:xfrm>
            </p:grpSpPr>
            <p:pic>
              <p:nvPicPr>
                <p:cNvPr id="190" name="Picture 189"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91" name="TextBox 190"/>
                <p:cNvSpPr txBox="1"/>
                <p:nvPr/>
              </p:nvSpPr>
              <p:spPr>
                <a:xfrm>
                  <a:off x="3593292" y="889949"/>
                  <a:ext cx="462824" cy="200055"/>
                </a:xfrm>
                <a:prstGeom prst="rect">
                  <a:avLst/>
                </a:prstGeom>
                <a:noFill/>
              </p:spPr>
              <p:txBody>
                <a:bodyPr wrap="square" rtlCol="0" anchor="ctr" anchorCtr="0">
                  <a:spAutoFit/>
                </a:bodyPr>
                <a:lstStyle/>
                <a:p>
                  <a:r>
                    <a:rPr lang="en-US" sz="700">
                      <a:solidFill>
                        <a:srgbClr val="000000"/>
                      </a:solidFill>
                      <a:cs typeface="Arial" pitchFamily="34" charset="0"/>
                    </a:rPr>
                    <a:t>m3u8</a:t>
                  </a:r>
                  <a:endParaRPr lang="en-US" sz="700" dirty="0" err="1">
                    <a:solidFill>
                      <a:srgbClr val="000000"/>
                    </a:solidFill>
                    <a:cs typeface="Arial" pitchFamily="34" charset="0"/>
                  </a:endParaRPr>
                </a:p>
              </p:txBody>
            </p:sp>
          </p:grpSp>
          <p:grpSp>
            <p:nvGrpSpPr>
              <p:cNvPr id="118" name="Group 117"/>
              <p:cNvGrpSpPr/>
              <p:nvPr/>
            </p:nvGrpSpPr>
            <p:grpSpPr>
              <a:xfrm>
                <a:off x="5262099" y="3021497"/>
                <a:ext cx="892792" cy="95803"/>
                <a:chOff x="3124200" y="2446564"/>
                <a:chExt cx="892792" cy="95803"/>
              </a:xfrm>
              <a:solidFill>
                <a:srgbClr val="00B050"/>
              </a:solidFill>
            </p:grpSpPr>
            <p:sp>
              <p:nvSpPr>
                <p:cNvPr id="119" name="Rectangle 118"/>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0" name="Rectangle 119"/>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1" name="Rectangle 120"/>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2" name="Rectangle 121"/>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3" name="Rectangle 122"/>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4" name="Rectangle 123"/>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51" name="Group 150"/>
              <p:cNvGrpSpPr/>
              <p:nvPr/>
            </p:nvGrpSpPr>
            <p:grpSpPr>
              <a:xfrm>
                <a:off x="5629013" y="3653202"/>
                <a:ext cx="505309" cy="200055"/>
                <a:chOff x="3517092" y="882103"/>
                <a:chExt cx="505309" cy="200055"/>
              </a:xfrm>
            </p:grpSpPr>
            <p:pic>
              <p:nvPicPr>
                <p:cNvPr id="152" name="Picture 151"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53" name="TextBox 152"/>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grpSp>
            <p:nvGrpSpPr>
              <p:cNvPr id="192" name="Group 191"/>
              <p:cNvGrpSpPr/>
              <p:nvPr/>
            </p:nvGrpSpPr>
            <p:grpSpPr>
              <a:xfrm>
                <a:off x="7798222" y="2302396"/>
                <a:ext cx="892792" cy="95803"/>
                <a:chOff x="3124200" y="2446564"/>
                <a:chExt cx="892792" cy="95803"/>
              </a:xfrm>
              <a:solidFill>
                <a:srgbClr val="00B050"/>
              </a:solidFill>
            </p:grpSpPr>
            <p:sp>
              <p:nvSpPr>
                <p:cNvPr id="193" name="Rectangle 192"/>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4" name="Rectangle 193"/>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5" name="Rectangle 194"/>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6" name="Rectangle 195"/>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7" name="Rectangle 196"/>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98" name="Rectangle 197"/>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99" name="Group 198"/>
              <p:cNvGrpSpPr/>
              <p:nvPr/>
            </p:nvGrpSpPr>
            <p:grpSpPr>
              <a:xfrm>
                <a:off x="8247621" y="2074998"/>
                <a:ext cx="505309" cy="200055"/>
                <a:chOff x="3517092" y="882103"/>
                <a:chExt cx="505309" cy="200055"/>
              </a:xfrm>
            </p:grpSpPr>
            <p:pic>
              <p:nvPicPr>
                <p:cNvPr id="200" name="Picture 199"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01" name="TextBox 200"/>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grpSp>
            <p:nvGrpSpPr>
              <p:cNvPr id="125" name="Group 124"/>
              <p:cNvGrpSpPr/>
              <p:nvPr/>
            </p:nvGrpSpPr>
            <p:grpSpPr>
              <a:xfrm>
                <a:off x="5262099" y="3154525"/>
                <a:ext cx="892792" cy="95803"/>
                <a:chOff x="3124200" y="2446564"/>
                <a:chExt cx="892792" cy="95803"/>
              </a:xfrm>
              <a:solidFill>
                <a:srgbClr val="7030A0"/>
              </a:solidFill>
            </p:grpSpPr>
            <p:sp>
              <p:nvSpPr>
                <p:cNvPr id="126" name="Rectangle 125"/>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7" name="Rectangle 126"/>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8" name="Rectangle 127"/>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29" name="Rectangle 128"/>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0" name="Rectangle 129"/>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1" name="Rectangle 130"/>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54" name="Group 153"/>
              <p:cNvGrpSpPr/>
              <p:nvPr/>
            </p:nvGrpSpPr>
            <p:grpSpPr>
              <a:xfrm>
                <a:off x="5636818" y="3885001"/>
                <a:ext cx="505309" cy="200055"/>
                <a:chOff x="3517092" y="882103"/>
                <a:chExt cx="505309" cy="200055"/>
              </a:xfrm>
            </p:grpSpPr>
            <p:pic>
              <p:nvPicPr>
                <p:cNvPr id="155" name="Picture 154"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ismc</a:t>
                  </a:r>
                  <a:endParaRPr lang="en-US" sz="700" dirty="0">
                    <a:solidFill>
                      <a:srgbClr val="000000"/>
                    </a:solidFill>
                    <a:cs typeface="Arial" pitchFamily="34" charset="0"/>
                  </a:endParaRPr>
                </a:p>
              </p:txBody>
            </p:sp>
          </p:grpSp>
          <p:grpSp>
            <p:nvGrpSpPr>
              <p:cNvPr id="202" name="Group 201"/>
              <p:cNvGrpSpPr/>
              <p:nvPr/>
            </p:nvGrpSpPr>
            <p:grpSpPr>
              <a:xfrm>
                <a:off x="7788128" y="3294870"/>
                <a:ext cx="892792" cy="95803"/>
                <a:chOff x="3124200" y="2446564"/>
                <a:chExt cx="892792" cy="95803"/>
              </a:xfrm>
              <a:solidFill>
                <a:srgbClr val="7030A0"/>
              </a:solidFill>
            </p:grpSpPr>
            <p:sp>
              <p:nvSpPr>
                <p:cNvPr id="203" name="Rectangle 202"/>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4" name="Rectangle 203"/>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5" name="Rectangle 204"/>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6" name="Rectangle 205"/>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7" name="Rectangle 206"/>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08" name="Rectangle 207"/>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209" name="Group 208"/>
              <p:cNvGrpSpPr/>
              <p:nvPr/>
            </p:nvGrpSpPr>
            <p:grpSpPr>
              <a:xfrm>
                <a:off x="8244618" y="3054497"/>
                <a:ext cx="505309" cy="200055"/>
                <a:chOff x="3517092" y="882103"/>
                <a:chExt cx="505309" cy="200055"/>
              </a:xfrm>
            </p:grpSpPr>
            <p:pic>
              <p:nvPicPr>
                <p:cNvPr id="210" name="Picture 209"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11" name="TextBox 210"/>
                <p:cNvSpPr txBox="1"/>
                <p:nvPr/>
              </p:nvSpPr>
              <p:spPr>
                <a:xfrm>
                  <a:off x="3593292" y="882103"/>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ismc</a:t>
                  </a:r>
                  <a:endParaRPr lang="en-US" sz="700" dirty="0">
                    <a:solidFill>
                      <a:srgbClr val="000000"/>
                    </a:solidFill>
                    <a:cs typeface="Arial" pitchFamily="34" charset="0"/>
                  </a:endParaRPr>
                </a:p>
              </p:txBody>
            </p:sp>
          </p:grpSp>
          <p:grpSp>
            <p:nvGrpSpPr>
              <p:cNvPr id="132" name="Group 131"/>
              <p:cNvGrpSpPr/>
              <p:nvPr/>
            </p:nvGrpSpPr>
            <p:grpSpPr>
              <a:xfrm>
                <a:off x="5262099" y="3287552"/>
                <a:ext cx="892792" cy="95803"/>
                <a:chOff x="3124200" y="2446564"/>
                <a:chExt cx="892792" cy="95803"/>
              </a:xfrm>
              <a:solidFill>
                <a:srgbClr val="C00000"/>
              </a:solidFill>
            </p:grpSpPr>
            <p:sp>
              <p:nvSpPr>
                <p:cNvPr id="133" name="Rectangle 132"/>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4" name="Rectangle 133"/>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5" name="Rectangle 134"/>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6" name="Rectangle 135"/>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7" name="Rectangle 136"/>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138" name="Rectangle 137"/>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157" name="Group 156"/>
              <p:cNvGrpSpPr/>
              <p:nvPr/>
            </p:nvGrpSpPr>
            <p:grpSpPr>
              <a:xfrm>
                <a:off x="5634818" y="4140628"/>
                <a:ext cx="505309" cy="200055"/>
                <a:chOff x="3517092" y="882104"/>
                <a:chExt cx="505309" cy="200055"/>
              </a:xfrm>
            </p:grpSpPr>
            <p:pic>
              <p:nvPicPr>
                <p:cNvPr id="158" name="Picture 157"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p:cNvSpPr txBox="1"/>
                <p:nvPr/>
              </p:nvSpPr>
              <p:spPr>
                <a:xfrm>
                  <a:off x="3593292" y="882104"/>
                  <a:ext cx="429109" cy="200055"/>
                </a:xfrm>
                <a:prstGeom prst="rect">
                  <a:avLst/>
                </a:prstGeom>
                <a:noFill/>
              </p:spPr>
              <p:txBody>
                <a:bodyPr wrap="square" rtlCol="0" anchor="ctr" anchorCtr="0">
                  <a:spAutoFit/>
                </a:bodyPr>
                <a:lstStyle/>
                <a:p>
                  <a:r>
                    <a:rPr lang="en-US" sz="700" dirty="0">
                      <a:solidFill>
                        <a:srgbClr val="000000"/>
                      </a:solidFill>
                      <a:cs typeface="Arial" pitchFamily="34" charset="0"/>
                    </a:rPr>
                    <a:t>f4m</a:t>
                  </a:r>
                </a:p>
              </p:txBody>
            </p:sp>
          </p:grpSp>
          <p:grpSp>
            <p:nvGrpSpPr>
              <p:cNvPr id="212" name="Group 211"/>
              <p:cNvGrpSpPr/>
              <p:nvPr/>
            </p:nvGrpSpPr>
            <p:grpSpPr>
              <a:xfrm>
                <a:off x="7802362" y="4285967"/>
                <a:ext cx="892792" cy="95803"/>
                <a:chOff x="3124200" y="2446564"/>
                <a:chExt cx="892792" cy="95803"/>
              </a:xfrm>
              <a:solidFill>
                <a:srgbClr val="C00000"/>
              </a:solidFill>
            </p:grpSpPr>
            <p:sp>
              <p:nvSpPr>
                <p:cNvPr id="213" name="Rectangle 212"/>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4" name="Rectangle 213"/>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5" name="Rectangle 214"/>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6" name="Rectangle 215"/>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7" name="Rectangle 216"/>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18" name="Rectangle 217"/>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219" name="Group 218"/>
              <p:cNvGrpSpPr/>
              <p:nvPr/>
            </p:nvGrpSpPr>
            <p:grpSpPr>
              <a:xfrm>
                <a:off x="8287103" y="4040599"/>
                <a:ext cx="505309" cy="200055"/>
                <a:chOff x="3517092" y="882103"/>
                <a:chExt cx="505309" cy="200055"/>
              </a:xfrm>
            </p:grpSpPr>
            <p:pic>
              <p:nvPicPr>
                <p:cNvPr id="220" name="Picture 219"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21" name="TextBox 220"/>
                <p:cNvSpPr txBox="1"/>
                <p:nvPr/>
              </p:nvSpPr>
              <p:spPr>
                <a:xfrm>
                  <a:off x="3593292" y="882103"/>
                  <a:ext cx="429109" cy="200055"/>
                </a:xfrm>
                <a:prstGeom prst="rect">
                  <a:avLst/>
                </a:prstGeom>
                <a:noFill/>
              </p:spPr>
              <p:txBody>
                <a:bodyPr wrap="square" rtlCol="0" anchor="ctr" anchorCtr="0">
                  <a:spAutoFit/>
                </a:bodyPr>
                <a:lstStyle/>
                <a:p>
                  <a:r>
                    <a:rPr lang="en-US" sz="700" dirty="0">
                      <a:solidFill>
                        <a:srgbClr val="000000"/>
                      </a:solidFill>
                      <a:cs typeface="Arial" pitchFamily="34" charset="0"/>
                    </a:rPr>
                    <a:t>f4m</a:t>
                  </a:r>
                </a:p>
              </p:txBody>
            </p:sp>
          </p:grpSp>
        </p:grpSp>
        <p:sp>
          <p:nvSpPr>
            <p:cNvPr id="179" name="TextBox 178"/>
            <p:cNvSpPr txBox="1"/>
            <p:nvPr/>
          </p:nvSpPr>
          <p:spPr>
            <a:xfrm>
              <a:off x="4224268" y="4340680"/>
              <a:ext cx="1930623" cy="553998"/>
            </a:xfrm>
            <a:prstGeom prst="rect">
              <a:avLst/>
            </a:prstGeom>
            <a:noFill/>
          </p:spPr>
          <p:txBody>
            <a:bodyPr wrap="square" rtlCol="0" anchor="ctr" anchorCtr="0">
              <a:spAutoFit/>
            </a:bodyPr>
            <a:lstStyle/>
            <a:p>
              <a:r>
                <a:rPr lang="en-US" sz="1000" dirty="0">
                  <a:solidFill>
                    <a:srgbClr val="777777">
                      <a:lumMod val="75000"/>
                    </a:srgbClr>
                  </a:solidFill>
                  <a:cs typeface="Arial" pitchFamily="34" charset="0"/>
                </a:rPr>
                <a:t>Multiple media segments compete for cache space at </a:t>
              </a:r>
              <a:r>
                <a:rPr lang="en-US" sz="1000">
                  <a:solidFill>
                    <a:srgbClr val="777777">
                      <a:lumMod val="75000"/>
                    </a:srgbClr>
                  </a:solidFill>
                  <a:cs typeface="Arial" pitchFamily="34" charset="0"/>
                </a:rPr>
                <a:t>the edge </a:t>
              </a:r>
              <a:endParaRPr lang="en-US" sz="1000" dirty="0">
                <a:solidFill>
                  <a:srgbClr val="777777">
                    <a:lumMod val="75000"/>
                  </a:srgbClr>
                </a:solidFill>
                <a:cs typeface="Arial" pitchFamily="34" charset="0"/>
              </a:endParaRPr>
            </a:p>
          </p:txBody>
        </p:sp>
      </p:grpSp>
      <p:pic>
        <p:nvPicPr>
          <p:cNvPr id="3074" name="Picture 2" descr="http://www.iconshock.com/img_vista/ANDROID/general/jpg/gear_icon.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50544" y="2689539"/>
            <a:ext cx="551479" cy="5514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49" name="Group 248"/>
          <p:cNvGrpSpPr/>
          <p:nvPr/>
        </p:nvGrpSpPr>
        <p:grpSpPr>
          <a:xfrm>
            <a:off x="2540073" y="2069935"/>
            <a:ext cx="1218101" cy="717895"/>
            <a:chOff x="4137639" y="1066272"/>
            <a:chExt cx="1218101" cy="717895"/>
          </a:xfrm>
        </p:grpSpPr>
        <p:grpSp>
          <p:nvGrpSpPr>
            <p:cNvPr id="222" name="Group 221"/>
            <p:cNvGrpSpPr/>
            <p:nvPr/>
          </p:nvGrpSpPr>
          <p:grpSpPr>
            <a:xfrm>
              <a:off x="4137639" y="1475487"/>
              <a:ext cx="892792" cy="95803"/>
              <a:chOff x="3124200" y="2446564"/>
              <a:chExt cx="892792" cy="95803"/>
            </a:xfrm>
            <a:solidFill>
              <a:srgbClr val="00B0F0"/>
            </a:solidFill>
          </p:grpSpPr>
          <p:sp>
            <p:nvSpPr>
              <p:cNvPr id="223" name="Rectangle 222"/>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33" name="Rectangle 232"/>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35" name="Rectangle 234"/>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36" name="Rectangle 235"/>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37" name="Rectangle 236"/>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39" name="Rectangle 238"/>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240" name="Group 239"/>
            <p:cNvGrpSpPr/>
            <p:nvPr/>
          </p:nvGrpSpPr>
          <p:grpSpPr>
            <a:xfrm>
              <a:off x="4548640" y="1066272"/>
              <a:ext cx="525278" cy="200055"/>
              <a:chOff x="3908025" y="693961"/>
              <a:chExt cx="525278" cy="200055"/>
            </a:xfrm>
          </p:grpSpPr>
          <p:pic>
            <p:nvPicPr>
              <p:cNvPr id="242" name="Picture 241"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08025" y="728887"/>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43" name="TextBox 242"/>
              <p:cNvSpPr txBox="1"/>
              <p:nvPr/>
            </p:nvSpPr>
            <p:spPr>
              <a:xfrm>
                <a:off x="4004194" y="693961"/>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sp>
          <p:nvSpPr>
            <p:cNvPr id="245" name="TextBox 244"/>
            <p:cNvSpPr txBox="1"/>
            <p:nvPr/>
          </p:nvSpPr>
          <p:spPr>
            <a:xfrm>
              <a:off x="4552722" y="1522557"/>
              <a:ext cx="803018" cy="261610"/>
            </a:xfrm>
            <a:prstGeom prst="rect">
              <a:avLst/>
            </a:prstGeom>
            <a:noFill/>
          </p:spPr>
          <p:txBody>
            <a:bodyPr wrap="square" rtlCol="0" anchor="ctr" anchorCtr="0">
              <a:spAutoFit/>
            </a:bodyPr>
            <a:lstStyle/>
            <a:p>
              <a:r>
                <a:rPr lang="en-US" sz="1100" dirty="0">
                  <a:solidFill>
                    <a:srgbClr val="003366">
                      <a:lumMod val="60000"/>
                      <a:lumOff val="40000"/>
                    </a:srgbClr>
                  </a:solidFill>
                  <a:cs typeface="Arial" pitchFamily="34" charset="0"/>
                </a:rPr>
                <a:t>CMAF</a:t>
              </a:r>
            </a:p>
          </p:txBody>
        </p:sp>
        <p:pic>
          <p:nvPicPr>
            <p:cNvPr id="246" name="Picture 2"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48640" y="1278241"/>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48" name="TextBox 247"/>
            <p:cNvSpPr txBox="1"/>
            <p:nvPr/>
          </p:nvSpPr>
          <p:spPr>
            <a:xfrm>
              <a:off x="4650286" y="1262902"/>
              <a:ext cx="481173" cy="200055"/>
            </a:xfrm>
            <a:prstGeom prst="rect">
              <a:avLst/>
            </a:prstGeom>
            <a:noFill/>
          </p:spPr>
          <p:txBody>
            <a:bodyPr wrap="square" rtlCol="0" anchor="ctr" anchorCtr="0">
              <a:spAutoFit/>
            </a:bodyPr>
            <a:lstStyle/>
            <a:p>
              <a:r>
                <a:rPr lang="en-US" sz="700" dirty="0">
                  <a:solidFill>
                    <a:srgbClr val="000000"/>
                  </a:solidFill>
                  <a:cs typeface="Arial" pitchFamily="34" charset="0"/>
                </a:rPr>
                <a:t>m3u8</a:t>
              </a:r>
            </a:p>
          </p:txBody>
        </p:sp>
      </p:grpSp>
      <p:grpSp>
        <p:nvGrpSpPr>
          <p:cNvPr id="278" name="Group 277"/>
          <p:cNvGrpSpPr/>
          <p:nvPr/>
        </p:nvGrpSpPr>
        <p:grpSpPr>
          <a:xfrm>
            <a:off x="5251295" y="2880825"/>
            <a:ext cx="892792" cy="510586"/>
            <a:chOff x="4918434" y="1081370"/>
            <a:chExt cx="892792" cy="510586"/>
          </a:xfrm>
        </p:grpSpPr>
        <p:grpSp>
          <p:nvGrpSpPr>
            <p:cNvPr id="279" name="Group 278"/>
            <p:cNvGrpSpPr/>
            <p:nvPr/>
          </p:nvGrpSpPr>
          <p:grpSpPr>
            <a:xfrm>
              <a:off x="4918434" y="1081370"/>
              <a:ext cx="892792" cy="95803"/>
              <a:chOff x="3124200" y="2446564"/>
              <a:chExt cx="892792" cy="95803"/>
            </a:xfrm>
            <a:solidFill>
              <a:srgbClr val="00B0F0"/>
            </a:solidFill>
          </p:grpSpPr>
          <p:sp>
            <p:nvSpPr>
              <p:cNvPr id="285" name="Rectangle 284"/>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86" name="Rectangle 285"/>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87" name="Rectangle 286"/>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88" name="Rectangle 287"/>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89" name="Rectangle 288"/>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90" name="Rectangle 289"/>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280" name="Group 279"/>
            <p:cNvGrpSpPr/>
            <p:nvPr/>
          </p:nvGrpSpPr>
          <p:grpSpPr>
            <a:xfrm>
              <a:off x="4918434" y="1204166"/>
              <a:ext cx="525278" cy="200055"/>
              <a:chOff x="3908025" y="693961"/>
              <a:chExt cx="525278" cy="200055"/>
            </a:xfrm>
          </p:grpSpPr>
          <p:pic>
            <p:nvPicPr>
              <p:cNvPr id="283" name="Picture 282"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08025" y="728887"/>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84" name="TextBox 283"/>
              <p:cNvSpPr txBox="1"/>
              <p:nvPr/>
            </p:nvSpPr>
            <p:spPr>
              <a:xfrm>
                <a:off x="4004194" y="693961"/>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pic>
          <p:nvPicPr>
            <p:cNvPr id="281" name="Picture 2"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18434" y="141613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82" name="TextBox 281"/>
            <p:cNvSpPr txBox="1"/>
            <p:nvPr/>
          </p:nvSpPr>
          <p:spPr>
            <a:xfrm>
              <a:off x="5020080" y="1391901"/>
              <a:ext cx="472205" cy="200055"/>
            </a:xfrm>
            <a:prstGeom prst="rect">
              <a:avLst/>
            </a:prstGeom>
            <a:noFill/>
          </p:spPr>
          <p:txBody>
            <a:bodyPr wrap="square" rtlCol="0" anchor="ctr" anchorCtr="0">
              <a:spAutoFit/>
            </a:bodyPr>
            <a:lstStyle/>
            <a:p>
              <a:r>
                <a:rPr lang="en-US" sz="700" dirty="0">
                  <a:solidFill>
                    <a:srgbClr val="000000"/>
                  </a:solidFill>
                  <a:cs typeface="Arial" pitchFamily="34" charset="0"/>
                </a:rPr>
                <a:t>m3u8</a:t>
              </a:r>
            </a:p>
          </p:txBody>
        </p:sp>
      </p:grpSp>
      <p:grpSp>
        <p:nvGrpSpPr>
          <p:cNvPr id="291" name="Group 290"/>
          <p:cNvGrpSpPr/>
          <p:nvPr/>
        </p:nvGrpSpPr>
        <p:grpSpPr>
          <a:xfrm>
            <a:off x="7780030" y="1030130"/>
            <a:ext cx="892792" cy="525737"/>
            <a:chOff x="4918434" y="1081370"/>
            <a:chExt cx="892792" cy="525737"/>
          </a:xfrm>
        </p:grpSpPr>
        <p:grpSp>
          <p:nvGrpSpPr>
            <p:cNvPr id="292" name="Group 291"/>
            <p:cNvGrpSpPr/>
            <p:nvPr/>
          </p:nvGrpSpPr>
          <p:grpSpPr>
            <a:xfrm>
              <a:off x="4918434" y="1081370"/>
              <a:ext cx="892792" cy="95803"/>
              <a:chOff x="3124200" y="2446564"/>
              <a:chExt cx="892792" cy="95803"/>
            </a:xfrm>
            <a:solidFill>
              <a:srgbClr val="00B0F0"/>
            </a:solidFill>
          </p:grpSpPr>
          <p:sp>
            <p:nvSpPr>
              <p:cNvPr id="298" name="Rectangle 297"/>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299" name="Rectangle 298"/>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00" name="Rectangle 299"/>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01" name="Rectangle 300"/>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02" name="Rectangle 301"/>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03" name="Rectangle 302"/>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293" name="Group 292"/>
            <p:cNvGrpSpPr/>
            <p:nvPr/>
          </p:nvGrpSpPr>
          <p:grpSpPr>
            <a:xfrm>
              <a:off x="4918434" y="1204166"/>
              <a:ext cx="525278" cy="200055"/>
              <a:chOff x="3908025" y="693961"/>
              <a:chExt cx="525278" cy="200055"/>
            </a:xfrm>
          </p:grpSpPr>
          <p:pic>
            <p:nvPicPr>
              <p:cNvPr id="296" name="Picture 295"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08025" y="728887"/>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97" name="TextBox 296"/>
              <p:cNvSpPr txBox="1"/>
              <p:nvPr/>
            </p:nvSpPr>
            <p:spPr>
              <a:xfrm>
                <a:off x="4004194" y="693961"/>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pic>
          <p:nvPicPr>
            <p:cNvPr id="294" name="Picture 2"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18434" y="141613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95" name="TextBox 294"/>
            <p:cNvSpPr txBox="1"/>
            <p:nvPr/>
          </p:nvSpPr>
          <p:spPr>
            <a:xfrm>
              <a:off x="5020080" y="1407052"/>
              <a:ext cx="481628" cy="200055"/>
            </a:xfrm>
            <a:prstGeom prst="rect">
              <a:avLst/>
            </a:prstGeom>
            <a:noFill/>
          </p:spPr>
          <p:txBody>
            <a:bodyPr wrap="square" rtlCol="0" anchor="ctr" anchorCtr="0">
              <a:spAutoFit/>
            </a:bodyPr>
            <a:lstStyle/>
            <a:p>
              <a:r>
                <a:rPr lang="en-US" sz="700" dirty="0">
                  <a:solidFill>
                    <a:srgbClr val="000000"/>
                  </a:solidFill>
                  <a:cs typeface="Arial" pitchFamily="34" charset="0"/>
                </a:rPr>
                <a:t>m3u8</a:t>
              </a:r>
            </a:p>
          </p:txBody>
        </p:sp>
      </p:grpSp>
      <p:grpSp>
        <p:nvGrpSpPr>
          <p:cNvPr id="304" name="Group 303"/>
          <p:cNvGrpSpPr/>
          <p:nvPr/>
        </p:nvGrpSpPr>
        <p:grpSpPr>
          <a:xfrm>
            <a:off x="7780030" y="2156603"/>
            <a:ext cx="892792" cy="517358"/>
            <a:chOff x="4918434" y="1081370"/>
            <a:chExt cx="892792" cy="517357"/>
          </a:xfrm>
        </p:grpSpPr>
        <p:grpSp>
          <p:nvGrpSpPr>
            <p:cNvPr id="305" name="Group 304"/>
            <p:cNvGrpSpPr/>
            <p:nvPr/>
          </p:nvGrpSpPr>
          <p:grpSpPr>
            <a:xfrm>
              <a:off x="4918434" y="1081370"/>
              <a:ext cx="892792" cy="95803"/>
              <a:chOff x="3124200" y="2446564"/>
              <a:chExt cx="892792" cy="95803"/>
            </a:xfrm>
            <a:solidFill>
              <a:srgbClr val="00B0F0"/>
            </a:solidFill>
          </p:grpSpPr>
          <p:sp>
            <p:nvSpPr>
              <p:cNvPr id="311" name="Rectangle 310"/>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12" name="Rectangle 311"/>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13" name="Rectangle 312"/>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14" name="Rectangle 313"/>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15" name="Rectangle 314"/>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16" name="Rectangle 315"/>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306" name="Group 305"/>
            <p:cNvGrpSpPr/>
            <p:nvPr/>
          </p:nvGrpSpPr>
          <p:grpSpPr>
            <a:xfrm>
              <a:off x="4918434" y="1204166"/>
              <a:ext cx="525278" cy="200055"/>
              <a:chOff x="3908025" y="693961"/>
              <a:chExt cx="525278" cy="200055"/>
            </a:xfrm>
          </p:grpSpPr>
          <p:pic>
            <p:nvPicPr>
              <p:cNvPr id="309" name="Picture 308"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08025" y="728887"/>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10" name="TextBox 309"/>
              <p:cNvSpPr txBox="1"/>
              <p:nvPr/>
            </p:nvSpPr>
            <p:spPr>
              <a:xfrm>
                <a:off x="4004194" y="693961"/>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pic>
          <p:nvPicPr>
            <p:cNvPr id="307" name="Picture 2"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18434" y="141613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08" name="TextBox 307"/>
            <p:cNvSpPr txBox="1"/>
            <p:nvPr/>
          </p:nvSpPr>
          <p:spPr>
            <a:xfrm>
              <a:off x="5020080" y="1398672"/>
              <a:ext cx="450662" cy="200055"/>
            </a:xfrm>
            <a:prstGeom prst="rect">
              <a:avLst/>
            </a:prstGeom>
            <a:noFill/>
          </p:spPr>
          <p:txBody>
            <a:bodyPr wrap="square" rtlCol="0" anchor="ctr" anchorCtr="0">
              <a:spAutoFit/>
            </a:bodyPr>
            <a:lstStyle/>
            <a:p>
              <a:r>
                <a:rPr lang="en-US" sz="700" dirty="0">
                  <a:solidFill>
                    <a:srgbClr val="000000"/>
                  </a:solidFill>
                  <a:cs typeface="Arial" pitchFamily="34" charset="0"/>
                </a:rPr>
                <a:t>m3u8</a:t>
              </a:r>
            </a:p>
          </p:txBody>
        </p:sp>
      </p:grpSp>
      <p:grpSp>
        <p:nvGrpSpPr>
          <p:cNvPr id="317" name="Group 316"/>
          <p:cNvGrpSpPr/>
          <p:nvPr/>
        </p:nvGrpSpPr>
        <p:grpSpPr>
          <a:xfrm>
            <a:off x="7790307" y="3096632"/>
            <a:ext cx="892792" cy="517358"/>
            <a:chOff x="4918434" y="1081370"/>
            <a:chExt cx="892792" cy="517357"/>
          </a:xfrm>
        </p:grpSpPr>
        <p:grpSp>
          <p:nvGrpSpPr>
            <p:cNvPr id="318" name="Group 317"/>
            <p:cNvGrpSpPr/>
            <p:nvPr/>
          </p:nvGrpSpPr>
          <p:grpSpPr>
            <a:xfrm>
              <a:off x="4918434" y="1081370"/>
              <a:ext cx="892792" cy="95803"/>
              <a:chOff x="3124200" y="2446564"/>
              <a:chExt cx="892792" cy="95803"/>
            </a:xfrm>
            <a:solidFill>
              <a:srgbClr val="00B0F0"/>
            </a:solidFill>
          </p:grpSpPr>
          <p:sp>
            <p:nvSpPr>
              <p:cNvPr id="324" name="Rectangle 323"/>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25" name="Rectangle 324"/>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26" name="Rectangle 325"/>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27" name="Rectangle 326"/>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28" name="Rectangle 327"/>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29" name="Rectangle 328"/>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319" name="Group 318"/>
            <p:cNvGrpSpPr/>
            <p:nvPr/>
          </p:nvGrpSpPr>
          <p:grpSpPr>
            <a:xfrm>
              <a:off x="4918434" y="1204166"/>
              <a:ext cx="525278" cy="200055"/>
              <a:chOff x="3908025" y="693961"/>
              <a:chExt cx="525278" cy="200055"/>
            </a:xfrm>
          </p:grpSpPr>
          <p:pic>
            <p:nvPicPr>
              <p:cNvPr id="322" name="Picture 321"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08025" y="728887"/>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23" name="TextBox 322"/>
              <p:cNvSpPr txBox="1"/>
              <p:nvPr/>
            </p:nvSpPr>
            <p:spPr>
              <a:xfrm>
                <a:off x="4004194" y="693961"/>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pic>
          <p:nvPicPr>
            <p:cNvPr id="320" name="Picture 2"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18434" y="141613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21" name="TextBox 320"/>
            <p:cNvSpPr txBox="1"/>
            <p:nvPr/>
          </p:nvSpPr>
          <p:spPr>
            <a:xfrm>
              <a:off x="5020080" y="1398672"/>
              <a:ext cx="471350" cy="200055"/>
            </a:xfrm>
            <a:prstGeom prst="rect">
              <a:avLst/>
            </a:prstGeom>
            <a:noFill/>
          </p:spPr>
          <p:txBody>
            <a:bodyPr wrap="square" rtlCol="0" anchor="ctr" anchorCtr="0">
              <a:spAutoFit/>
            </a:bodyPr>
            <a:lstStyle/>
            <a:p>
              <a:r>
                <a:rPr lang="en-US" sz="700" dirty="0">
                  <a:solidFill>
                    <a:srgbClr val="000000"/>
                  </a:solidFill>
                  <a:cs typeface="Arial" pitchFamily="34" charset="0"/>
                </a:rPr>
                <a:t>m3u8</a:t>
              </a:r>
            </a:p>
          </p:txBody>
        </p:sp>
      </p:grpSp>
      <p:grpSp>
        <p:nvGrpSpPr>
          <p:cNvPr id="330" name="Group 329"/>
          <p:cNvGrpSpPr/>
          <p:nvPr/>
        </p:nvGrpSpPr>
        <p:grpSpPr>
          <a:xfrm>
            <a:off x="7801582" y="4116556"/>
            <a:ext cx="892792" cy="511437"/>
            <a:chOff x="4918434" y="1081370"/>
            <a:chExt cx="892792" cy="511437"/>
          </a:xfrm>
        </p:grpSpPr>
        <p:grpSp>
          <p:nvGrpSpPr>
            <p:cNvPr id="331" name="Group 330"/>
            <p:cNvGrpSpPr/>
            <p:nvPr/>
          </p:nvGrpSpPr>
          <p:grpSpPr>
            <a:xfrm>
              <a:off x="4918434" y="1081370"/>
              <a:ext cx="892792" cy="95803"/>
              <a:chOff x="3124200" y="2446564"/>
              <a:chExt cx="892792" cy="95803"/>
            </a:xfrm>
            <a:solidFill>
              <a:srgbClr val="00B0F0"/>
            </a:solidFill>
          </p:grpSpPr>
          <p:sp>
            <p:nvSpPr>
              <p:cNvPr id="337" name="Rectangle 336"/>
              <p:cNvSpPr/>
              <p:nvPr/>
            </p:nvSpPr>
            <p:spPr bwMode="auto">
              <a:xfrm>
                <a:off x="3124200"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38" name="Rectangle 337"/>
              <p:cNvSpPr/>
              <p:nvPr/>
            </p:nvSpPr>
            <p:spPr bwMode="auto">
              <a:xfrm>
                <a:off x="3265796" y="2446566"/>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39" name="Rectangle 338"/>
              <p:cNvSpPr/>
              <p:nvPr/>
            </p:nvSpPr>
            <p:spPr bwMode="auto">
              <a:xfrm>
                <a:off x="34181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40" name="Rectangle 339"/>
              <p:cNvSpPr/>
              <p:nvPr/>
            </p:nvSpPr>
            <p:spPr bwMode="auto">
              <a:xfrm>
                <a:off x="3570596"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41" name="Rectangle 340"/>
              <p:cNvSpPr/>
              <p:nvPr/>
            </p:nvSpPr>
            <p:spPr bwMode="auto">
              <a:xfrm>
                <a:off x="3712192" y="2446565"/>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sp>
            <p:nvSpPr>
              <p:cNvPr id="342" name="Rectangle 341"/>
              <p:cNvSpPr/>
              <p:nvPr/>
            </p:nvSpPr>
            <p:spPr bwMode="auto">
              <a:xfrm>
                <a:off x="3864592" y="2446564"/>
                <a:ext cx="152400" cy="95801"/>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777777"/>
                  </a:solidFill>
                </a:endParaRPr>
              </a:p>
            </p:txBody>
          </p:sp>
        </p:grpSp>
        <p:grpSp>
          <p:nvGrpSpPr>
            <p:cNvPr id="332" name="Group 331"/>
            <p:cNvGrpSpPr/>
            <p:nvPr/>
          </p:nvGrpSpPr>
          <p:grpSpPr>
            <a:xfrm>
              <a:off x="4918434" y="1204166"/>
              <a:ext cx="525278" cy="200055"/>
              <a:chOff x="3908025" y="693961"/>
              <a:chExt cx="525278" cy="200055"/>
            </a:xfrm>
          </p:grpSpPr>
          <p:pic>
            <p:nvPicPr>
              <p:cNvPr id="335" name="Picture 334"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08025" y="728887"/>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36" name="TextBox 335"/>
              <p:cNvSpPr txBox="1"/>
              <p:nvPr/>
            </p:nvSpPr>
            <p:spPr>
              <a:xfrm>
                <a:off x="4004194" y="693961"/>
                <a:ext cx="429109" cy="200055"/>
              </a:xfrm>
              <a:prstGeom prst="rect">
                <a:avLst/>
              </a:prstGeom>
              <a:noFill/>
            </p:spPr>
            <p:txBody>
              <a:bodyPr wrap="square" rtlCol="0" anchor="ctr" anchorCtr="0">
                <a:spAutoFit/>
              </a:bodyPr>
              <a:lstStyle/>
              <a:p>
                <a:r>
                  <a:rPr lang="en-US" sz="700" dirty="0" err="1">
                    <a:solidFill>
                      <a:srgbClr val="000000"/>
                    </a:solidFill>
                    <a:cs typeface="Arial" pitchFamily="34" charset="0"/>
                  </a:rPr>
                  <a:t>mpd</a:t>
                </a:r>
                <a:endParaRPr lang="en-US" sz="700" dirty="0">
                  <a:solidFill>
                    <a:srgbClr val="000000"/>
                  </a:solidFill>
                  <a:cs typeface="Arial" pitchFamily="34" charset="0"/>
                </a:endParaRPr>
              </a:p>
            </p:txBody>
          </p:sp>
        </p:grpSp>
        <p:pic>
          <p:nvPicPr>
            <p:cNvPr id="333" name="Picture 2" descr="http://www.iconsdb.com/icons/preview/black/text-file-xx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18434" y="141613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34" name="TextBox 333"/>
            <p:cNvSpPr txBox="1"/>
            <p:nvPr/>
          </p:nvSpPr>
          <p:spPr>
            <a:xfrm>
              <a:off x="5020080" y="1392752"/>
              <a:ext cx="482986" cy="200055"/>
            </a:xfrm>
            <a:prstGeom prst="rect">
              <a:avLst/>
            </a:prstGeom>
            <a:noFill/>
          </p:spPr>
          <p:txBody>
            <a:bodyPr wrap="square" rtlCol="0" anchor="ctr" anchorCtr="0">
              <a:spAutoFit/>
            </a:bodyPr>
            <a:lstStyle/>
            <a:p>
              <a:r>
                <a:rPr lang="en-US" sz="700" dirty="0">
                  <a:solidFill>
                    <a:srgbClr val="000000"/>
                  </a:solidFill>
                  <a:cs typeface="Arial" pitchFamily="34" charset="0"/>
                </a:rPr>
                <a:t>m3u8</a:t>
              </a:r>
            </a:p>
          </p:txBody>
        </p:sp>
      </p:grpSp>
      <p:sp>
        <p:nvSpPr>
          <p:cNvPr id="343" name="TextBox 342"/>
          <p:cNvSpPr txBox="1"/>
          <p:nvPr/>
        </p:nvSpPr>
        <p:spPr>
          <a:xfrm>
            <a:off x="5111159" y="1710713"/>
            <a:ext cx="1131033" cy="400110"/>
          </a:xfrm>
          <a:prstGeom prst="rect">
            <a:avLst/>
          </a:prstGeom>
          <a:noFill/>
        </p:spPr>
        <p:txBody>
          <a:bodyPr wrap="square" rtlCol="0" anchor="ctr" anchorCtr="0">
            <a:spAutoFit/>
          </a:bodyPr>
          <a:lstStyle/>
          <a:p>
            <a:r>
              <a:rPr lang="en-US" sz="1000" dirty="0">
                <a:solidFill>
                  <a:srgbClr val="777777">
                    <a:lumMod val="75000"/>
                  </a:srgbClr>
                </a:solidFill>
                <a:cs typeface="Arial" pitchFamily="34" charset="0"/>
              </a:rPr>
              <a:t>More </a:t>
            </a:r>
            <a:r>
              <a:rPr lang="en-US" sz="1000">
                <a:solidFill>
                  <a:srgbClr val="777777">
                    <a:lumMod val="75000"/>
                  </a:srgbClr>
                </a:solidFill>
                <a:cs typeface="Arial" pitchFamily="34" charset="0"/>
              </a:rPr>
              <a:t>efficient edge caching</a:t>
            </a:r>
            <a:endParaRPr lang="en-US" sz="1000" dirty="0">
              <a:solidFill>
                <a:srgbClr val="777777">
                  <a:lumMod val="75000"/>
                </a:srgbClr>
              </a:solidFill>
              <a:cs typeface="Arial" pitchFamily="34" charset="0"/>
            </a:endParaRPr>
          </a:p>
        </p:txBody>
      </p:sp>
      <p:sp>
        <p:nvSpPr>
          <p:cNvPr id="344" name="TextBox 343"/>
          <p:cNvSpPr txBox="1"/>
          <p:nvPr/>
        </p:nvSpPr>
        <p:spPr>
          <a:xfrm>
            <a:off x="1580944" y="2839123"/>
            <a:ext cx="1131033" cy="553998"/>
          </a:xfrm>
          <a:prstGeom prst="rect">
            <a:avLst/>
          </a:prstGeom>
          <a:noFill/>
        </p:spPr>
        <p:txBody>
          <a:bodyPr wrap="square" rtlCol="0" anchor="ctr" anchorCtr="0">
            <a:spAutoFit/>
          </a:bodyPr>
          <a:lstStyle/>
          <a:p>
            <a:r>
              <a:rPr lang="en-US" sz="1000" dirty="0">
                <a:solidFill>
                  <a:srgbClr val="777777">
                    <a:lumMod val="75000"/>
                  </a:srgbClr>
                </a:solidFill>
                <a:cs typeface="Arial" pitchFamily="34" charset="0"/>
              </a:rPr>
              <a:t>Storage and packaging costs </a:t>
            </a:r>
          </a:p>
          <a:p>
            <a:r>
              <a:rPr lang="en-US" sz="1000" dirty="0">
                <a:solidFill>
                  <a:srgbClr val="777777">
                    <a:lumMod val="75000"/>
                  </a:srgbClr>
                </a:solidFill>
                <a:cs typeface="Arial" pitchFamily="34" charset="0"/>
              </a:rPr>
              <a:t>reduced </a:t>
            </a:r>
          </a:p>
        </p:txBody>
      </p:sp>
      <p:sp>
        <p:nvSpPr>
          <p:cNvPr id="263" name="TextBox 262"/>
          <p:cNvSpPr txBox="1"/>
          <p:nvPr/>
        </p:nvSpPr>
        <p:spPr>
          <a:xfrm>
            <a:off x="178130" y="89065"/>
            <a:ext cx="9071146" cy="507831"/>
          </a:xfrm>
          <a:prstGeom prst="rect">
            <a:avLst/>
          </a:prstGeom>
          <a:noFill/>
        </p:spPr>
        <p:txBody>
          <a:bodyPr wrap="square" rtlCol="0">
            <a:spAutoFit/>
          </a:bodyPr>
          <a:lstStyle/>
          <a:p>
            <a:r>
              <a:rPr lang="en-US" sz="2700" dirty="0">
                <a:solidFill>
                  <a:schemeClr val="bg1"/>
                </a:solidFill>
                <a:latin typeface="Century Gothic" panose="020B0502020202020204" pitchFamily="34" charset="0"/>
              </a:rPr>
              <a:t>Multi-platform OTT workflow with CMAF</a:t>
            </a:r>
          </a:p>
        </p:txBody>
      </p:sp>
    </p:spTree>
    <p:extLst>
      <p:ext uri="{BB962C8B-B14F-4D97-AF65-F5344CB8AC3E}">
        <p14:creationId xmlns:p14="http://schemas.microsoft.com/office/powerpoint/2010/main" val="178464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childTnLst>
                          </p:cTn>
                        </p:par>
                        <p:par>
                          <p:cTn id="10" fill="hold">
                            <p:stCondLst>
                              <p:cond delay="1000"/>
                            </p:stCondLst>
                            <p:childTnLst>
                              <p:par>
                                <p:cTn id="11" presetID="53" presetClass="exit" presetSubtype="32" fill="hold" nodeType="afterEffect">
                                  <p:stCondLst>
                                    <p:cond delay="1000"/>
                                  </p:stCondLst>
                                  <p:childTnLst>
                                    <p:anim calcmode="lin" valueType="num">
                                      <p:cBhvr>
                                        <p:cTn id="12" dur="1000"/>
                                        <p:tgtEl>
                                          <p:spTgt spid="28"/>
                                        </p:tgtEl>
                                        <p:attrNameLst>
                                          <p:attrName>ppt_w</p:attrName>
                                        </p:attrNameLst>
                                      </p:cBhvr>
                                      <p:tavLst>
                                        <p:tav tm="0">
                                          <p:val>
                                            <p:strVal val="ppt_w"/>
                                          </p:val>
                                        </p:tav>
                                        <p:tav tm="100000">
                                          <p:val>
                                            <p:fltVal val="0"/>
                                          </p:val>
                                        </p:tav>
                                      </p:tavLst>
                                    </p:anim>
                                    <p:anim calcmode="lin" valueType="num">
                                      <p:cBhvr>
                                        <p:cTn id="13" dur="1000"/>
                                        <p:tgtEl>
                                          <p:spTgt spid="28"/>
                                        </p:tgtEl>
                                        <p:attrNameLst>
                                          <p:attrName>ppt_h</p:attrName>
                                        </p:attrNameLst>
                                      </p:cBhvr>
                                      <p:tavLst>
                                        <p:tav tm="0">
                                          <p:val>
                                            <p:strVal val="ppt_h"/>
                                          </p:val>
                                        </p:tav>
                                        <p:tav tm="100000">
                                          <p:val>
                                            <p:fltVal val="0"/>
                                          </p:val>
                                        </p:tav>
                                      </p:tavLst>
                                    </p:anim>
                                    <p:animEffect transition="out" filter="fade">
                                      <p:cBhvr>
                                        <p:cTn id="14" dur="1000"/>
                                        <p:tgtEl>
                                          <p:spTgt spid="28"/>
                                        </p:tgtEl>
                                      </p:cBhvr>
                                    </p:animEffect>
                                    <p:set>
                                      <p:cBhvr>
                                        <p:cTn id="15" dur="1" fill="hold">
                                          <p:stCondLst>
                                            <p:cond delay="999"/>
                                          </p:stCondLst>
                                        </p:cTn>
                                        <p:tgtEl>
                                          <p:spTgt spid="28"/>
                                        </p:tgtEl>
                                        <p:attrNameLst>
                                          <p:attrName>style.visibility</p:attrName>
                                        </p:attrNameLst>
                                      </p:cBhvr>
                                      <p:to>
                                        <p:strVal val="hidden"/>
                                      </p:to>
                                    </p:set>
                                  </p:childTnLst>
                                </p:cTn>
                              </p:par>
                            </p:childTnLst>
                          </p:cTn>
                        </p:par>
                        <p:par>
                          <p:cTn id="16" fill="hold">
                            <p:stCondLst>
                              <p:cond delay="3000"/>
                            </p:stCondLst>
                            <p:childTnLst>
                              <p:par>
                                <p:cTn id="17" presetID="53" presetClass="exit" presetSubtype="32" fill="hold" nodeType="afterEffect">
                                  <p:stCondLst>
                                    <p:cond delay="1000"/>
                                  </p:stCondLst>
                                  <p:childTnLst>
                                    <p:anim calcmode="lin" valueType="num">
                                      <p:cBhvr>
                                        <p:cTn id="18" dur="500"/>
                                        <p:tgtEl>
                                          <p:spTgt spid="29"/>
                                        </p:tgtEl>
                                        <p:attrNameLst>
                                          <p:attrName>ppt_w</p:attrName>
                                        </p:attrNameLst>
                                      </p:cBhvr>
                                      <p:tavLst>
                                        <p:tav tm="0">
                                          <p:val>
                                            <p:strVal val="ppt_w"/>
                                          </p:val>
                                        </p:tav>
                                        <p:tav tm="100000">
                                          <p:val>
                                            <p:fltVal val="0"/>
                                          </p:val>
                                        </p:tav>
                                      </p:tavLst>
                                    </p:anim>
                                    <p:anim calcmode="lin" valueType="num">
                                      <p:cBhvr>
                                        <p:cTn id="19" dur="500"/>
                                        <p:tgtEl>
                                          <p:spTgt spid="29"/>
                                        </p:tgtEl>
                                        <p:attrNameLst>
                                          <p:attrName>ppt_h</p:attrName>
                                        </p:attrNameLst>
                                      </p:cBhvr>
                                      <p:tavLst>
                                        <p:tav tm="0">
                                          <p:val>
                                            <p:strVal val="ppt_h"/>
                                          </p:val>
                                        </p:tav>
                                        <p:tav tm="100000">
                                          <p:val>
                                            <p:fltVal val="0"/>
                                          </p:val>
                                        </p:tav>
                                      </p:tavLst>
                                    </p:anim>
                                    <p:animEffect transition="out" filter="fade">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childTnLst>
                          </p:cTn>
                        </p:par>
                        <p:par>
                          <p:cTn id="22" fill="hold">
                            <p:stCondLst>
                              <p:cond delay="4500"/>
                            </p:stCondLst>
                            <p:childTnLst>
                              <p:par>
                                <p:cTn id="23" presetID="53" presetClass="exit" presetSubtype="32" fill="hold" nodeType="afterEffect">
                                  <p:stCondLst>
                                    <p:cond delay="1000"/>
                                  </p:stCondLst>
                                  <p:childTnLst>
                                    <p:anim calcmode="lin" valueType="num">
                                      <p:cBhvr>
                                        <p:cTn id="24" dur="500"/>
                                        <p:tgtEl>
                                          <p:spTgt spid="232"/>
                                        </p:tgtEl>
                                        <p:attrNameLst>
                                          <p:attrName>ppt_w</p:attrName>
                                        </p:attrNameLst>
                                      </p:cBhvr>
                                      <p:tavLst>
                                        <p:tav tm="0">
                                          <p:val>
                                            <p:strVal val="ppt_w"/>
                                          </p:val>
                                        </p:tav>
                                        <p:tav tm="100000">
                                          <p:val>
                                            <p:fltVal val="0"/>
                                          </p:val>
                                        </p:tav>
                                      </p:tavLst>
                                    </p:anim>
                                    <p:anim calcmode="lin" valueType="num">
                                      <p:cBhvr>
                                        <p:cTn id="25" dur="500"/>
                                        <p:tgtEl>
                                          <p:spTgt spid="232"/>
                                        </p:tgtEl>
                                        <p:attrNameLst>
                                          <p:attrName>ppt_h</p:attrName>
                                        </p:attrNameLst>
                                      </p:cBhvr>
                                      <p:tavLst>
                                        <p:tav tm="0">
                                          <p:val>
                                            <p:strVal val="ppt_h"/>
                                          </p:val>
                                        </p:tav>
                                        <p:tav tm="100000">
                                          <p:val>
                                            <p:fltVal val="0"/>
                                          </p:val>
                                        </p:tav>
                                      </p:tavLst>
                                    </p:anim>
                                    <p:animEffect transition="out" filter="fade">
                                      <p:cBhvr>
                                        <p:cTn id="26" dur="500"/>
                                        <p:tgtEl>
                                          <p:spTgt spid="232"/>
                                        </p:tgtEl>
                                      </p:cBhvr>
                                    </p:animEffect>
                                    <p:set>
                                      <p:cBhvr>
                                        <p:cTn id="27" dur="1" fill="hold">
                                          <p:stCondLst>
                                            <p:cond delay="499"/>
                                          </p:stCondLst>
                                        </p:cTn>
                                        <p:tgtEl>
                                          <p:spTgt spid="232"/>
                                        </p:tgtEl>
                                        <p:attrNameLst>
                                          <p:attrName>style.visibility</p:attrName>
                                        </p:attrNameLst>
                                      </p:cBhvr>
                                      <p:to>
                                        <p:strVal val="hidden"/>
                                      </p:to>
                                    </p:set>
                                  </p:childTnLst>
                                </p:cTn>
                              </p:par>
                            </p:childTnLst>
                          </p:cTn>
                        </p:par>
                        <p:par>
                          <p:cTn id="28" fill="hold">
                            <p:stCondLst>
                              <p:cond delay="6000"/>
                            </p:stCondLst>
                            <p:childTnLst>
                              <p:par>
                                <p:cTn id="29" presetID="53" presetClass="exit" presetSubtype="32" fill="hold" nodeType="afterEffect">
                                  <p:stCondLst>
                                    <p:cond delay="1000"/>
                                  </p:stCondLst>
                                  <p:childTnLst>
                                    <p:anim calcmode="lin" valueType="num">
                                      <p:cBhvr>
                                        <p:cTn id="30" dur="500"/>
                                        <p:tgtEl>
                                          <p:spTgt spid="251"/>
                                        </p:tgtEl>
                                        <p:attrNameLst>
                                          <p:attrName>ppt_w</p:attrName>
                                        </p:attrNameLst>
                                      </p:cBhvr>
                                      <p:tavLst>
                                        <p:tav tm="0">
                                          <p:val>
                                            <p:strVal val="ppt_w"/>
                                          </p:val>
                                        </p:tav>
                                        <p:tav tm="100000">
                                          <p:val>
                                            <p:fltVal val="0"/>
                                          </p:val>
                                        </p:tav>
                                      </p:tavLst>
                                    </p:anim>
                                    <p:anim calcmode="lin" valueType="num">
                                      <p:cBhvr>
                                        <p:cTn id="31" dur="500"/>
                                        <p:tgtEl>
                                          <p:spTgt spid="251"/>
                                        </p:tgtEl>
                                        <p:attrNameLst>
                                          <p:attrName>ppt_h</p:attrName>
                                        </p:attrNameLst>
                                      </p:cBhvr>
                                      <p:tavLst>
                                        <p:tav tm="0">
                                          <p:val>
                                            <p:strVal val="ppt_h"/>
                                          </p:val>
                                        </p:tav>
                                        <p:tav tm="100000">
                                          <p:val>
                                            <p:fltVal val="0"/>
                                          </p:val>
                                        </p:tav>
                                      </p:tavLst>
                                    </p:anim>
                                    <p:animEffect transition="out" filter="fade">
                                      <p:cBhvr>
                                        <p:cTn id="32" dur="500"/>
                                        <p:tgtEl>
                                          <p:spTgt spid="251"/>
                                        </p:tgtEl>
                                      </p:cBhvr>
                                    </p:animEffect>
                                    <p:set>
                                      <p:cBhvr>
                                        <p:cTn id="33" dur="1" fill="hold">
                                          <p:stCondLst>
                                            <p:cond delay="499"/>
                                          </p:stCondLst>
                                        </p:cTn>
                                        <p:tgtEl>
                                          <p:spTgt spid="251"/>
                                        </p:tgtEl>
                                        <p:attrNameLst>
                                          <p:attrName>style.visibility</p:attrName>
                                        </p:attrNameLst>
                                      </p:cBhvr>
                                      <p:to>
                                        <p:strVal val="hidden"/>
                                      </p:to>
                                    </p:set>
                                  </p:childTnLst>
                                </p:cTn>
                              </p:par>
                            </p:childTnLst>
                          </p:cTn>
                        </p:par>
                        <p:par>
                          <p:cTn id="34" fill="hold">
                            <p:stCondLst>
                              <p:cond delay="7500"/>
                            </p:stCondLst>
                            <p:childTnLst>
                              <p:par>
                                <p:cTn id="35" presetID="53" presetClass="entr" presetSubtype="16" fill="hold" nodeType="afterEffect">
                                  <p:stCondLst>
                                    <p:cond delay="1000"/>
                                  </p:stCondLst>
                                  <p:childTnLst>
                                    <p:set>
                                      <p:cBhvr>
                                        <p:cTn id="36" dur="1" fill="hold">
                                          <p:stCondLst>
                                            <p:cond delay="0"/>
                                          </p:stCondLst>
                                        </p:cTn>
                                        <p:tgtEl>
                                          <p:spTgt spid="249"/>
                                        </p:tgtEl>
                                        <p:attrNameLst>
                                          <p:attrName>style.visibility</p:attrName>
                                        </p:attrNameLst>
                                      </p:cBhvr>
                                      <p:to>
                                        <p:strVal val="visible"/>
                                      </p:to>
                                    </p:set>
                                    <p:anim calcmode="lin" valueType="num">
                                      <p:cBhvr>
                                        <p:cTn id="37" dur="500" fill="hold"/>
                                        <p:tgtEl>
                                          <p:spTgt spid="249"/>
                                        </p:tgtEl>
                                        <p:attrNameLst>
                                          <p:attrName>ppt_w</p:attrName>
                                        </p:attrNameLst>
                                      </p:cBhvr>
                                      <p:tavLst>
                                        <p:tav tm="0">
                                          <p:val>
                                            <p:fltVal val="0"/>
                                          </p:val>
                                        </p:tav>
                                        <p:tav tm="100000">
                                          <p:val>
                                            <p:strVal val="#ppt_w"/>
                                          </p:val>
                                        </p:tav>
                                      </p:tavLst>
                                    </p:anim>
                                    <p:anim calcmode="lin" valueType="num">
                                      <p:cBhvr>
                                        <p:cTn id="38" dur="500" fill="hold"/>
                                        <p:tgtEl>
                                          <p:spTgt spid="249"/>
                                        </p:tgtEl>
                                        <p:attrNameLst>
                                          <p:attrName>ppt_h</p:attrName>
                                        </p:attrNameLst>
                                      </p:cBhvr>
                                      <p:tavLst>
                                        <p:tav tm="0">
                                          <p:val>
                                            <p:fltVal val="0"/>
                                          </p:val>
                                        </p:tav>
                                        <p:tav tm="100000">
                                          <p:val>
                                            <p:strVal val="#ppt_h"/>
                                          </p:val>
                                        </p:tav>
                                      </p:tavLst>
                                    </p:anim>
                                    <p:animEffect transition="in" filter="fade">
                                      <p:cBhvr>
                                        <p:cTn id="39" dur="500"/>
                                        <p:tgtEl>
                                          <p:spTgt spid="249"/>
                                        </p:tgtEl>
                                      </p:cBhvr>
                                    </p:animEffect>
                                  </p:childTnLst>
                                </p:cTn>
                              </p:par>
                            </p:childTnLst>
                          </p:cTn>
                        </p:par>
                        <p:par>
                          <p:cTn id="40" fill="hold">
                            <p:stCondLst>
                              <p:cond delay="9000"/>
                            </p:stCondLst>
                            <p:childTnLst>
                              <p:par>
                                <p:cTn id="41" presetID="1" presetClass="entr" presetSubtype="0" fill="hold" grpId="0" nodeType="afterEffect">
                                  <p:stCondLst>
                                    <p:cond delay="0"/>
                                  </p:stCondLst>
                                  <p:childTnLst>
                                    <p:set>
                                      <p:cBhvr>
                                        <p:cTn id="42" dur="1" fill="hold">
                                          <p:stCondLst>
                                            <p:cond delay="0"/>
                                          </p:stCondLst>
                                        </p:cTn>
                                        <p:tgtEl>
                                          <p:spTgt spid="344"/>
                                        </p:tgtEl>
                                        <p:attrNameLst>
                                          <p:attrName>style.visibility</p:attrName>
                                        </p:attrNameLst>
                                      </p:cBhvr>
                                      <p:to>
                                        <p:strVal val="visible"/>
                                      </p:to>
                                    </p:set>
                                  </p:childTnLst>
                                </p:cTn>
                              </p:par>
                            </p:childTnLst>
                          </p:cTn>
                        </p:par>
                        <p:par>
                          <p:cTn id="43" fill="hold">
                            <p:stCondLst>
                              <p:cond delay="9000"/>
                            </p:stCondLst>
                            <p:childTnLst>
                              <p:par>
                                <p:cTn id="44" presetID="53" presetClass="entr" presetSubtype="16" fill="hold" nodeType="afterEffect">
                                  <p:stCondLst>
                                    <p:cond delay="2000"/>
                                  </p:stCondLst>
                                  <p:childTnLst>
                                    <p:set>
                                      <p:cBhvr>
                                        <p:cTn id="45" dur="1" fill="hold">
                                          <p:stCondLst>
                                            <p:cond delay="0"/>
                                          </p:stCondLst>
                                        </p:cTn>
                                        <p:tgtEl>
                                          <p:spTgt spid="278"/>
                                        </p:tgtEl>
                                        <p:attrNameLst>
                                          <p:attrName>style.visibility</p:attrName>
                                        </p:attrNameLst>
                                      </p:cBhvr>
                                      <p:to>
                                        <p:strVal val="visible"/>
                                      </p:to>
                                    </p:set>
                                    <p:anim calcmode="lin" valueType="num">
                                      <p:cBhvr>
                                        <p:cTn id="46" dur="500" fill="hold"/>
                                        <p:tgtEl>
                                          <p:spTgt spid="278"/>
                                        </p:tgtEl>
                                        <p:attrNameLst>
                                          <p:attrName>ppt_w</p:attrName>
                                        </p:attrNameLst>
                                      </p:cBhvr>
                                      <p:tavLst>
                                        <p:tav tm="0">
                                          <p:val>
                                            <p:fltVal val="0"/>
                                          </p:val>
                                        </p:tav>
                                        <p:tav tm="100000">
                                          <p:val>
                                            <p:strVal val="#ppt_w"/>
                                          </p:val>
                                        </p:tav>
                                      </p:tavLst>
                                    </p:anim>
                                    <p:anim calcmode="lin" valueType="num">
                                      <p:cBhvr>
                                        <p:cTn id="47" dur="500" fill="hold"/>
                                        <p:tgtEl>
                                          <p:spTgt spid="278"/>
                                        </p:tgtEl>
                                        <p:attrNameLst>
                                          <p:attrName>ppt_h</p:attrName>
                                        </p:attrNameLst>
                                      </p:cBhvr>
                                      <p:tavLst>
                                        <p:tav tm="0">
                                          <p:val>
                                            <p:fltVal val="0"/>
                                          </p:val>
                                        </p:tav>
                                        <p:tav tm="100000">
                                          <p:val>
                                            <p:strVal val="#ppt_h"/>
                                          </p:val>
                                        </p:tav>
                                      </p:tavLst>
                                    </p:anim>
                                    <p:animEffect transition="in" filter="fade">
                                      <p:cBhvr>
                                        <p:cTn id="48" dur="500"/>
                                        <p:tgtEl>
                                          <p:spTgt spid="278"/>
                                        </p:tgtEl>
                                      </p:cBhvr>
                                    </p:animEffect>
                                  </p:childTnLst>
                                </p:cTn>
                              </p:par>
                            </p:childTnLst>
                          </p:cTn>
                        </p:par>
                        <p:par>
                          <p:cTn id="49" fill="hold">
                            <p:stCondLst>
                              <p:cond delay="11500"/>
                            </p:stCondLst>
                            <p:childTnLst>
                              <p:par>
                                <p:cTn id="50" presetID="1" presetClass="entr" presetSubtype="0" fill="hold" grpId="0" nodeType="afterEffect">
                                  <p:stCondLst>
                                    <p:cond delay="0"/>
                                  </p:stCondLst>
                                  <p:childTnLst>
                                    <p:set>
                                      <p:cBhvr>
                                        <p:cTn id="51" dur="1" fill="hold">
                                          <p:stCondLst>
                                            <p:cond delay="0"/>
                                          </p:stCondLst>
                                        </p:cTn>
                                        <p:tgtEl>
                                          <p:spTgt spid="343"/>
                                        </p:tgtEl>
                                        <p:attrNameLst>
                                          <p:attrName>style.visibility</p:attrName>
                                        </p:attrNameLst>
                                      </p:cBhvr>
                                      <p:to>
                                        <p:strVal val="visible"/>
                                      </p:to>
                                    </p:set>
                                  </p:childTnLst>
                                </p:cTn>
                              </p:par>
                            </p:childTnLst>
                          </p:cTn>
                        </p:par>
                        <p:par>
                          <p:cTn id="52" fill="hold">
                            <p:stCondLst>
                              <p:cond delay="11500"/>
                            </p:stCondLst>
                            <p:childTnLst>
                              <p:par>
                                <p:cTn id="53" presetID="53" presetClass="entr" presetSubtype="16" fill="hold" nodeType="afterEffect">
                                  <p:stCondLst>
                                    <p:cond delay="1000"/>
                                  </p:stCondLst>
                                  <p:childTnLst>
                                    <p:set>
                                      <p:cBhvr>
                                        <p:cTn id="54" dur="1" fill="hold">
                                          <p:stCondLst>
                                            <p:cond delay="0"/>
                                          </p:stCondLst>
                                        </p:cTn>
                                        <p:tgtEl>
                                          <p:spTgt spid="291"/>
                                        </p:tgtEl>
                                        <p:attrNameLst>
                                          <p:attrName>style.visibility</p:attrName>
                                        </p:attrNameLst>
                                      </p:cBhvr>
                                      <p:to>
                                        <p:strVal val="visible"/>
                                      </p:to>
                                    </p:set>
                                    <p:anim calcmode="lin" valueType="num">
                                      <p:cBhvr>
                                        <p:cTn id="55" dur="500" fill="hold"/>
                                        <p:tgtEl>
                                          <p:spTgt spid="291"/>
                                        </p:tgtEl>
                                        <p:attrNameLst>
                                          <p:attrName>ppt_w</p:attrName>
                                        </p:attrNameLst>
                                      </p:cBhvr>
                                      <p:tavLst>
                                        <p:tav tm="0">
                                          <p:val>
                                            <p:fltVal val="0"/>
                                          </p:val>
                                        </p:tav>
                                        <p:tav tm="100000">
                                          <p:val>
                                            <p:strVal val="#ppt_w"/>
                                          </p:val>
                                        </p:tav>
                                      </p:tavLst>
                                    </p:anim>
                                    <p:anim calcmode="lin" valueType="num">
                                      <p:cBhvr>
                                        <p:cTn id="56" dur="500" fill="hold"/>
                                        <p:tgtEl>
                                          <p:spTgt spid="291"/>
                                        </p:tgtEl>
                                        <p:attrNameLst>
                                          <p:attrName>ppt_h</p:attrName>
                                        </p:attrNameLst>
                                      </p:cBhvr>
                                      <p:tavLst>
                                        <p:tav tm="0">
                                          <p:val>
                                            <p:fltVal val="0"/>
                                          </p:val>
                                        </p:tav>
                                        <p:tav tm="100000">
                                          <p:val>
                                            <p:strVal val="#ppt_h"/>
                                          </p:val>
                                        </p:tav>
                                      </p:tavLst>
                                    </p:anim>
                                    <p:animEffect transition="in" filter="fade">
                                      <p:cBhvr>
                                        <p:cTn id="57" dur="500"/>
                                        <p:tgtEl>
                                          <p:spTgt spid="291"/>
                                        </p:tgtEl>
                                      </p:cBhvr>
                                    </p:animEffect>
                                  </p:childTnLst>
                                </p:cTn>
                              </p:par>
                            </p:childTnLst>
                          </p:cTn>
                        </p:par>
                        <p:par>
                          <p:cTn id="58" fill="hold">
                            <p:stCondLst>
                              <p:cond delay="13000"/>
                            </p:stCondLst>
                            <p:childTnLst>
                              <p:par>
                                <p:cTn id="59" presetID="53" presetClass="entr" presetSubtype="16" fill="hold" nodeType="afterEffect">
                                  <p:stCondLst>
                                    <p:cond delay="1000"/>
                                  </p:stCondLst>
                                  <p:childTnLst>
                                    <p:set>
                                      <p:cBhvr>
                                        <p:cTn id="60" dur="1" fill="hold">
                                          <p:stCondLst>
                                            <p:cond delay="0"/>
                                          </p:stCondLst>
                                        </p:cTn>
                                        <p:tgtEl>
                                          <p:spTgt spid="304"/>
                                        </p:tgtEl>
                                        <p:attrNameLst>
                                          <p:attrName>style.visibility</p:attrName>
                                        </p:attrNameLst>
                                      </p:cBhvr>
                                      <p:to>
                                        <p:strVal val="visible"/>
                                      </p:to>
                                    </p:set>
                                    <p:anim calcmode="lin" valueType="num">
                                      <p:cBhvr>
                                        <p:cTn id="61" dur="500" fill="hold"/>
                                        <p:tgtEl>
                                          <p:spTgt spid="304"/>
                                        </p:tgtEl>
                                        <p:attrNameLst>
                                          <p:attrName>ppt_w</p:attrName>
                                        </p:attrNameLst>
                                      </p:cBhvr>
                                      <p:tavLst>
                                        <p:tav tm="0">
                                          <p:val>
                                            <p:fltVal val="0"/>
                                          </p:val>
                                        </p:tav>
                                        <p:tav tm="100000">
                                          <p:val>
                                            <p:strVal val="#ppt_w"/>
                                          </p:val>
                                        </p:tav>
                                      </p:tavLst>
                                    </p:anim>
                                    <p:anim calcmode="lin" valueType="num">
                                      <p:cBhvr>
                                        <p:cTn id="62" dur="500" fill="hold"/>
                                        <p:tgtEl>
                                          <p:spTgt spid="304"/>
                                        </p:tgtEl>
                                        <p:attrNameLst>
                                          <p:attrName>ppt_h</p:attrName>
                                        </p:attrNameLst>
                                      </p:cBhvr>
                                      <p:tavLst>
                                        <p:tav tm="0">
                                          <p:val>
                                            <p:fltVal val="0"/>
                                          </p:val>
                                        </p:tav>
                                        <p:tav tm="100000">
                                          <p:val>
                                            <p:strVal val="#ppt_h"/>
                                          </p:val>
                                        </p:tav>
                                      </p:tavLst>
                                    </p:anim>
                                    <p:animEffect transition="in" filter="fade">
                                      <p:cBhvr>
                                        <p:cTn id="63" dur="500"/>
                                        <p:tgtEl>
                                          <p:spTgt spid="304"/>
                                        </p:tgtEl>
                                      </p:cBhvr>
                                    </p:animEffect>
                                  </p:childTnLst>
                                </p:cTn>
                              </p:par>
                            </p:childTnLst>
                          </p:cTn>
                        </p:par>
                        <p:par>
                          <p:cTn id="64" fill="hold">
                            <p:stCondLst>
                              <p:cond delay="14500"/>
                            </p:stCondLst>
                            <p:childTnLst>
                              <p:par>
                                <p:cTn id="65" presetID="53" presetClass="entr" presetSubtype="16" fill="hold" nodeType="afterEffect">
                                  <p:stCondLst>
                                    <p:cond delay="1000"/>
                                  </p:stCondLst>
                                  <p:childTnLst>
                                    <p:set>
                                      <p:cBhvr>
                                        <p:cTn id="66" dur="1" fill="hold">
                                          <p:stCondLst>
                                            <p:cond delay="0"/>
                                          </p:stCondLst>
                                        </p:cTn>
                                        <p:tgtEl>
                                          <p:spTgt spid="317"/>
                                        </p:tgtEl>
                                        <p:attrNameLst>
                                          <p:attrName>style.visibility</p:attrName>
                                        </p:attrNameLst>
                                      </p:cBhvr>
                                      <p:to>
                                        <p:strVal val="visible"/>
                                      </p:to>
                                    </p:set>
                                    <p:anim calcmode="lin" valueType="num">
                                      <p:cBhvr>
                                        <p:cTn id="67" dur="500" fill="hold"/>
                                        <p:tgtEl>
                                          <p:spTgt spid="317"/>
                                        </p:tgtEl>
                                        <p:attrNameLst>
                                          <p:attrName>ppt_w</p:attrName>
                                        </p:attrNameLst>
                                      </p:cBhvr>
                                      <p:tavLst>
                                        <p:tav tm="0">
                                          <p:val>
                                            <p:fltVal val="0"/>
                                          </p:val>
                                        </p:tav>
                                        <p:tav tm="100000">
                                          <p:val>
                                            <p:strVal val="#ppt_w"/>
                                          </p:val>
                                        </p:tav>
                                      </p:tavLst>
                                    </p:anim>
                                    <p:anim calcmode="lin" valueType="num">
                                      <p:cBhvr>
                                        <p:cTn id="68" dur="500" fill="hold"/>
                                        <p:tgtEl>
                                          <p:spTgt spid="317"/>
                                        </p:tgtEl>
                                        <p:attrNameLst>
                                          <p:attrName>ppt_h</p:attrName>
                                        </p:attrNameLst>
                                      </p:cBhvr>
                                      <p:tavLst>
                                        <p:tav tm="0">
                                          <p:val>
                                            <p:fltVal val="0"/>
                                          </p:val>
                                        </p:tav>
                                        <p:tav tm="100000">
                                          <p:val>
                                            <p:strVal val="#ppt_h"/>
                                          </p:val>
                                        </p:tav>
                                      </p:tavLst>
                                    </p:anim>
                                    <p:animEffect transition="in" filter="fade">
                                      <p:cBhvr>
                                        <p:cTn id="69" dur="500"/>
                                        <p:tgtEl>
                                          <p:spTgt spid="317"/>
                                        </p:tgtEl>
                                      </p:cBhvr>
                                    </p:animEffect>
                                  </p:childTnLst>
                                </p:cTn>
                              </p:par>
                            </p:childTnLst>
                          </p:cTn>
                        </p:par>
                        <p:par>
                          <p:cTn id="70" fill="hold">
                            <p:stCondLst>
                              <p:cond delay="16000"/>
                            </p:stCondLst>
                            <p:childTnLst>
                              <p:par>
                                <p:cTn id="71" presetID="53" presetClass="entr" presetSubtype="16" fill="hold" nodeType="afterEffect">
                                  <p:stCondLst>
                                    <p:cond delay="1000"/>
                                  </p:stCondLst>
                                  <p:childTnLst>
                                    <p:set>
                                      <p:cBhvr>
                                        <p:cTn id="72" dur="1" fill="hold">
                                          <p:stCondLst>
                                            <p:cond delay="0"/>
                                          </p:stCondLst>
                                        </p:cTn>
                                        <p:tgtEl>
                                          <p:spTgt spid="330"/>
                                        </p:tgtEl>
                                        <p:attrNameLst>
                                          <p:attrName>style.visibility</p:attrName>
                                        </p:attrNameLst>
                                      </p:cBhvr>
                                      <p:to>
                                        <p:strVal val="visible"/>
                                      </p:to>
                                    </p:set>
                                    <p:anim calcmode="lin" valueType="num">
                                      <p:cBhvr>
                                        <p:cTn id="73" dur="500" fill="hold"/>
                                        <p:tgtEl>
                                          <p:spTgt spid="330"/>
                                        </p:tgtEl>
                                        <p:attrNameLst>
                                          <p:attrName>ppt_w</p:attrName>
                                        </p:attrNameLst>
                                      </p:cBhvr>
                                      <p:tavLst>
                                        <p:tav tm="0">
                                          <p:val>
                                            <p:fltVal val="0"/>
                                          </p:val>
                                        </p:tav>
                                        <p:tav tm="100000">
                                          <p:val>
                                            <p:strVal val="#ppt_w"/>
                                          </p:val>
                                        </p:tav>
                                      </p:tavLst>
                                    </p:anim>
                                    <p:anim calcmode="lin" valueType="num">
                                      <p:cBhvr>
                                        <p:cTn id="74" dur="500" fill="hold"/>
                                        <p:tgtEl>
                                          <p:spTgt spid="330"/>
                                        </p:tgtEl>
                                        <p:attrNameLst>
                                          <p:attrName>ppt_h</p:attrName>
                                        </p:attrNameLst>
                                      </p:cBhvr>
                                      <p:tavLst>
                                        <p:tav tm="0">
                                          <p:val>
                                            <p:fltVal val="0"/>
                                          </p:val>
                                        </p:tav>
                                        <p:tav tm="100000">
                                          <p:val>
                                            <p:strVal val="#ppt_h"/>
                                          </p:val>
                                        </p:tav>
                                      </p:tavLst>
                                    </p:anim>
                                    <p:animEffect transition="in" filter="fade">
                                      <p:cBhvr>
                                        <p:cTn id="75"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P spid="3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819150"/>
            <a:ext cx="8346281" cy="3622477"/>
          </a:xfrm>
        </p:spPr>
        <p:txBody>
          <a:bodyPr>
            <a:noAutofit/>
          </a:bodyPr>
          <a:lstStyle/>
          <a:p>
            <a:r>
              <a:rPr lang="en-US" sz="2000" b="1" dirty="0"/>
              <a:t>Requirements</a:t>
            </a:r>
            <a:r>
              <a:rPr lang="en-US" sz="2000" dirty="0"/>
              <a:t> - a common encoding format for media delivery</a:t>
            </a:r>
          </a:p>
          <a:p>
            <a:pPr lvl="1"/>
            <a:r>
              <a:rPr lang="en-US" sz="1750" dirty="0"/>
              <a:t> Adaptive streaming  - </a:t>
            </a:r>
            <a:r>
              <a:rPr lang="en-US" sz="1750" dirty="0">
                <a:solidFill>
                  <a:schemeClr val="accent2"/>
                </a:solidFill>
              </a:rPr>
              <a:t>compatible with HLS and DASH</a:t>
            </a:r>
          </a:p>
          <a:p>
            <a:pPr lvl="1"/>
            <a:r>
              <a:rPr lang="en-US" sz="1750" dirty="0"/>
              <a:t> Download – for </a:t>
            </a:r>
            <a:r>
              <a:rPr lang="en-US" sz="1750" dirty="0">
                <a:solidFill>
                  <a:schemeClr val="accent2"/>
                </a:solidFill>
              </a:rPr>
              <a:t>local playback</a:t>
            </a:r>
          </a:p>
          <a:p>
            <a:pPr lvl="1"/>
            <a:r>
              <a:rPr lang="en-US" sz="1750" dirty="0"/>
              <a:t> </a:t>
            </a:r>
            <a:r>
              <a:rPr lang="en-US" sz="1750" dirty="0">
                <a:solidFill>
                  <a:schemeClr val="accent2"/>
                </a:solidFill>
              </a:rPr>
              <a:t>Broadcast/multicast</a:t>
            </a:r>
            <a:r>
              <a:rPr lang="en-US" sz="1750" dirty="0"/>
              <a:t> over terrestrial and satellite networks</a:t>
            </a:r>
          </a:p>
          <a:p>
            <a:pPr lvl="1"/>
            <a:r>
              <a:rPr lang="en-US" sz="1750" dirty="0"/>
              <a:t> </a:t>
            </a:r>
            <a:r>
              <a:rPr lang="en-US" sz="1750" dirty="0">
                <a:solidFill>
                  <a:schemeClr val="accent2"/>
                </a:solidFill>
              </a:rPr>
              <a:t>Hybrid delivery </a:t>
            </a:r>
            <a:r>
              <a:rPr lang="en-US" sz="1750" dirty="0"/>
              <a:t>– combining broadcast and broadband delivery.</a:t>
            </a:r>
          </a:p>
          <a:p>
            <a:pPr lvl="1"/>
            <a:r>
              <a:rPr lang="en-US" sz="1750" dirty="0"/>
              <a:t> </a:t>
            </a:r>
            <a:r>
              <a:rPr lang="en-US" sz="1750" dirty="0">
                <a:solidFill>
                  <a:schemeClr val="accent2"/>
                </a:solidFill>
              </a:rPr>
              <a:t>Server-side and Client-side ad insertion </a:t>
            </a:r>
            <a:r>
              <a:rPr lang="en-US" sz="1750" dirty="0"/>
              <a:t>with media segment and manifest-level signaling of messages for ad insertion and other </a:t>
            </a:r>
            <a:r>
              <a:rPr lang="en-US" sz="1750" dirty="0" smtClean="0"/>
              <a:t>purposes</a:t>
            </a:r>
            <a:endParaRPr lang="en-US" sz="1750" dirty="0"/>
          </a:p>
          <a:p>
            <a:r>
              <a:rPr lang="en-US" sz="2000" b="1" dirty="0"/>
              <a:t>Benefits</a:t>
            </a:r>
          </a:p>
          <a:p>
            <a:pPr lvl="1"/>
            <a:r>
              <a:rPr lang="en-US" sz="1750" dirty="0">
                <a:solidFill>
                  <a:schemeClr val="accent2"/>
                </a:solidFill>
              </a:rPr>
              <a:t>Reducing encoding cost </a:t>
            </a:r>
            <a:r>
              <a:rPr lang="en-US" sz="1750" dirty="0"/>
              <a:t>by half</a:t>
            </a:r>
          </a:p>
          <a:p>
            <a:pPr lvl="1"/>
            <a:r>
              <a:rPr lang="en-US" sz="1750" dirty="0">
                <a:solidFill>
                  <a:schemeClr val="accent2"/>
                </a:solidFill>
              </a:rPr>
              <a:t>Reduces storage cost </a:t>
            </a:r>
            <a:r>
              <a:rPr lang="en-US" sz="1750" dirty="0"/>
              <a:t>by half</a:t>
            </a:r>
          </a:p>
          <a:p>
            <a:pPr lvl="1"/>
            <a:r>
              <a:rPr lang="en-US" sz="1750" dirty="0"/>
              <a:t>Doubles CDN </a:t>
            </a:r>
            <a:r>
              <a:rPr lang="en-US" sz="1750" dirty="0">
                <a:solidFill>
                  <a:schemeClr val="accent2"/>
                </a:solidFill>
              </a:rPr>
              <a:t>cache efficiency</a:t>
            </a:r>
          </a:p>
        </p:txBody>
      </p:sp>
      <p:sp>
        <p:nvSpPr>
          <p:cNvPr id="5" name="TextBox 4"/>
          <p:cNvSpPr txBox="1"/>
          <p:nvPr/>
        </p:nvSpPr>
        <p:spPr>
          <a:xfrm>
            <a:off x="178130" y="89065"/>
            <a:ext cx="9071146" cy="507831"/>
          </a:xfrm>
          <a:prstGeom prst="rect">
            <a:avLst/>
          </a:prstGeom>
          <a:noFill/>
        </p:spPr>
        <p:txBody>
          <a:bodyPr wrap="square" rtlCol="0">
            <a:spAutoFit/>
          </a:bodyPr>
          <a:lstStyle/>
          <a:p>
            <a:r>
              <a:rPr lang="en-US" sz="2700" dirty="0">
                <a:solidFill>
                  <a:schemeClr val="bg1"/>
                </a:solidFill>
                <a:latin typeface="Century Gothic" panose="020B0502020202020204" pitchFamily="34" charset="0"/>
              </a:rPr>
              <a:t>Common Media Application Format Goals</a:t>
            </a:r>
          </a:p>
        </p:txBody>
      </p:sp>
    </p:spTree>
    <p:extLst>
      <p:ext uri="{BB962C8B-B14F-4D97-AF65-F5344CB8AC3E}">
        <p14:creationId xmlns:p14="http://schemas.microsoft.com/office/powerpoint/2010/main" val="538874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78130" y="89066"/>
            <a:ext cx="9071146" cy="507831"/>
          </a:xfrm>
          <a:prstGeom prst="rect">
            <a:avLst/>
          </a:prstGeom>
          <a:noFill/>
        </p:spPr>
        <p:txBody>
          <a:bodyPr wrap="square" rtlCol="0">
            <a:spAutoFit/>
          </a:bodyPr>
          <a:lstStyle/>
          <a:p>
            <a:r>
              <a:rPr lang="en-US" sz="2700" dirty="0">
                <a:solidFill>
                  <a:schemeClr val="bg1"/>
                </a:solidFill>
                <a:latin typeface="Century Gothic" panose="020B0502020202020204" pitchFamily="34" charset="0"/>
              </a:rPr>
              <a:t>Core Technologies</a:t>
            </a:r>
          </a:p>
        </p:txBody>
      </p:sp>
      <p:sp>
        <p:nvSpPr>
          <p:cNvPr id="11" name="Content Placeholder 2"/>
          <p:cNvSpPr txBox="1">
            <a:spLocks/>
          </p:cNvSpPr>
          <p:nvPr/>
        </p:nvSpPr>
        <p:spPr>
          <a:xfrm>
            <a:off x="375781" y="1074881"/>
            <a:ext cx="8392438" cy="2451501"/>
          </a:xfrm>
          <a:prstGeom prst="rect">
            <a:avLst/>
          </a:prstGeom>
        </p:spPr>
        <p:txBody>
          <a:bodyPr/>
          <a:lstStyle>
            <a:lvl1pPr marL="0" indent="0" algn="l" defTabSz="902562"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0" indent="165546" algn="l" rtl="0" eaLnBrk="1" fontAlgn="base" hangingPunct="1">
              <a:spcBef>
                <a:spcPct val="20000"/>
              </a:spcBef>
              <a:spcAft>
                <a:spcPct val="0"/>
              </a:spcAft>
              <a:buClr>
                <a:srgbClr val="FF9900"/>
              </a:buClr>
              <a:buChar char="•"/>
              <a:defRPr sz="1700">
                <a:solidFill>
                  <a:schemeClr val="tx1"/>
                </a:solidFill>
                <a:latin typeface="Arial"/>
                <a:cs typeface="Arial"/>
              </a:defRPr>
            </a:lvl3pPr>
            <a:lvl4pPr marL="0" indent="165546" algn="l" rtl="0" eaLnBrk="1" fontAlgn="base" hangingPunct="1">
              <a:spcBef>
                <a:spcPct val="20000"/>
              </a:spcBef>
              <a:spcAft>
                <a:spcPct val="0"/>
              </a:spcAft>
              <a:buClr>
                <a:srgbClr val="FF9900"/>
              </a:buClr>
              <a:buChar char="•"/>
              <a:tabLst>
                <a:tab pos="487566" algn="l"/>
                <a:tab pos="1147478" algn="l"/>
              </a:tabLst>
              <a:defRPr sz="1700">
                <a:solidFill>
                  <a:schemeClr val="tx1"/>
                </a:solidFill>
                <a:latin typeface="Arial"/>
                <a:cs typeface="Arial"/>
              </a:defRPr>
            </a:lvl4pPr>
            <a:lvl5pPr marL="0" indent="165546" algn="l" rtl="0" eaLnBrk="1" fontAlgn="base" hangingPunct="1">
              <a:spcBef>
                <a:spcPct val="20000"/>
              </a:spcBef>
              <a:spcAft>
                <a:spcPct val="0"/>
              </a:spcAft>
              <a:buClr>
                <a:srgbClr val="FF9900"/>
              </a:buClr>
              <a:buChar char="•"/>
              <a:tabLst>
                <a:tab pos="487566" algn="l"/>
                <a:tab pos="1147478" algn="l"/>
              </a:tabLst>
              <a:defRPr sz="1700">
                <a:solidFill>
                  <a:schemeClr val="tx1"/>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a:lstStyle>
          <a:p>
            <a:pPr marL="285739" indent="-285739">
              <a:buFont typeface="Arial" charset="0"/>
              <a:buChar char="•"/>
            </a:pPr>
            <a:r>
              <a:rPr lang="en-US" sz="1938" b="1" kern="0" dirty="0">
                <a:solidFill>
                  <a:srgbClr val="409AD1"/>
                </a:solidFill>
              </a:rPr>
              <a:t>ISOBMFF</a:t>
            </a:r>
            <a:r>
              <a:rPr lang="en-US" sz="1938" kern="0" dirty="0"/>
              <a:t>, fMP4 container, specifically ISO/IEC 14496-12:201 </a:t>
            </a:r>
          </a:p>
          <a:p>
            <a:pPr marL="285739" indent="-285739">
              <a:buFont typeface="Arial" charset="0"/>
              <a:buChar char="•"/>
            </a:pPr>
            <a:r>
              <a:rPr lang="en-US" sz="1938" kern="0" dirty="0"/>
              <a:t>Common Encryption (</a:t>
            </a:r>
            <a:r>
              <a:rPr lang="en-US" sz="1938" b="1" kern="0" dirty="0">
                <a:solidFill>
                  <a:srgbClr val="409AD1"/>
                </a:solidFill>
              </a:rPr>
              <a:t>CENC</a:t>
            </a:r>
            <a:r>
              <a:rPr lang="en-US" sz="1938" kern="0" dirty="0"/>
              <a:t>) - ISO/IEC 23001-7: 2016</a:t>
            </a:r>
          </a:p>
          <a:p>
            <a:pPr marL="682284" lvl="6" indent="-285739">
              <a:buFont typeface="Wingdings" panose="05000000000000000000" pitchFamily="2" charset="2"/>
              <a:buChar char="§"/>
            </a:pPr>
            <a:r>
              <a:rPr lang="en-US" sz="2000" kern="0" dirty="0"/>
              <a:t>Allows both “</a:t>
            </a:r>
            <a:r>
              <a:rPr lang="en-US" sz="2000" kern="0" dirty="0" err="1"/>
              <a:t>cenc</a:t>
            </a:r>
            <a:r>
              <a:rPr lang="en-US" sz="2000" kern="0" dirty="0"/>
              <a:t>” and “</a:t>
            </a:r>
            <a:r>
              <a:rPr lang="en-US" sz="2000" kern="0" dirty="0" err="1"/>
              <a:t>cbcs</a:t>
            </a:r>
            <a:r>
              <a:rPr lang="en-US" sz="2000" kern="0" dirty="0"/>
              <a:t>” modes of </a:t>
            </a:r>
            <a:r>
              <a:rPr lang="en-US" sz="2000" kern="0" dirty="0" smtClean="0"/>
              <a:t>operation </a:t>
            </a:r>
            <a:r>
              <a:rPr lang="en-US" sz="1800" i="1" kern="0" dirty="0" smtClean="0"/>
              <a:t>(also </a:t>
            </a:r>
            <a:r>
              <a:rPr lang="en-US" sz="1800" i="1" kern="0" dirty="0" err="1" smtClean="0"/>
              <a:t>cens</a:t>
            </a:r>
            <a:r>
              <a:rPr lang="en-US" sz="1800" i="1" kern="0" dirty="0" smtClean="0"/>
              <a:t>, cbc1)</a:t>
            </a:r>
            <a:r>
              <a:rPr lang="en-US" sz="1625" kern="0" dirty="0"/>
              <a:t/>
            </a:r>
            <a:br>
              <a:rPr lang="en-US" sz="1625" kern="0" dirty="0"/>
            </a:br>
            <a:endParaRPr lang="en-US" sz="1625" kern="0" dirty="0"/>
          </a:p>
          <a:p>
            <a:pPr marL="285739" indent="-285739">
              <a:buFont typeface="Arial" charset="0"/>
              <a:buChar char="•"/>
            </a:pPr>
            <a:r>
              <a:rPr lang="en-US" sz="1938" kern="0" dirty="0"/>
              <a:t>Supports the MPEG codec suite of </a:t>
            </a:r>
            <a:r>
              <a:rPr lang="en-US" sz="1938" b="1" kern="0" dirty="0">
                <a:solidFill>
                  <a:srgbClr val="409AD1"/>
                </a:solidFill>
              </a:rPr>
              <a:t>AVC</a:t>
            </a:r>
            <a:r>
              <a:rPr lang="en-US" sz="1938" kern="0" dirty="0">
                <a:solidFill>
                  <a:srgbClr val="409AD1"/>
                </a:solidFill>
              </a:rPr>
              <a:t> </a:t>
            </a:r>
            <a:r>
              <a:rPr lang="en-US" sz="1938" kern="0" dirty="0"/>
              <a:t>(ISO/IEC 14496-10), </a:t>
            </a:r>
            <a:r>
              <a:rPr lang="en-US" sz="1938" b="1" kern="0" dirty="0">
                <a:solidFill>
                  <a:srgbClr val="409AD1"/>
                </a:solidFill>
              </a:rPr>
              <a:t>AAC</a:t>
            </a:r>
            <a:r>
              <a:rPr lang="en-US" sz="1938" kern="0" dirty="0">
                <a:solidFill>
                  <a:srgbClr val="409AD1"/>
                </a:solidFill>
              </a:rPr>
              <a:t> </a:t>
            </a:r>
            <a:r>
              <a:rPr lang="en-US" sz="1938" kern="0" dirty="0"/>
              <a:t>(ISO/IEC 14496-3) and </a:t>
            </a:r>
            <a:r>
              <a:rPr lang="en-US" sz="1938" b="1" kern="0" dirty="0">
                <a:solidFill>
                  <a:srgbClr val="409AD1"/>
                </a:solidFill>
              </a:rPr>
              <a:t>HEVC</a:t>
            </a:r>
            <a:r>
              <a:rPr lang="en-US" sz="1938" kern="0" dirty="0">
                <a:solidFill>
                  <a:srgbClr val="409AD1"/>
                </a:solidFill>
              </a:rPr>
              <a:t> </a:t>
            </a:r>
            <a:r>
              <a:rPr lang="en-US" sz="1938" kern="0" dirty="0"/>
              <a:t>(ISO/IEC 23008-2) codecs in a baseline interoperability but </a:t>
            </a:r>
            <a:r>
              <a:rPr lang="en-US" sz="1938" kern="0" dirty="0" smtClean="0"/>
              <a:t>allows </a:t>
            </a:r>
            <a:r>
              <a:rPr lang="en-US" sz="1938" kern="0" dirty="0"/>
              <a:t>other codecs (such as VP9 or multichannel audio) to be signaled. HLG is in the HEVC </a:t>
            </a:r>
            <a:r>
              <a:rPr lang="en-US" sz="1938" kern="0" dirty="0" smtClean="0"/>
              <a:t>section</a:t>
            </a:r>
            <a:r>
              <a:rPr lang="en-US" sz="1938" kern="0" dirty="0"/>
              <a:t/>
            </a:r>
            <a:br>
              <a:rPr lang="en-US" sz="1938" kern="0" dirty="0"/>
            </a:br>
            <a:endParaRPr lang="en-US" sz="1938" kern="0" dirty="0"/>
          </a:p>
          <a:p>
            <a:pPr marL="285739" indent="-285739">
              <a:buFont typeface="Arial" charset="0"/>
              <a:buChar char="•"/>
            </a:pPr>
            <a:r>
              <a:rPr lang="en-US" sz="1938" kern="0" dirty="0"/>
              <a:t>Supports captioning and subtitles</a:t>
            </a:r>
            <a:r>
              <a:rPr lang="en-US" sz="1938" kern="0"/>
              <a:t>: </a:t>
            </a:r>
            <a:r>
              <a:rPr lang="en-US" sz="1938" b="1" kern="0">
                <a:solidFill>
                  <a:srgbClr val="409AD1"/>
                </a:solidFill>
              </a:rPr>
              <a:t>TTML IMSC1</a:t>
            </a:r>
            <a:r>
              <a:rPr lang="en-US" sz="1938" kern="0"/>
              <a:t>,</a:t>
            </a:r>
            <a:r>
              <a:rPr lang="en-US" sz="1938" b="1" kern="0"/>
              <a:t> </a:t>
            </a:r>
            <a:r>
              <a:rPr lang="en-US" sz="1938" b="1" kern="0" smtClean="0">
                <a:solidFill>
                  <a:srgbClr val="409AD1"/>
                </a:solidFill>
              </a:rPr>
              <a:t>WebVTT</a:t>
            </a:r>
            <a:r>
              <a:rPr lang="en-US" sz="1938" kern="0"/>
              <a:t>,</a:t>
            </a:r>
            <a:r>
              <a:rPr lang="en-US" sz="1938" b="1" kern="0"/>
              <a:t> </a:t>
            </a:r>
            <a:r>
              <a:rPr lang="en-US" sz="1938" b="1" kern="0" smtClean="0">
                <a:solidFill>
                  <a:srgbClr val="409AD1"/>
                </a:solidFill>
              </a:rPr>
              <a:t>CEAx08</a:t>
            </a:r>
            <a:endParaRPr lang="en-US" sz="1938" b="1" kern="0" dirty="0">
              <a:solidFill>
                <a:srgbClr val="409AD1"/>
              </a:solidFill>
            </a:endParaRPr>
          </a:p>
          <a:p>
            <a:pPr marL="285739" indent="-285739">
              <a:buFont typeface="Arial" charset="0"/>
              <a:buChar char="•"/>
            </a:pPr>
            <a:endParaRPr lang="en-US" sz="1938" kern="0" dirty="0"/>
          </a:p>
        </p:txBody>
      </p:sp>
    </p:spTree>
    <p:extLst>
      <p:ext uri="{BB962C8B-B14F-4D97-AF65-F5344CB8AC3E}">
        <p14:creationId xmlns:p14="http://schemas.microsoft.com/office/powerpoint/2010/main" val="2444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78130" y="89066"/>
            <a:ext cx="9071146" cy="507831"/>
          </a:xfrm>
          <a:prstGeom prst="rect">
            <a:avLst/>
          </a:prstGeom>
          <a:noFill/>
        </p:spPr>
        <p:txBody>
          <a:bodyPr wrap="square" rtlCol="0">
            <a:spAutoFit/>
          </a:bodyPr>
          <a:lstStyle/>
          <a:p>
            <a:r>
              <a:rPr lang="en-US" sz="2700" dirty="0">
                <a:solidFill>
                  <a:schemeClr val="bg1"/>
                </a:solidFill>
                <a:latin typeface="Century Gothic" panose="020B0502020202020204" pitchFamily="34" charset="0"/>
              </a:rPr>
              <a:t>CMAF Interop and Conformance Points</a:t>
            </a:r>
          </a:p>
        </p:txBody>
      </p:sp>
      <p:graphicFrame>
        <p:nvGraphicFramePr>
          <p:cNvPr id="6" name="Content Placeholder 3"/>
          <p:cNvGraphicFramePr>
            <a:graphicFrameLocks/>
          </p:cNvGraphicFramePr>
          <p:nvPr>
            <p:extLst/>
          </p:nvPr>
        </p:nvGraphicFramePr>
        <p:xfrm>
          <a:off x="785061" y="1058182"/>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66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78130" y="89066"/>
            <a:ext cx="9071146" cy="507831"/>
          </a:xfrm>
          <a:prstGeom prst="rect">
            <a:avLst/>
          </a:prstGeom>
          <a:noFill/>
        </p:spPr>
        <p:txBody>
          <a:bodyPr wrap="square" rtlCol="0">
            <a:spAutoFit/>
          </a:bodyPr>
          <a:lstStyle/>
          <a:p>
            <a:r>
              <a:rPr lang="en-US" sz="2700" dirty="0">
                <a:solidFill>
                  <a:schemeClr val="bg1"/>
                </a:solidFill>
                <a:latin typeface="Century Gothic" panose="020B0502020202020204" pitchFamily="34" charset="0"/>
              </a:rPr>
              <a:t>CMAF Presentation Profiles</a:t>
            </a:r>
          </a:p>
        </p:txBody>
      </p:sp>
      <p:sp>
        <p:nvSpPr>
          <p:cNvPr id="5" name="Text Placeholder 4"/>
          <p:cNvSpPr>
            <a:spLocks noGrp="1"/>
          </p:cNvSpPr>
          <p:nvPr>
            <p:ph type="body" sz="quarter" idx="4294967295"/>
          </p:nvPr>
        </p:nvSpPr>
        <p:spPr>
          <a:xfrm>
            <a:off x="17436" y="4956880"/>
            <a:ext cx="2106215" cy="165496"/>
          </a:xfrm>
        </p:spPr>
        <p:txBody>
          <a:bodyPr>
            <a:normAutofit fontScale="25000" lnSpcReduction="20000"/>
          </a:bodyPr>
          <a:lstStyle/>
          <a:p>
            <a:r>
              <a:rPr lang="fr-FR" dirty="0" smtClean="0"/>
              <a:t>CMAF</a:t>
            </a:r>
            <a:endParaRPr lang="en-US" dirty="0"/>
          </a:p>
        </p:txBody>
      </p:sp>
      <p:sp>
        <p:nvSpPr>
          <p:cNvPr id="6" name="Content Placeholder 2"/>
          <p:cNvSpPr txBox="1">
            <a:spLocks/>
          </p:cNvSpPr>
          <p:nvPr/>
        </p:nvSpPr>
        <p:spPr>
          <a:xfrm>
            <a:off x="914400" y="742950"/>
            <a:ext cx="6996549" cy="3208371"/>
          </a:xfrm>
          <a:prstGeom prst="rect">
            <a:avLst/>
          </a:prstGeom>
        </p:spPr>
        <p:txBody>
          <a:bodyPr>
            <a:noAutofit/>
          </a:bodyPr>
          <a:lstStyle>
            <a:lvl1pPr marL="0" indent="0" algn="l" defTabSz="902562" rtl="0" eaLnBrk="1" fontAlgn="base" hangingPunct="1">
              <a:spcBef>
                <a:spcPct val="20000"/>
              </a:spcBef>
              <a:spcAft>
                <a:spcPct val="0"/>
              </a:spcAft>
              <a:buClr>
                <a:srgbClr val="FF9900"/>
              </a:buClr>
              <a:buNone/>
              <a:defRPr sz="3100" cap="none" baseline="0">
                <a:solidFill>
                  <a:srgbClr val="191919"/>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2pPr>
            <a:lvl3pPr marL="0" indent="165546" algn="l" rtl="0" eaLnBrk="1" fontAlgn="base" hangingPunct="1">
              <a:spcBef>
                <a:spcPct val="20000"/>
              </a:spcBef>
              <a:spcAft>
                <a:spcPct val="0"/>
              </a:spcAft>
              <a:buClr>
                <a:srgbClr val="FF9900"/>
              </a:buClr>
              <a:buChar char="•"/>
              <a:defRPr sz="1700">
                <a:solidFill>
                  <a:schemeClr val="tx1"/>
                </a:solidFill>
                <a:latin typeface="Arial"/>
                <a:cs typeface="Arial"/>
              </a:defRPr>
            </a:lvl3pPr>
            <a:lvl4pPr marL="0" indent="165546" algn="l" rtl="0" eaLnBrk="1" fontAlgn="base" hangingPunct="1">
              <a:spcBef>
                <a:spcPct val="20000"/>
              </a:spcBef>
              <a:spcAft>
                <a:spcPct val="0"/>
              </a:spcAft>
              <a:buClr>
                <a:srgbClr val="FF9900"/>
              </a:buClr>
              <a:buChar char="•"/>
              <a:tabLst>
                <a:tab pos="487566" algn="l"/>
                <a:tab pos="1147478" algn="l"/>
              </a:tabLst>
              <a:defRPr sz="1700">
                <a:solidFill>
                  <a:schemeClr val="tx1"/>
                </a:solidFill>
                <a:latin typeface="Arial"/>
                <a:cs typeface="Arial"/>
              </a:defRPr>
            </a:lvl4pPr>
            <a:lvl5pPr marL="0" indent="165546" algn="l" rtl="0" eaLnBrk="1" fontAlgn="base" hangingPunct="1">
              <a:spcBef>
                <a:spcPct val="20000"/>
              </a:spcBef>
              <a:spcAft>
                <a:spcPct val="0"/>
              </a:spcAft>
              <a:buClr>
                <a:srgbClr val="FF9900"/>
              </a:buClr>
              <a:buChar char="•"/>
              <a:tabLst>
                <a:tab pos="487566" algn="l"/>
                <a:tab pos="1147478" algn="l"/>
              </a:tabLst>
              <a:defRPr sz="1700">
                <a:solidFill>
                  <a:schemeClr val="tx1"/>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rgbClr val="191919"/>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a:lstStyle>
          <a:p>
            <a:r>
              <a:rPr lang="en-US" sz="1800" b="1" kern="0" dirty="0">
                <a:solidFill>
                  <a:srgbClr val="409AD1"/>
                </a:solidFill>
              </a:rPr>
              <a:t>urn:mpeg:cmaf:presentation_profile:cmfhd:2017</a:t>
            </a:r>
          </a:p>
          <a:p>
            <a:pPr marL="214304" indent="-214304">
              <a:buFont typeface="Arial" panose="020B0604020202020204" pitchFamily="34" charset="0"/>
              <a:buChar char="•"/>
            </a:pPr>
            <a:r>
              <a:rPr lang="en-US" sz="1800" kern="0" dirty="0"/>
              <a:t>At least ‘</a:t>
            </a:r>
            <a:r>
              <a:rPr lang="en-US" sz="1800" kern="0" dirty="0" err="1"/>
              <a:t>cfhd</a:t>
            </a:r>
            <a:r>
              <a:rPr lang="en-US" sz="1800" kern="0" dirty="0"/>
              <a:t>’ (HD video)</a:t>
            </a:r>
          </a:p>
          <a:p>
            <a:pPr marL="214304" indent="-214304">
              <a:buFont typeface="Arial" panose="020B0604020202020204" pitchFamily="34" charset="0"/>
              <a:buChar char="•"/>
            </a:pPr>
            <a:r>
              <a:rPr lang="en-US" sz="1800" kern="0" dirty="0"/>
              <a:t>At least ‘</a:t>
            </a:r>
            <a:r>
              <a:rPr lang="en-US" sz="1800" kern="0" dirty="0" err="1"/>
              <a:t>caac</a:t>
            </a:r>
            <a:r>
              <a:rPr lang="en-US" sz="1800" kern="0" dirty="0"/>
              <a:t>’ (AAC core audio)</a:t>
            </a:r>
          </a:p>
          <a:p>
            <a:pPr marL="214304" indent="-214304">
              <a:buFont typeface="Arial" panose="020B0604020202020204" pitchFamily="34" charset="0"/>
              <a:buChar char="•"/>
            </a:pPr>
            <a:r>
              <a:rPr lang="en-US" sz="1800" kern="0" dirty="0"/>
              <a:t>At least ‘im1t’ (IMSC1 Text subtitles)</a:t>
            </a:r>
          </a:p>
          <a:p>
            <a:pPr marL="214304" indent="-214304">
              <a:buFont typeface="Arial" panose="020B0604020202020204" pitchFamily="34" charset="0"/>
              <a:buChar char="•"/>
            </a:pPr>
            <a:r>
              <a:rPr lang="en-US" sz="1800" kern="0" dirty="0"/>
              <a:t>Not encrypted</a:t>
            </a:r>
          </a:p>
          <a:p>
            <a:endParaRPr lang="en-US" sz="1800" b="1" kern="0" dirty="0"/>
          </a:p>
          <a:p>
            <a:r>
              <a:rPr lang="en-US" sz="1800" b="1" kern="0" dirty="0">
                <a:solidFill>
                  <a:srgbClr val="409AD1"/>
                </a:solidFill>
              </a:rPr>
              <a:t>urn:mpeg:cmaf:presentation_profile:cmfhdc:2017</a:t>
            </a:r>
          </a:p>
          <a:p>
            <a:pPr marL="178586" indent="-178586">
              <a:buFont typeface="Arial" panose="020B0604020202020204" pitchFamily="34" charset="0"/>
              <a:buChar char="•"/>
            </a:pPr>
            <a:r>
              <a:rPr lang="en-US" sz="1800" kern="0" dirty="0"/>
              <a:t>CMFHD but with at least one ‘</a:t>
            </a:r>
            <a:r>
              <a:rPr lang="en-US" sz="1800" kern="0" dirty="0" err="1"/>
              <a:t>cenc</a:t>
            </a:r>
            <a:r>
              <a:rPr lang="en-US" sz="1800" kern="0" dirty="0"/>
              <a:t>’ encrypted media</a:t>
            </a:r>
          </a:p>
          <a:p>
            <a:endParaRPr lang="en-US" sz="1800" b="1" kern="0" dirty="0"/>
          </a:p>
          <a:p>
            <a:r>
              <a:rPr lang="en-US" sz="1800" b="1" kern="0" dirty="0">
                <a:solidFill>
                  <a:srgbClr val="409AD1"/>
                </a:solidFill>
              </a:rPr>
              <a:t>urn:mpeg:cmaf:presentation_profile:cmfhds:2017</a:t>
            </a:r>
          </a:p>
          <a:p>
            <a:pPr marL="214304" indent="-214304">
              <a:buFont typeface="Arial" panose="020B0604020202020204" pitchFamily="34" charset="0"/>
              <a:buChar char="•"/>
            </a:pPr>
            <a:r>
              <a:rPr lang="en-US" sz="1800" kern="0" dirty="0"/>
              <a:t>CMFHD but with at least one ‘</a:t>
            </a:r>
            <a:r>
              <a:rPr lang="en-US" sz="1800" kern="0" dirty="0" err="1"/>
              <a:t>cbcs</a:t>
            </a:r>
            <a:r>
              <a:rPr lang="en-US" sz="1800" kern="0" dirty="0"/>
              <a:t>’ encrypted media</a:t>
            </a:r>
          </a:p>
        </p:txBody>
      </p:sp>
    </p:spTree>
    <p:extLst>
      <p:ext uri="{BB962C8B-B14F-4D97-AF65-F5344CB8AC3E}">
        <p14:creationId xmlns:p14="http://schemas.microsoft.com/office/powerpoint/2010/main" val="154972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264" y="225101"/>
            <a:ext cx="7772400" cy="441649"/>
          </a:xfrm>
        </p:spPr>
        <p:txBody>
          <a:bodyPr>
            <a:normAutofit fontScale="90000"/>
          </a:bodyPr>
          <a:lstStyle/>
          <a:p>
            <a:r>
              <a:rPr lang="en-US" sz="2800" dirty="0"/>
              <a:t>Commercial OTT Video Issues: Content Format Issues</a:t>
            </a:r>
          </a:p>
        </p:txBody>
      </p:sp>
      <p:sp>
        <p:nvSpPr>
          <p:cNvPr id="4" name="Slide Number Placeholder 3"/>
          <p:cNvSpPr>
            <a:spLocks noGrp="1"/>
          </p:cNvSpPr>
          <p:nvPr>
            <p:ph type="sldNum" sz="quarter" idx="12"/>
          </p:nvPr>
        </p:nvSpPr>
        <p:spPr/>
        <p:txBody>
          <a:bodyPr/>
          <a:lstStyle/>
          <a:p>
            <a:pPr>
              <a:defRPr/>
            </a:pPr>
            <a:fld id="{94F40FBF-0664-8341-B41B-160DA5D2088B}" type="slidenum">
              <a:rPr lang="en-US">
                <a:solidFill>
                  <a:prstClr val="black">
                    <a:tint val="75000"/>
                  </a:prstClr>
                </a:solidFill>
              </a:rPr>
              <a:pPr>
                <a:defRPr/>
              </a:pPr>
              <a:t>2</a:t>
            </a:fld>
            <a:endParaRPr lang="en-US" dirty="0">
              <a:solidFill>
                <a:prstClr val="black">
                  <a:tint val="75000"/>
                </a:prstClr>
              </a:solidFill>
            </a:endParaRPr>
          </a:p>
        </p:txBody>
      </p:sp>
      <p:grpSp>
        <p:nvGrpSpPr>
          <p:cNvPr id="8" name="Group 7"/>
          <p:cNvGrpSpPr/>
          <p:nvPr/>
        </p:nvGrpSpPr>
        <p:grpSpPr>
          <a:xfrm>
            <a:off x="152401" y="742950"/>
            <a:ext cx="3107335" cy="3879323"/>
            <a:chOff x="152401" y="742950"/>
            <a:chExt cx="3107335" cy="3879323"/>
          </a:xfrm>
        </p:grpSpPr>
        <p:pic>
          <p:nvPicPr>
            <p:cNvPr id="1026" name="Picture 2" descr="mage result for video conten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85202"/>
              <a:ext cx="481691" cy="481691"/>
            </a:xfrm>
            <a:prstGeom prst="rect">
              <a:avLst/>
            </a:prstGeom>
            <a:noFill/>
            <a:extLst>
              <a:ext uri="{909E8E84-426E-40DD-AFC4-6F175D3DCCD1}">
                <a14:hiddenFill xmlns:a14="http://schemas.microsoft.com/office/drawing/2010/main">
                  <a:solidFill>
                    <a:srgbClr val="FFFFFF"/>
                  </a:solidFill>
                </a14:hiddenFill>
              </a:ext>
            </a:extLst>
          </p:spPr>
        </p:pic>
        <p:grpSp>
          <p:nvGrpSpPr>
            <p:cNvPr id="176" name="Group 175"/>
            <p:cNvGrpSpPr/>
            <p:nvPr/>
          </p:nvGrpSpPr>
          <p:grpSpPr>
            <a:xfrm>
              <a:off x="710291" y="1554292"/>
              <a:ext cx="570435" cy="2611249"/>
              <a:chOff x="687224" y="1554293"/>
              <a:chExt cx="946090" cy="2611249"/>
            </a:xfrm>
          </p:grpSpPr>
          <p:cxnSp>
            <p:nvCxnSpPr>
              <p:cNvPr id="76" name="Connector: Elbow 75"/>
              <p:cNvCxnSpPr>
                <a:stCxn id="1026" idx="3"/>
                <a:endCxn id="65" idx="1"/>
              </p:cNvCxnSpPr>
              <p:nvPr/>
            </p:nvCxnSpPr>
            <p:spPr>
              <a:xfrm flipV="1">
                <a:off x="687224" y="1554293"/>
                <a:ext cx="942023" cy="1371756"/>
              </a:xfrm>
              <a:prstGeom prst="bentConnector3">
                <a:avLst/>
              </a:prstGeom>
              <a:ln>
                <a:tailEnd type="triangle"/>
              </a:ln>
              <a:effectLst/>
            </p:spPr>
            <p:style>
              <a:lnRef idx="3">
                <a:schemeClr val="accent2"/>
              </a:lnRef>
              <a:fillRef idx="0">
                <a:schemeClr val="accent2"/>
              </a:fillRef>
              <a:effectRef idx="2">
                <a:schemeClr val="accent2"/>
              </a:effectRef>
              <a:fontRef idx="minor">
                <a:schemeClr val="tx1"/>
              </a:fontRef>
            </p:style>
          </p:cxnSp>
          <p:cxnSp>
            <p:nvCxnSpPr>
              <p:cNvPr id="164" name="Connector: Elbow 163"/>
              <p:cNvCxnSpPr>
                <a:stCxn id="1026" idx="3"/>
                <a:endCxn id="131" idx="1"/>
              </p:cNvCxnSpPr>
              <p:nvPr/>
            </p:nvCxnSpPr>
            <p:spPr>
              <a:xfrm flipV="1">
                <a:off x="687224" y="2412942"/>
                <a:ext cx="939491" cy="513107"/>
              </a:xfrm>
              <a:prstGeom prst="bentConnector3">
                <a:avLst>
                  <a:gd name="adj1" fmla="val 50000"/>
                </a:avLst>
              </a:prstGeom>
              <a:ln>
                <a:tailEnd type="triangle"/>
              </a:ln>
              <a:effectLst/>
            </p:spPr>
            <p:style>
              <a:lnRef idx="3">
                <a:schemeClr val="accent2"/>
              </a:lnRef>
              <a:fillRef idx="0">
                <a:schemeClr val="accent2"/>
              </a:fillRef>
              <a:effectRef idx="2">
                <a:schemeClr val="accent2"/>
              </a:effectRef>
              <a:fontRef idx="minor">
                <a:schemeClr val="tx1"/>
              </a:fontRef>
            </p:style>
          </p:cxnSp>
          <p:cxnSp>
            <p:nvCxnSpPr>
              <p:cNvPr id="165" name="Connector: Elbow 164"/>
              <p:cNvCxnSpPr>
                <a:stCxn id="1026" idx="3"/>
                <a:endCxn id="147" idx="1"/>
              </p:cNvCxnSpPr>
              <p:nvPr/>
            </p:nvCxnSpPr>
            <p:spPr>
              <a:xfrm>
                <a:off x="687224" y="2926049"/>
                <a:ext cx="939487" cy="325093"/>
              </a:xfrm>
              <a:prstGeom prst="bentConnector3">
                <a:avLst>
                  <a:gd name="adj1" fmla="val 50000"/>
                </a:avLst>
              </a:prstGeom>
              <a:ln>
                <a:tailEnd type="triangle"/>
              </a:ln>
              <a:effectLst/>
            </p:spPr>
            <p:style>
              <a:lnRef idx="3">
                <a:schemeClr val="accent2"/>
              </a:lnRef>
              <a:fillRef idx="0">
                <a:schemeClr val="accent2"/>
              </a:fillRef>
              <a:effectRef idx="2">
                <a:schemeClr val="accent2"/>
              </a:effectRef>
              <a:fontRef idx="minor">
                <a:schemeClr val="tx1"/>
              </a:fontRef>
            </p:style>
          </p:cxnSp>
          <p:cxnSp>
            <p:nvCxnSpPr>
              <p:cNvPr id="166" name="Connector: Elbow 165"/>
              <p:cNvCxnSpPr>
                <a:stCxn id="1026" idx="3"/>
                <a:endCxn id="163" idx="1"/>
              </p:cNvCxnSpPr>
              <p:nvPr/>
            </p:nvCxnSpPr>
            <p:spPr>
              <a:xfrm>
                <a:off x="687224" y="2926049"/>
                <a:ext cx="946090" cy="1239493"/>
              </a:xfrm>
              <a:prstGeom prst="bentConnector3">
                <a:avLst/>
              </a:prstGeom>
              <a:ln>
                <a:tailEnd type="triangle"/>
              </a:ln>
              <a:effectLst/>
            </p:spPr>
            <p:style>
              <a:lnRef idx="3">
                <a:schemeClr val="accent2"/>
              </a:lnRef>
              <a:fillRef idx="0">
                <a:schemeClr val="accent2"/>
              </a:fillRef>
              <a:effectRef idx="2">
                <a:schemeClr val="accent2"/>
              </a:effectRef>
              <a:fontRef idx="minor">
                <a:schemeClr val="tx1"/>
              </a:fontRef>
            </p:style>
          </p:cxnSp>
        </p:grpSp>
        <p:sp>
          <p:nvSpPr>
            <p:cNvPr id="115" name="TextBox 114"/>
            <p:cNvSpPr txBox="1"/>
            <p:nvPr/>
          </p:nvSpPr>
          <p:spPr>
            <a:xfrm>
              <a:off x="152401" y="742950"/>
              <a:ext cx="2971799" cy="3857094"/>
            </a:xfrm>
            <a:prstGeom prst="rect">
              <a:avLst/>
            </a:prstGeom>
            <a:solidFill>
              <a:schemeClr val="bg1">
                <a:lumMod val="65000"/>
                <a:alpha val="35000"/>
              </a:schemeClr>
            </a:solidFill>
          </p:spPr>
          <p:txBody>
            <a:bodyPr wrap="square" rtlCol="0" anchor="t" anchorCtr="0">
              <a:noAutofit/>
            </a:bodyPr>
            <a:lstStyle/>
            <a:p>
              <a:pPr algn="ctr">
                <a:defRPr/>
              </a:pPr>
              <a:r>
                <a:rPr lang="en-US" sz="2400" i="1" kern="0" dirty="0">
                  <a:solidFill>
                    <a:sysClr val="windowText" lastClr="000000"/>
                  </a:solidFill>
                  <a:cs typeface="Arial" charset="0"/>
                </a:rPr>
                <a:t>Content Format</a:t>
              </a:r>
            </a:p>
          </p:txBody>
        </p:sp>
        <p:grpSp>
          <p:nvGrpSpPr>
            <p:cNvPr id="5" name="Group 4"/>
            <p:cNvGrpSpPr/>
            <p:nvPr/>
          </p:nvGrpSpPr>
          <p:grpSpPr>
            <a:xfrm>
              <a:off x="1276745" y="1179701"/>
              <a:ext cx="1695055" cy="3442572"/>
              <a:chOff x="1276745" y="1179701"/>
              <a:chExt cx="1695055" cy="3442572"/>
            </a:xfrm>
          </p:grpSpPr>
          <p:grpSp>
            <p:nvGrpSpPr>
              <p:cNvPr id="50" name="Group 49"/>
              <p:cNvGrpSpPr>
                <a:grpSpLocks noChangeAspect="1"/>
              </p:cNvGrpSpPr>
              <p:nvPr/>
            </p:nvGrpSpPr>
            <p:grpSpPr>
              <a:xfrm>
                <a:off x="1278274" y="1179701"/>
                <a:ext cx="1656021" cy="831323"/>
                <a:chOff x="2027529" y="930056"/>
                <a:chExt cx="1346169" cy="675778"/>
              </a:xfrm>
            </p:grpSpPr>
            <p:grpSp>
              <p:nvGrpSpPr>
                <p:cNvPr id="51" name="Group 174"/>
                <p:cNvGrpSpPr>
                  <a:grpSpLocks/>
                </p:cNvGrpSpPr>
                <p:nvPr/>
              </p:nvGrpSpPr>
              <p:grpSpPr bwMode="auto">
                <a:xfrm>
                  <a:off x="2027529" y="930056"/>
                  <a:ext cx="572256" cy="504604"/>
                  <a:chOff x="480" y="2640"/>
                  <a:chExt cx="440" cy="464"/>
                </a:xfrm>
              </p:grpSpPr>
              <p:pic>
                <p:nvPicPr>
                  <p:cNvPr id="64" name="Picture 175" descr="2"/>
                  <p:cNvPicPr>
                    <a:picLocks noChangeAspect="1" noChangeArrowheads="1"/>
                  </p:cNvPicPr>
                  <p:nvPr/>
                </p:nvPicPr>
                <p:blipFill>
                  <a:blip r:embed="rId4" cstate="print"/>
                  <a:srcRect/>
                  <a:stretch>
                    <a:fillRect/>
                  </a:stretch>
                </p:blipFill>
                <p:spPr bwMode="auto">
                  <a:xfrm>
                    <a:off x="576" y="2640"/>
                    <a:ext cx="344" cy="368"/>
                  </a:xfrm>
                  <a:prstGeom prst="rect">
                    <a:avLst/>
                  </a:prstGeom>
                  <a:noFill/>
                  <a:ln w="9525">
                    <a:noFill/>
                    <a:miter lim="800000"/>
                    <a:headEnd/>
                    <a:tailEnd/>
                  </a:ln>
                </p:spPr>
              </p:pic>
              <p:pic>
                <p:nvPicPr>
                  <p:cNvPr id="65" name="Picture 176" descr="2"/>
                  <p:cNvPicPr>
                    <a:picLocks noChangeAspect="1" noChangeArrowheads="1"/>
                  </p:cNvPicPr>
                  <p:nvPr/>
                </p:nvPicPr>
                <p:blipFill>
                  <a:blip r:embed="rId4" cstate="print"/>
                  <a:srcRect/>
                  <a:stretch>
                    <a:fillRect/>
                  </a:stretch>
                </p:blipFill>
                <p:spPr bwMode="auto">
                  <a:xfrm>
                    <a:off x="480" y="2736"/>
                    <a:ext cx="344" cy="368"/>
                  </a:xfrm>
                  <a:prstGeom prst="rect">
                    <a:avLst/>
                  </a:prstGeom>
                  <a:noFill/>
                  <a:ln w="9525">
                    <a:noFill/>
                    <a:miter lim="800000"/>
                    <a:headEnd/>
                    <a:tailEnd/>
                  </a:ln>
                </p:spPr>
              </p:pic>
            </p:grpSp>
            <p:grpSp>
              <p:nvGrpSpPr>
                <p:cNvPr id="52" name="Group 51"/>
                <p:cNvGrpSpPr/>
                <p:nvPr/>
              </p:nvGrpSpPr>
              <p:grpSpPr>
                <a:xfrm>
                  <a:off x="2411899" y="1026784"/>
                  <a:ext cx="961799" cy="579050"/>
                  <a:chOff x="2411899" y="1026784"/>
                  <a:chExt cx="961799" cy="579050"/>
                </a:xfrm>
              </p:grpSpPr>
              <p:grpSp>
                <p:nvGrpSpPr>
                  <p:cNvPr id="53" name="Group 52"/>
                  <p:cNvGrpSpPr/>
                  <p:nvPr/>
                </p:nvGrpSpPr>
                <p:grpSpPr>
                  <a:xfrm>
                    <a:off x="2411899" y="1275497"/>
                    <a:ext cx="892792" cy="95803"/>
                    <a:chOff x="3124200" y="2446564"/>
                    <a:chExt cx="892792" cy="95803"/>
                  </a:xfrm>
                </p:grpSpPr>
                <p:sp>
                  <p:nvSpPr>
                    <p:cNvPr id="58" name="Rectangle 57"/>
                    <p:cNvSpPr/>
                    <p:nvPr/>
                  </p:nvSpPr>
                  <p:spPr bwMode="auto">
                    <a:xfrm>
                      <a:off x="3124200"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59" name="Rectangle 58"/>
                    <p:cNvSpPr/>
                    <p:nvPr/>
                  </p:nvSpPr>
                  <p:spPr bwMode="auto">
                    <a:xfrm>
                      <a:off x="3265796"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60" name="Rectangle 59"/>
                    <p:cNvSpPr/>
                    <p:nvPr/>
                  </p:nvSpPr>
                  <p:spPr bwMode="auto">
                    <a:xfrm>
                      <a:off x="34181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61" name="Rectangle 60"/>
                    <p:cNvSpPr/>
                    <p:nvPr/>
                  </p:nvSpPr>
                  <p:spPr bwMode="auto">
                    <a:xfrm>
                      <a:off x="35705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62" name="Rectangle 61"/>
                    <p:cNvSpPr/>
                    <p:nvPr/>
                  </p:nvSpPr>
                  <p:spPr bwMode="auto">
                    <a:xfrm>
                      <a:off x="3712192"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63" name="Rectangle 62"/>
                    <p:cNvSpPr/>
                    <p:nvPr/>
                  </p:nvSpPr>
                  <p:spPr bwMode="auto">
                    <a:xfrm>
                      <a:off x="3864592" y="2446564"/>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54" name="Group 53"/>
                  <p:cNvGrpSpPr/>
                  <p:nvPr/>
                </p:nvGrpSpPr>
                <p:grpSpPr>
                  <a:xfrm>
                    <a:off x="2841550" y="1026784"/>
                    <a:ext cx="532148" cy="200152"/>
                    <a:chOff x="3517092" y="878758"/>
                    <a:chExt cx="532148" cy="200152"/>
                  </a:xfrm>
                </p:grpSpPr>
                <p:pic>
                  <p:nvPicPr>
                    <p:cNvPr id="56" name="Picture 55" descr="http://www.iconsdb.com/icons/preview/black/text-file-xx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m3u8</a:t>
                      </a:r>
                    </a:p>
                  </p:txBody>
                </p:sp>
              </p:grpSp>
              <p:sp>
                <p:nvSpPr>
                  <p:cNvPr id="55" name="TextBox 54"/>
                  <p:cNvSpPr txBox="1"/>
                  <p:nvPr/>
                </p:nvSpPr>
                <p:spPr>
                  <a:xfrm>
                    <a:off x="2957659" y="1330625"/>
                    <a:ext cx="414796" cy="275209"/>
                  </a:xfrm>
                  <a:prstGeom prst="rect">
                    <a:avLst/>
                  </a:prstGeom>
                  <a:noFill/>
                </p:spPr>
                <p:txBody>
                  <a:bodyPr wrap="square" rtlCol="0" anchor="ctr" anchorCtr="0">
                    <a:spAutoFit/>
                  </a:bodyPr>
                  <a:lstStyle/>
                  <a:p>
                    <a:pPr>
                      <a:defRPr/>
                    </a:pPr>
                    <a:r>
                      <a:rPr lang="en-US" sz="1600" kern="0" dirty="0">
                        <a:solidFill>
                          <a:srgbClr val="C0504D"/>
                        </a:solidFill>
                        <a:cs typeface="Arial" pitchFamily="34" charset="0"/>
                      </a:rPr>
                      <a:t>HLS</a:t>
                    </a:r>
                  </a:p>
                </p:txBody>
              </p:sp>
            </p:grpSp>
          </p:grpSp>
          <p:grpSp>
            <p:nvGrpSpPr>
              <p:cNvPr id="116" name="Group 115"/>
              <p:cNvGrpSpPr>
                <a:grpSpLocks noChangeAspect="1"/>
              </p:cNvGrpSpPr>
              <p:nvPr/>
            </p:nvGrpSpPr>
            <p:grpSpPr>
              <a:xfrm>
                <a:off x="1276747" y="2038350"/>
                <a:ext cx="1695053" cy="831323"/>
                <a:chOff x="2027529" y="930056"/>
                <a:chExt cx="1377898" cy="675778"/>
              </a:xfrm>
            </p:grpSpPr>
            <p:grpSp>
              <p:nvGrpSpPr>
                <p:cNvPr id="117" name="Group 174"/>
                <p:cNvGrpSpPr>
                  <a:grpSpLocks/>
                </p:cNvGrpSpPr>
                <p:nvPr/>
              </p:nvGrpSpPr>
              <p:grpSpPr bwMode="auto">
                <a:xfrm>
                  <a:off x="2027529" y="930056"/>
                  <a:ext cx="572256" cy="504604"/>
                  <a:chOff x="480" y="2640"/>
                  <a:chExt cx="440" cy="464"/>
                </a:xfrm>
              </p:grpSpPr>
              <p:pic>
                <p:nvPicPr>
                  <p:cNvPr id="130" name="Picture 175" descr="2"/>
                  <p:cNvPicPr>
                    <a:picLocks noChangeAspect="1" noChangeArrowheads="1"/>
                  </p:cNvPicPr>
                  <p:nvPr/>
                </p:nvPicPr>
                <p:blipFill>
                  <a:blip r:embed="rId4" cstate="print"/>
                  <a:srcRect/>
                  <a:stretch>
                    <a:fillRect/>
                  </a:stretch>
                </p:blipFill>
                <p:spPr bwMode="auto">
                  <a:xfrm>
                    <a:off x="576" y="2640"/>
                    <a:ext cx="344" cy="368"/>
                  </a:xfrm>
                  <a:prstGeom prst="rect">
                    <a:avLst/>
                  </a:prstGeom>
                  <a:noFill/>
                  <a:ln w="9525">
                    <a:noFill/>
                    <a:miter lim="800000"/>
                    <a:headEnd/>
                    <a:tailEnd/>
                  </a:ln>
                </p:spPr>
              </p:pic>
              <p:pic>
                <p:nvPicPr>
                  <p:cNvPr id="131" name="Picture 176" descr="2"/>
                  <p:cNvPicPr>
                    <a:picLocks noChangeAspect="1" noChangeArrowheads="1"/>
                  </p:cNvPicPr>
                  <p:nvPr/>
                </p:nvPicPr>
                <p:blipFill>
                  <a:blip r:embed="rId4" cstate="print"/>
                  <a:srcRect/>
                  <a:stretch>
                    <a:fillRect/>
                  </a:stretch>
                </p:blipFill>
                <p:spPr bwMode="auto">
                  <a:xfrm>
                    <a:off x="480" y="2736"/>
                    <a:ext cx="344" cy="368"/>
                  </a:xfrm>
                  <a:prstGeom prst="rect">
                    <a:avLst/>
                  </a:prstGeom>
                  <a:noFill/>
                  <a:ln w="9525">
                    <a:noFill/>
                    <a:miter lim="800000"/>
                    <a:headEnd/>
                    <a:tailEnd/>
                  </a:ln>
                </p:spPr>
              </p:pic>
            </p:grpSp>
            <p:grpSp>
              <p:nvGrpSpPr>
                <p:cNvPr id="118" name="Group 117"/>
                <p:cNvGrpSpPr/>
                <p:nvPr/>
              </p:nvGrpSpPr>
              <p:grpSpPr>
                <a:xfrm>
                  <a:off x="2411899" y="1026784"/>
                  <a:ext cx="993528" cy="579050"/>
                  <a:chOff x="2411899" y="1026784"/>
                  <a:chExt cx="993528" cy="579050"/>
                </a:xfrm>
              </p:grpSpPr>
              <p:grpSp>
                <p:nvGrpSpPr>
                  <p:cNvPr id="119" name="Group 118"/>
                  <p:cNvGrpSpPr/>
                  <p:nvPr/>
                </p:nvGrpSpPr>
                <p:grpSpPr>
                  <a:xfrm>
                    <a:off x="2411899" y="1275497"/>
                    <a:ext cx="892792" cy="95803"/>
                    <a:chOff x="3124200" y="2446564"/>
                    <a:chExt cx="892792" cy="95803"/>
                  </a:xfrm>
                </p:grpSpPr>
                <p:sp>
                  <p:nvSpPr>
                    <p:cNvPr id="124" name="Rectangle 123"/>
                    <p:cNvSpPr/>
                    <p:nvPr/>
                  </p:nvSpPr>
                  <p:spPr bwMode="auto">
                    <a:xfrm>
                      <a:off x="3124200" y="2446566"/>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25" name="Rectangle 124"/>
                    <p:cNvSpPr/>
                    <p:nvPr/>
                  </p:nvSpPr>
                  <p:spPr bwMode="auto">
                    <a:xfrm>
                      <a:off x="3265796" y="2446566"/>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26" name="Rectangle 125"/>
                    <p:cNvSpPr/>
                    <p:nvPr/>
                  </p:nvSpPr>
                  <p:spPr bwMode="auto">
                    <a:xfrm>
                      <a:off x="3418196" y="2446565"/>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27" name="Rectangle 126"/>
                    <p:cNvSpPr/>
                    <p:nvPr/>
                  </p:nvSpPr>
                  <p:spPr bwMode="auto">
                    <a:xfrm>
                      <a:off x="3570596" y="2446565"/>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28" name="Rectangle 127"/>
                    <p:cNvSpPr/>
                    <p:nvPr/>
                  </p:nvSpPr>
                  <p:spPr bwMode="auto">
                    <a:xfrm>
                      <a:off x="3712192" y="2446565"/>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29" name="Rectangle 128"/>
                    <p:cNvSpPr/>
                    <p:nvPr/>
                  </p:nvSpPr>
                  <p:spPr bwMode="auto">
                    <a:xfrm>
                      <a:off x="3864592" y="2446564"/>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120" name="Group 119"/>
                  <p:cNvGrpSpPr/>
                  <p:nvPr/>
                </p:nvGrpSpPr>
                <p:grpSpPr>
                  <a:xfrm>
                    <a:off x="2841550" y="1026784"/>
                    <a:ext cx="532148" cy="200152"/>
                    <a:chOff x="3517092" y="878758"/>
                    <a:chExt cx="532148" cy="200152"/>
                  </a:xfrm>
                </p:grpSpPr>
                <p:pic>
                  <p:nvPicPr>
                    <p:cNvPr id="122" name="Picture 121" descr="http://www.iconsdb.com/icons/preview/black/text-file-xx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mpd</a:t>
                      </a:r>
                    </a:p>
                  </p:txBody>
                </p:sp>
              </p:grpSp>
              <p:sp>
                <p:nvSpPr>
                  <p:cNvPr id="121" name="TextBox 120"/>
                  <p:cNvSpPr txBox="1"/>
                  <p:nvPr/>
                </p:nvSpPr>
                <p:spPr>
                  <a:xfrm>
                    <a:off x="2832781" y="1330625"/>
                    <a:ext cx="572646" cy="275209"/>
                  </a:xfrm>
                  <a:prstGeom prst="rect">
                    <a:avLst/>
                  </a:prstGeom>
                  <a:noFill/>
                </p:spPr>
                <p:txBody>
                  <a:bodyPr wrap="square" rtlCol="0" anchor="ctr" anchorCtr="0">
                    <a:spAutoFit/>
                  </a:bodyPr>
                  <a:lstStyle/>
                  <a:p>
                    <a:pPr>
                      <a:defRPr/>
                    </a:pPr>
                    <a:r>
                      <a:rPr lang="en-US" sz="1600" kern="0" dirty="0">
                        <a:solidFill>
                          <a:srgbClr val="00B050"/>
                        </a:solidFill>
                        <a:cs typeface="Arial" pitchFamily="34" charset="0"/>
                      </a:rPr>
                      <a:t>DASH</a:t>
                    </a:r>
                  </a:p>
                </p:txBody>
              </p:sp>
            </p:grpSp>
          </p:grpSp>
          <p:grpSp>
            <p:nvGrpSpPr>
              <p:cNvPr id="132" name="Group 131"/>
              <p:cNvGrpSpPr>
                <a:grpSpLocks noChangeAspect="1"/>
              </p:cNvGrpSpPr>
              <p:nvPr/>
            </p:nvGrpSpPr>
            <p:grpSpPr>
              <a:xfrm>
                <a:off x="1276745" y="2876550"/>
                <a:ext cx="1695055" cy="831323"/>
                <a:chOff x="2027529" y="930056"/>
                <a:chExt cx="1377900" cy="675778"/>
              </a:xfrm>
            </p:grpSpPr>
            <p:grpSp>
              <p:nvGrpSpPr>
                <p:cNvPr id="133" name="Group 174"/>
                <p:cNvGrpSpPr>
                  <a:grpSpLocks/>
                </p:cNvGrpSpPr>
                <p:nvPr/>
              </p:nvGrpSpPr>
              <p:grpSpPr bwMode="auto">
                <a:xfrm>
                  <a:off x="2027529" y="930056"/>
                  <a:ext cx="572256" cy="504604"/>
                  <a:chOff x="480" y="2640"/>
                  <a:chExt cx="440" cy="464"/>
                </a:xfrm>
              </p:grpSpPr>
              <p:pic>
                <p:nvPicPr>
                  <p:cNvPr id="146" name="Picture 175" descr="2"/>
                  <p:cNvPicPr>
                    <a:picLocks noChangeAspect="1" noChangeArrowheads="1"/>
                  </p:cNvPicPr>
                  <p:nvPr/>
                </p:nvPicPr>
                <p:blipFill>
                  <a:blip r:embed="rId4" cstate="print"/>
                  <a:srcRect/>
                  <a:stretch>
                    <a:fillRect/>
                  </a:stretch>
                </p:blipFill>
                <p:spPr bwMode="auto">
                  <a:xfrm>
                    <a:off x="576" y="2640"/>
                    <a:ext cx="344" cy="368"/>
                  </a:xfrm>
                  <a:prstGeom prst="rect">
                    <a:avLst/>
                  </a:prstGeom>
                  <a:noFill/>
                  <a:ln w="9525">
                    <a:noFill/>
                    <a:miter lim="800000"/>
                    <a:headEnd/>
                    <a:tailEnd/>
                  </a:ln>
                </p:spPr>
              </p:pic>
              <p:pic>
                <p:nvPicPr>
                  <p:cNvPr id="147" name="Picture 176" descr="2"/>
                  <p:cNvPicPr>
                    <a:picLocks noChangeAspect="1" noChangeArrowheads="1"/>
                  </p:cNvPicPr>
                  <p:nvPr/>
                </p:nvPicPr>
                <p:blipFill>
                  <a:blip r:embed="rId4" cstate="print"/>
                  <a:srcRect/>
                  <a:stretch>
                    <a:fillRect/>
                  </a:stretch>
                </p:blipFill>
                <p:spPr bwMode="auto">
                  <a:xfrm>
                    <a:off x="480" y="2736"/>
                    <a:ext cx="344" cy="368"/>
                  </a:xfrm>
                  <a:prstGeom prst="rect">
                    <a:avLst/>
                  </a:prstGeom>
                  <a:noFill/>
                  <a:ln w="9525">
                    <a:noFill/>
                    <a:miter lim="800000"/>
                    <a:headEnd/>
                    <a:tailEnd/>
                  </a:ln>
                </p:spPr>
              </p:pic>
            </p:grpSp>
            <p:grpSp>
              <p:nvGrpSpPr>
                <p:cNvPr id="134" name="Group 133"/>
                <p:cNvGrpSpPr/>
                <p:nvPr/>
              </p:nvGrpSpPr>
              <p:grpSpPr>
                <a:xfrm>
                  <a:off x="2411899" y="1026784"/>
                  <a:ext cx="993530" cy="579050"/>
                  <a:chOff x="2411899" y="1026784"/>
                  <a:chExt cx="993530" cy="579050"/>
                </a:xfrm>
              </p:grpSpPr>
              <p:grpSp>
                <p:nvGrpSpPr>
                  <p:cNvPr id="135" name="Group 134"/>
                  <p:cNvGrpSpPr/>
                  <p:nvPr/>
                </p:nvGrpSpPr>
                <p:grpSpPr>
                  <a:xfrm>
                    <a:off x="2411899" y="1275497"/>
                    <a:ext cx="892792" cy="95803"/>
                    <a:chOff x="3124200" y="2446564"/>
                    <a:chExt cx="892792" cy="95803"/>
                  </a:xfrm>
                </p:grpSpPr>
                <p:sp>
                  <p:nvSpPr>
                    <p:cNvPr id="140" name="Rectangle 139"/>
                    <p:cNvSpPr/>
                    <p:nvPr/>
                  </p:nvSpPr>
                  <p:spPr bwMode="auto">
                    <a:xfrm>
                      <a:off x="3124200" y="2446566"/>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41" name="Rectangle 140"/>
                    <p:cNvSpPr/>
                    <p:nvPr/>
                  </p:nvSpPr>
                  <p:spPr bwMode="auto">
                    <a:xfrm>
                      <a:off x="3265796" y="2446566"/>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42" name="Rectangle 141"/>
                    <p:cNvSpPr/>
                    <p:nvPr/>
                  </p:nvSpPr>
                  <p:spPr bwMode="auto">
                    <a:xfrm>
                      <a:off x="3418196" y="2446565"/>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43" name="Rectangle 142"/>
                    <p:cNvSpPr/>
                    <p:nvPr/>
                  </p:nvSpPr>
                  <p:spPr bwMode="auto">
                    <a:xfrm>
                      <a:off x="3570596" y="2446565"/>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44" name="Rectangle 143"/>
                    <p:cNvSpPr/>
                    <p:nvPr/>
                  </p:nvSpPr>
                  <p:spPr bwMode="auto">
                    <a:xfrm>
                      <a:off x="3712192" y="2446565"/>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45" name="Rectangle 144"/>
                    <p:cNvSpPr/>
                    <p:nvPr/>
                  </p:nvSpPr>
                  <p:spPr bwMode="auto">
                    <a:xfrm>
                      <a:off x="3864592" y="2446564"/>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136" name="Group 135"/>
                  <p:cNvGrpSpPr/>
                  <p:nvPr/>
                </p:nvGrpSpPr>
                <p:grpSpPr>
                  <a:xfrm>
                    <a:off x="2841550" y="1026784"/>
                    <a:ext cx="532148" cy="200152"/>
                    <a:chOff x="3517092" y="878758"/>
                    <a:chExt cx="532148" cy="200152"/>
                  </a:xfrm>
                </p:grpSpPr>
                <p:pic>
                  <p:nvPicPr>
                    <p:cNvPr id="138" name="Picture 137" descr="http://www.iconsdb.com/icons/preview/black/text-file-xx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39" name="TextBox 138"/>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ismc</a:t>
                      </a:r>
                    </a:p>
                  </p:txBody>
                </p:sp>
              </p:grpSp>
              <p:sp>
                <p:nvSpPr>
                  <p:cNvPr id="137" name="TextBox 136"/>
                  <p:cNvSpPr txBox="1"/>
                  <p:nvPr/>
                </p:nvSpPr>
                <p:spPr>
                  <a:xfrm>
                    <a:off x="2708896" y="1330625"/>
                    <a:ext cx="696533" cy="275209"/>
                  </a:xfrm>
                  <a:prstGeom prst="rect">
                    <a:avLst/>
                  </a:prstGeom>
                  <a:noFill/>
                </p:spPr>
                <p:txBody>
                  <a:bodyPr wrap="square" rtlCol="0" anchor="ctr" anchorCtr="0">
                    <a:spAutoFit/>
                  </a:bodyPr>
                  <a:lstStyle/>
                  <a:p>
                    <a:pPr>
                      <a:defRPr/>
                    </a:pPr>
                    <a:r>
                      <a:rPr lang="en-US" sz="1600" kern="0" dirty="0">
                        <a:solidFill>
                          <a:srgbClr val="7030A0"/>
                        </a:solidFill>
                        <a:cs typeface="Arial" pitchFamily="34" charset="0"/>
                      </a:rPr>
                      <a:t>Smooth</a:t>
                    </a:r>
                  </a:p>
                </p:txBody>
              </p:sp>
            </p:grpSp>
          </p:grpSp>
          <p:grpSp>
            <p:nvGrpSpPr>
              <p:cNvPr id="148" name="Group 147"/>
              <p:cNvGrpSpPr>
                <a:grpSpLocks noChangeAspect="1"/>
              </p:cNvGrpSpPr>
              <p:nvPr/>
            </p:nvGrpSpPr>
            <p:grpSpPr>
              <a:xfrm>
                <a:off x="1280726" y="3790950"/>
                <a:ext cx="1691071" cy="831323"/>
                <a:chOff x="2027529" y="930056"/>
                <a:chExt cx="1374661" cy="675778"/>
              </a:xfrm>
            </p:grpSpPr>
            <p:grpSp>
              <p:nvGrpSpPr>
                <p:cNvPr id="149" name="Group 174"/>
                <p:cNvGrpSpPr>
                  <a:grpSpLocks/>
                </p:cNvGrpSpPr>
                <p:nvPr/>
              </p:nvGrpSpPr>
              <p:grpSpPr bwMode="auto">
                <a:xfrm>
                  <a:off x="2027529" y="930056"/>
                  <a:ext cx="572256" cy="504604"/>
                  <a:chOff x="480" y="2640"/>
                  <a:chExt cx="440" cy="464"/>
                </a:xfrm>
              </p:grpSpPr>
              <p:pic>
                <p:nvPicPr>
                  <p:cNvPr id="162" name="Picture 175" descr="2"/>
                  <p:cNvPicPr>
                    <a:picLocks noChangeAspect="1" noChangeArrowheads="1"/>
                  </p:cNvPicPr>
                  <p:nvPr/>
                </p:nvPicPr>
                <p:blipFill>
                  <a:blip r:embed="rId4" cstate="print"/>
                  <a:srcRect/>
                  <a:stretch>
                    <a:fillRect/>
                  </a:stretch>
                </p:blipFill>
                <p:spPr bwMode="auto">
                  <a:xfrm>
                    <a:off x="576" y="2640"/>
                    <a:ext cx="344" cy="368"/>
                  </a:xfrm>
                  <a:prstGeom prst="rect">
                    <a:avLst/>
                  </a:prstGeom>
                  <a:noFill/>
                  <a:ln w="9525">
                    <a:noFill/>
                    <a:miter lim="800000"/>
                    <a:headEnd/>
                    <a:tailEnd/>
                  </a:ln>
                </p:spPr>
              </p:pic>
              <p:pic>
                <p:nvPicPr>
                  <p:cNvPr id="163" name="Picture 176" descr="2"/>
                  <p:cNvPicPr>
                    <a:picLocks noChangeAspect="1" noChangeArrowheads="1"/>
                  </p:cNvPicPr>
                  <p:nvPr/>
                </p:nvPicPr>
                <p:blipFill>
                  <a:blip r:embed="rId4" cstate="print"/>
                  <a:srcRect/>
                  <a:stretch>
                    <a:fillRect/>
                  </a:stretch>
                </p:blipFill>
                <p:spPr bwMode="auto">
                  <a:xfrm>
                    <a:off x="480" y="2736"/>
                    <a:ext cx="344" cy="368"/>
                  </a:xfrm>
                  <a:prstGeom prst="rect">
                    <a:avLst/>
                  </a:prstGeom>
                  <a:noFill/>
                  <a:ln w="9525">
                    <a:noFill/>
                    <a:miter lim="800000"/>
                    <a:headEnd/>
                    <a:tailEnd/>
                  </a:ln>
                </p:spPr>
              </p:pic>
            </p:grpSp>
            <p:grpSp>
              <p:nvGrpSpPr>
                <p:cNvPr id="150" name="Group 149"/>
                <p:cNvGrpSpPr/>
                <p:nvPr/>
              </p:nvGrpSpPr>
              <p:grpSpPr>
                <a:xfrm>
                  <a:off x="2411899" y="1026784"/>
                  <a:ext cx="990291" cy="579050"/>
                  <a:chOff x="2411899" y="1026784"/>
                  <a:chExt cx="990291" cy="579050"/>
                </a:xfrm>
              </p:grpSpPr>
              <p:grpSp>
                <p:nvGrpSpPr>
                  <p:cNvPr id="151" name="Group 150"/>
                  <p:cNvGrpSpPr/>
                  <p:nvPr/>
                </p:nvGrpSpPr>
                <p:grpSpPr>
                  <a:xfrm>
                    <a:off x="2411899" y="1275497"/>
                    <a:ext cx="892792" cy="95803"/>
                    <a:chOff x="3124200" y="2446564"/>
                    <a:chExt cx="892792" cy="95803"/>
                  </a:xfrm>
                </p:grpSpPr>
                <p:sp>
                  <p:nvSpPr>
                    <p:cNvPr id="156" name="Rectangle 155"/>
                    <p:cNvSpPr/>
                    <p:nvPr/>
                  </p:nvSpPr>
                  <p:spPr bwMode="auto">
                    <a:xfrm>
                      <a:off x="3124200" y="2446566"/>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57" name="Rectangle 156"/>
                    <p:cNvSpPr/>
                    <p:nvPr/>
                  </p:nvSpPr>
                  <p:spPr bwMode="auto">
                    <a:xfrm>
                      <a:off x="3265796" y="2446566"/>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58" name="Rectangle 157"/>
                    <p:cNvSpPr/>
                    <p:nvPr/>
                  </p:nvSpPr>
                  <p:spPr bwMode="auto">
                    <a:xfrm>
                      <a:off x="3418196" y="2446565"/>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59" name="Rectangle 158"/>
                    <p:cNvSpPr/>
                    <p:nvPr/>
                  </p:nvSpPr>
                  <p:spPr bwMode="auto">
                    <a:xfrm>
                      <a:off x="3570596" y="2446565"/>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60" name="Rectangle 159"/>
                    <p:cNvSpPr/>
                    <p:nvPr/>
                  </p:nvSpPr>
                  <p:spPr bwMode="auto">
                    <a:xfrm>
                      <a:off x="3712192" y="2446565"/>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61" name="Rectangle 160"/>
                    <p:cNvSpPr/>
                    <p:nvPr/>
                  </p:nvSpPr>
                  <p:spPr bwMode="auto">
                    <a:xfrm>
                      <a:off x="3864592" y="2446564"/>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152" name="Group 151"/>
                  <p:cNvGrpSpPr/>
                  <p:nvPr/>
                </p:nvGrpSpPr>
                <p:grpSpPr>
                  <a:xfrm>
                    <a:off x="2841550" y="1026784"/>
                    <a:ext cx="532148" cy="200152"/>
                    <a:chOff x="3517092" y="878758"/>
                    <a:chExt cx="532148" cy="200152"/>
                  </a:xfrm>
                </p:grpSpPr>
                <p:pic>
                  <p:nvPicPr>
                    <p:cNvPr id="154" name="Picture 153" descr="http://www.iconsdb.com/icons/preview/black/text-file-xx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55" name="TextBox 154"/>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f4m</a:t>
                      </a:r>
                    </a:p>
                  </p:txBody>
                </p:sp>
              </p:grpSp>
              <p:sp>
                <p:nvSpPr>
                  <p:cNvPr id="153" name="TextBox 152"/>
                  <p:cNvSpPr txBox="1"/>
                  <p:nvPr/>
                </p:nvSpPr>
                <p:spPr>
                  <a:xfrm>
                    <a:off x="2948669" y="1330625"/>
                    <a:ext cx="453521" cy="275209"/>
                  </a:xfrm>
                  <a:prstGeom prst="rect">
                    <a:avLst/>
                  </a:prstGeom>
                  <a:noFill/>
                </p:spPr>
                <p:txBody>
                  <a:bodyPr wrap="square" rtlCol="0" anchor="ctr" anchorCtr="0">
                    <a:spAutoFit/>
                  </a:bodyPr>
                  <a:lstStyle/>
                  <a:p>
                    <a:pPr>
                      <a:defRPr/>
                    </a:pPr>
                    <a:r>
                      <a:rPr lang="en-US" sz="1600" kern="0" dirty="0">
                        <a:solidFill>
                          <a:srgbClr val="C00000"/>
                        </a:solidFill>
                        <a:cs typeface="Arial" pitchFamily="34" charset="0"/>
                      </a:rPr>
                      <a:t>HDS</a:t>
                    </a:r>
                  </a:p>
                </p:txBody>
              </p:sp>
            </p:grpSp>
          </p:grpSp>
        </p:grpSp>
        <p:grpSp>
          <p:nvGrpSpPr>
            <p:cNvPr id="1035" name="Group 1034"/>
            <p:cNvGrpSpPr/>
            <p:nvPr/>
          </p:nvGrpSpPr>
          <p:grpSpPr>
            <a:xfrm>
              <a:off x="2968870" y="1538310"/>
              <a:ext cx="290866" cy="2633640"/>
              <a:chOff x="3484819" y="1428751"/>
              <a:chExt cx="244640" cy="2633640"/>
            </a:xfrm>
          </p:grpSpPr>
          <p:cxnSp>
            <p:nvCxnSpPr>
              <p:cNvPr id="1032" name="Straight Connector 1031"/>
              <p:cNvCxnSpPr/>
              <p:nvPr/>
            </p:nvCxnSpPr>
            <p:spPr>
              <a:xfrm>
                <a:off x="3484819" y="1443285"/>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3484819" y="2256499"/>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3484819" y="3147991"/>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484819" y="4062391"/>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3729459" y="1428751"/>
                <a:ext cx="0" cy="263364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75" name="TextBox 174"/>
          <p:cNvSpPr txBox="1"/>
          <p:nvPr/>
        </p:nvSpPr>
        <p:spPr>
          <a:xfrm>
            <a:off x="3897860" y="1504950"/>
            <a:ext cx="4560340" cy="2085186"/>
          </a:xfrm>
          <a:prstGeom prst="rect">
            <a:avLst/>
          </a:prstGeom>
          <a:noFill/>
        </p:spPr>
        <p:txBody>
          <a:bodyPr wrap="square" rtlCol="0" anchor="ctr" anchorCtr="0">
            <a:spAutoFit/>
          </a:bodyPr>
          <a:lstStyle/>
          <a:p>
            <a:pPr>
              <a:spcAft>
                <a:spcPts val="300"/>
              </a:spcAft>
              <a:defRPr/>
            </a:pPr>
            <a:r>
              <a:rPr lang="en-US" sz="1600" kern="0" dirty="0">
                <a:solidFill>
                  <a:sysClr val="windowText" lastClr="000000"/>
                </a:solidFill>
                <a:cs typeface="Arial" charset="0"/>
              </a:rPr>
              <a:t>Each </a:t>
            </a:r>
            <a:r>
              <a:rPr lang="en-US" sz="1600" kern="0" dirty="0" smtClean="0">
                <a:solidFill>
                  <a:sysClr val="windowText" lastClr="000000"/>
                </a:solidFill>
                <a:cs typeface="Arial" charset="0"/>
              </a:rPr>
              <a:t>“asset” </a:t>
            </a:r>
            <a:r>
              <a:rPr lang="en-US" sz="1600" kern="0" dirty="0">
                <a:solidFill>
                  <a:sysClr val="windowText" lastClr="000000"/>
                </a:solidFill>
                <a:cs typeface="Arial" charset="0"/>
              </a:rPr>
              <a:t>copied to multiple media formats</a:t>
            </a:r>
          </a:p>
          <a:p>
            <a:pPr marL="171450" indent="-171450">
              <a:buFont typeface="Arial"/>
              <a:buChar char="•"/>
              <a:defRPr/>
            </a:pPr>
            <a:r>
              <a:rPr lang="en-US" sz="1600" kern="0" dirty="0">
                <a:solidFill>
                  <a:sysClr val="windowText" lastClr="000000"/>
                </a:solidFill>
                <a:cs typeface="Arial" charset="0"/>
              </a:rPr>
              <a:t>different video codecs</a:t>
            </a:r>
          </a:p>
          <a:p>
            <a:pPr marL="171450" indent="-171450">
              <a:buFont typeface="Arial"/>
              <a:buChar char="•"/>
              <a:defRPr/>
            </a:pPr>
            <a:r>
              <a:rPr lang="en-US" sz="1600" kern="0" dirty="0">
                <a:solidFill>
                  <a:sysClr val="windowText" lastClr="000000"/>
                </a:solidFill>
                <a:cs typeface="Arial" charset="0"/>
              </a:rPr>
              <a:t>different audio codecs</a:t>
            </a:r>
          </a:p>
          <a:p>
            <a:pPr marL="171450" indent="-171450">
              <a:spcAft>
                <a:spcPts val="600"/>
              </a:spcAft>
              <a:buFont typeface="Arial"/>
              <a:buChar char="•"/>
              <a:defRPr/>
            </a:pPr>
            <a:r>
              <a:rPr lang="en-US" sz="1600" kern="0" dirty="0">
                <a:solidFill>
                  <a:sysClr val="windowText" lastClr="000000"/>
                </a:solidFill>
                <a:cs typeface="Arial" charset="0"/>
              </a:rPr>
              <a:t>Regional frame rates</a:t>
            </a:r>
          </a:p>
          <a:p>
            <a:pPr>
              <a:spcAft>
                <a:spcPts val="600"/>
              </a:spcAft>
              <a:defRPr/>
            </a:pPr>
            <a:r>
              <a:rPr lang="en-US" sz="1600" kern="0" dirty="0" smtClean="0">
                <a:solidFill>
                  <a:sysClr val="windowText" lastClr="000000"/>
                </a:solidFill>
                <a:cs typeface="Arial" charset="0"/>
              </a:rPr>
              <a:t>Cost </a:t>
            </a:r>
            <a:r>
              <a:rPr lang="en-US" sz="1600" kern="0" dirty="0">
                <a:solidFill>
                  <a:sysClr val="windowText" lastClr="000000"/>
                </a:solidFill>
                <a:cs typeface="Arial" charset="0"/>
              </a:rPr>
              <a:t>to content creators and distributors</a:t>
            </a:r>
          </a:p>
          <a:p>
            <a:pPr>
              <a:spcAft>
                <a:spcPts val="600"/>
              </a:spcAft>
              <a:defRPr/>
            </a:pPr>
            <a:r>
              <a:rPr lang="en-US" sz="1600" kern="0" dirty="0" smtClean="0">
                <a:solidFill>
                  <a:sysClr val="windowText" lastClr="000000"/>
                </a:solidFill>
                <a:cs typeface="Arial" charset="0"/>
              </a:rPr>
              <a:t>Inefficiencies </a:t>
            </a:r>
            <a:r>
              <a:rPr lang="en-US" sz="1600" kern="0" dirty="0">
                <a:solidFill>
                  <a:sysClr val="windowText" lastClr="000000"/>
                </a:solidFill>
                <a:cs typeface="Arial" charset="0"/>
              </a:rPr>
              <a:t>in content delivery networks (CDNs)</a:t>
            </a:r>
          </a:p>
          <a:p>
            <a:pPr>
              <a:spcAft>
                <a:spcPts val="600"/>
              </a:spcAft>
              <a:defRPr/>
            </a:pPr>
            <a:r>
              <a:rPr lang="en-US" sz="1600" kern="0" dirty="0">
                <a:solidFill>
                  <a:sysClr val="windowText" lastClr="000000"/>
                </a:solidFill>
                <a:cs typeface="Arial" charset="0"/>
              </a:rPr>
              <a:t>Storage costs</a:t>
            </a:r>
          </a:p>
        </p:txBody>
      </p:sp>
      <p:cxnSp>
        <p:nvCxnSpPr>
          <p:cNvPr id="84" name="Straight Connector 83"/>
          <p:cNvCxnSpPr/>
          <p:nvPr/>
        </p:nvCxnSpPr>
        <p:spPr>
          <a:xfrm flipH="1">
            <a:off x="3259736" y="3015014"/>
            <a:ext cx="300861" cy="0"/>
          </a:xfrm>
          <a:prstGeom prst="line">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70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stretch>
            <a:fillRect/>
          </a:stretch>
        </p:blipFill>
        <p:spPr>
          <a:xfrm>
            <a:off x="9690" y="408867"/>
            <a:ext cx="9120406" cy="4389500"/>
          </a:xfrm>
          <a:prstGeom prst="rect">
            <a:avLst/>
          </a:prstGeom>
          <a:noFill/>
          <a:ln>
            <a:noFill/>
          </a:ln>
        </p:spPr>
      </p:pic>
      <p:sp>
        <p:nvSpPr>
          <p:cNvPr id="5" name="Title 4"/>
          <p:cNvSpPr>
            <a:spLocks noGrp="1"/>
          </p:cNvSpPr>
          <p:nvPr>
            <p:ph type="title"/>
          </p:nvPr>
        </p:nvSpPr>
        <p:spPr>
          <a:xfrm>
            <a:off x="66502" y="206375"/>
            <a:ext cx="9001298" cy="857250"/>
          </a:xfrm>
        </p:spPr>
        <p:txBody>
          <a:bodyPr>
            <a:normAutofit fontScale="90000"/>
          </a:bodyPr>
          <a:lstStyle/>
          <a:p>
            <a:r>
              <a:rPr lang="en-US" sz="4000" dirty="0"/>
              <a:t>WAVE Content Specification and Referenced Media Profiles</a:t>
            </a:r>
          </a:p>
        </p:txBody>
      </p:sp>
      <p:sp>
        <p:nvSpPr>
          <p:cNvPr id="38" name="Freeform 37"/>
          <p:cNvSpPr/>
          <p:nvPr/>
        </p:nvSpPr>
        <p:spPr>
          <a:xfrm>
            <a:off x="3583509" y="3861032"/>
            <a:ext cx="5354862"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Common Media Application Format – ISO MPEG CMAF</a:t>
            </a:r>
            <a:endParaRPr lang="en-US" sz="1471" i="1" kern="0" dirty="0">
              <a:gradFill>
                <a:gsLst>
                  <a:gs pos="0">
                    <a:prstClr val="white"/>
                  </a:gs>
                  <a:gs pos="100000">
                    <a:prstClr val="white"/>
                  </a:gs>
                </a:gsLst>
                <a:lin ang="5400000" scaled="1"/>
              </a:gradFill>
              <a:latin typeface="Calibri"/>
            </a:endParaRPr>
          </a:p>
        </p:txBody>
      </p:sp>
      <p:sp>
        <p:nvSpPr>
          <p:cNvPr id="68" name="Freeform 37"/>
          <p:cNvSpPr/>
          <p:nvPr/>
        </p:nvSpPr>
        <p:spPr>
          <a:xfrm>
            <a:off x="198965" y="3861032"/>
            <a:ext cx="3163185"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Other Published CMAF Media Profiles</a:t>
            </a:r>
            <a:endParaRPr lang="en-US" sz="1471" i="1" kern="0" dirty="0">
              <a:gradFill>
                <a:gsLst>
                  <a:gs pos="0">
                    <a:prstClr val="white"/>
                  </a:gs>
                  <a:gs pos="100000">
                    <a:prstClr val="white"/>
                  </a:gs>
                </a:gsLst>
                <a:lin ang="5400000" scaled="1"/>
              </a:gradFill>
              <a:latin typeface="Calibri"/>
            </a:endParaRPr>
          </a:p>
        </p:txBody>
      </p:sp>
      <p:grpSp>
        <p:nvGrpSpPr>
          <p:cNvPr id="7" name="Group 6"/>
          <p:cNvGrpSpPr/>
          <p:nvPr/>
        </p:nvGrpSpPr>
        <p:grpSpPr>
          <a:xfrm>
            <a:off x="762000" y="1801290"/>
            <a:ext cx="7162800" cy="1334340"/>
            <a:chOff x="762000" y="1801290"/>
            <a:chExt cx="7162800" cy="1334340"/>
          </a:xfrm>
        </p:grpSpPr>
        <p:grpSp>
          <p:nvGrpSpPr>
            <p:cNvPr id="6" name="Group 5"/>
            <p:cNvGrpSpPr/>
            <p:nvPr/>
          </p:nvGrpSpPr>
          <p:grpSpPr>
            <a:xfrm>
              <a:off x="762000" y="1801290"/>
              <a:ext cx="7162800" cy="694260"/>
              <a:chOff x="762000" y="1801290"/>
              <a:chExt cx="7162800" cy="694260"/>
            </a:xfrm>
          </p:grpSpPr>
          <p:cxnSp>
            <p:nvCxnSpPr>
              <p:cNvPr id="78" name="Straight Connector 77"/>
              <p:cNvCxnSpPr/>
              <p:nvPr/>
            </p:nvCxnSpPr>
            <p:spPr>
              <a:xfrm flipH="1">
                <a:off x="4343400" y="1801290"/>
                <a:ext cx="0" cy="661064"/>
              </a:xfrm>
              <a:prstGeom prst="line">
                <a:avLst/>
              </a:prstGeom>
              <a:ln w="76200">
                <a:solidFill>
                  <a:srgbClr val="7FA3C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495550"/>
                <a:ext cx="7162800" cy="0"/>
              </a:xfrm>
              <a:prstGeom prst="line">
                <a:avLst/>
              </a:prstGeom>
              <a:ln w="76200">
                <a:solidFill>
                  <a:srgbClr val="7FA3CF"/>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p:cNvCxnSpPr/>
            <p:nvPr/>
          </p:nvCxnSpPr>
          <p:spPr>
            <a:xfrm flipH="1">
              <a:off x="762000" y="2459736"/>
              <a:ext cx="0" cy="649224"/>
            </a:xfrm>
            <a:prstGeom prst="line">
              <a:avLst/>
            </a:prstGeom>
            <a:ln w="76200">
              <a:solidFill>
                <a:srgbClr val="7FA3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672809" y="2474647"/>
              <a:ext cx="0" cy="640080"/>
            </a:xfrm>
            <a:prstGeom prst="line">
              <a:avLst/>
            </a:prstGeom>
            <a:ln w="76200">
              <a:solidFill>
                <a:srgbClr val="7FA3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343400" y="2495550"/>
              <a:ext cx="0" cy="640080"/>
            </a:xfrm>
            <a:prstGeom prst="line">
              <a:avLst/>
            </a:prstGeom>
            <a:ln w="76200">
              <a:solidFill>
                <a:srgbClr val="7FA3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943600" y="2495550"/>
              <a:ext cx="0" cy="640080"/>
            </a:xfrm>
            <a:prstGeom prst="line">
              <a:avLst/>
            </a:prstGeom>
            <a:ln w="76200">
              <a:solidFill>
                <a:srgbClr val="7FA3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924800" y="2459736"/>
              <a:ext cx="0" cy="649224"/>
            </a:xfrm>
            <a:prstGeom prst="line">
              <a:avLst/>
            </a:prstGeom>
            <a:ln w="76200">
              <a:solidFill>
                <a:srgbClr val="7FA3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80989" y="3102656"/>
            <a:ext cx="3190463" cy="722958"/>
            <a:chOff x="180988" y="3102656"/>
            <a:chExt cx="3190463" cy="722958"/>
          </a:xfrm>
        </p:grpSpPr>
        <p:sp>
          <p:nvSpPr>
            <p:cNvPr id="67" name="TextBox 66"/>
            <p:cNvSpPr txBox="1"/>
            <p:nvPr/>
          </p:nvSpPr>
          <p:spPr>
            <a:xfrm>
              <a:off x="1590994" y="3102656"/>
              <a:ext cx="401557" cy="374361"/>
            </a:xfrm>
            <a:prstGeom prst="rect">
              <a:avLst/>
            </a:prstGeom>
            <a:noFill/>
          </p:spPr>
          <p:txBody>
            <a:bodyPr wrap="square" rtlCol="0" anchor="b" anchorCtr="0">
              <a:noAutofit/>
            </a:bodyPr>
            <a:lstStyle/>
            <a:p>
              <a:pPr algn="ctr" defTabSz="914378">
                <a:defRPr/>
              </a:pPr>
              <a:r>
                <a:rPr lang="en-US" sz="2000" kern="0" dirty="0">
                  <a:solidFill>
                    <a:srgbClr val="75903B"/>
                  </a:solidFill>
                  <a:latin typeface="Calibri" pitchFamily="34" charset="0"/>
                  <a:cs typeface="Arial" charset="0"/>
                </a:rPr>
                <a:t>...</a:t>
              </a:r>
            </a:p>
          </p:txBody>
        </p:sp>
        <p:sp>
          <p:nvSpPr>
            <p:cNvPr id="62" name="Arrow: Up 61"/>
            <p:cNvSpPr/>
            <p:nvPr/>
          </p:nvSpPr>
          <p:spPr>
            <a:xfrm>
              <a:off x="658508" y="3501149"/>
              <a:ext cx="228600" cy="324465"/>
            </a:xfrm>
            <a:prstGeom prst="upArrow">
              <a:avLst/>
            </a:prstGeom>
            <a:solidFill>
              <a:srgbClr val="BBD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sysClr val="windowText" lastClr="000000"/>
                </a:solidFill>
                <a:latin typeface="Calibri"/>
              </a:endParaRPr>
            </a:p>
          </p:txBody>
        </p:sp>
        <p:sp>
          <p:nvSpPr>
            <p:cNvPr id="63" name="Arrow: Up 62"/>
            <p:cNvSpPr/>
            <p:nvPr/>
          </p:nvSpPr>
          <p:spPr>
            <a:xfrm>
              <a:off x="2658487" y="3501149"/>
              <a:ext cx="228600" cy="324465"/>
            </a:xfrm>
            <a:prstGeom prst="upArrow">
              <a:avLst/>
            </a:prstGeom>
            <a:solidFill>
              <a:srgbClr val="BBD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sysClr val="windowText" lastClr="000000"/>
                </a:solidFill>
                <a:latin typeface="Calibri"/>
              </a:endParaRPr>
            </a:p>
          </p:txBody>
        </p:sp>
        <p:sp>
          <p:nvSpPr>
            <p:cNvPr id="65" name="Freeform 37"/>
            <p:cNvSpPr/>
            <p:nvPr/>
          </p:nvSpPr>
          <p:spPr>
            <a:xfrm>
              <a:off x="180988" y="3109079"/>
              <a:ext cx="1378900"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Media Profile 1</a:t>
              </a:r>
              <a:endParaRPr lang="en-US" sz="1471" i="1" kern="0" dirty="0">
                <a:gradFill>
                  <a:gsLst>
                    <a:gs pos="0">
                      <a:prstClr val="white"/>
                    </a:gs>
                    <a:gs pos="100000">
                      <a:prstClr val="white"/>
                    </a:gs>
                  </a:gsLst>
                  <a:lin ang="5400000" scaled="1"/>
                </a:gradFill>
                <a:latin typeface="Calibri"/>
              </a:endParaRPr>
            </a:p>
          </p:txBody>
        </p:sp>
        <p:sp>
          <p:nvSpPr>
            <p:cNvPr id="66" name="Freeform 37"/>
            <p:cNvSpPr/>
            <p:nvPr/>
          </p:nvSpPr>
          <p:spPr>
            <a:xfrm>
              <a:off x="1992551" y="3107588"/>
              <a:ext cx="1378900"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Media Profile </a:t>
              </a:r>
              <a:r>
                <a:rPr lang="en-US" sz="1471" i="1" kern="0" dirty="0">
                  <a:gradFill>
                    <a:gsLst>
                      <a:gs pos="0">
                        <a:prstClr val="white"/>
                      </a:gs>
                      <a:gs pos="100000">
                        <a:prstClr val="white"/>
                      </a:gs>
                    </a:gsLst>
                    <a:lin ang="5400000" scaled="1"/>
                  </a:gradFill>
                  <a:latin typeface="Calibri"/>
                </a:rPr>
                <a:t>p</a:t>
              </a:r>
            </a:p>
          </p:txBody>
        </p:sp>
      </p:grpSp>
      <p:grpSp>
        <p:nvGrpSpPr>
          <p:cNvPr id="12" name="Group 11"/>
          <p:cNvGrpSpPr/>
          <p:nvPr/>
        </p:nvGrpSpPr>
        <p:grpSpPr>
          <a:xfrm>
            <a:off x="3650300" y="3111790"/>
            <a:ext cx="4945842" cy="724034"/>
            <a:chOff x="3650300" y="3111789"/>
            <a:chExt cx="4945842" cy="724034"/>
          </a:xfrm>
        </p:grpSpPr>
        <p:grpSp>
          <p:nvGrpSpPr>
            <p:cNvPr id="10" name="Group 9"/>
            <p:cNvGrpSpPr/>
            <p:nvPr/>
          </p:nvGrpSpPr>
          <p:grpSpPr>
            <a:xfrm>
              <a:off x="3650300" y="3111789"/>
              <a:ext cx="4945842" cy="374361"/>
              <a:chOff x="3650300" y="3329162"/>
              <a:chExt cx="4945842" cy="374361"/>
            </a:xfrm>
          </p:grpSpPr>
          <p:sp>
            <p:nvSpPr>
              <p:cNvPr id="50" name="Freeform 37"/>
              <p:cNvSpPr/>
              <p:nvPr/>
            </p:nvSpPr>
            <p:spPr>
              <a:xfrm>
                <a:off x="3650300" y="3329162"/>
                <a:ext cx="1378900"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Media Profile 1</a:t>
                </a:r>
                <a:endParaRPr lang="en-US" sz="1471" i="1" kern="0" dirty="0">
                  <a:gradFill>
                    <a:gsLst>
                      <a:gs pos="0">
                        <a:prstClr val="white"/>
                      </a:gs>
                      <a:gs pos="100000">
                        <a:prstClr val="white"/>
                      </a:gs>
                    </a:gsLst>
                    <a:lin ang="5400000" scaled="1"/>
                  </a:gradFill>
                  <a:latin typeface="Calibri"/>
                </a:endParaRPr>
              </a:p>
            </p:txBody>
          </p:sp>
          <p:sp>
            <p:nvSpPr>
              <p:cNvPr id="54" name="Freeform 37"/>
              <p:cNvSpPr/>
              <p:nvPr/>
            </p:nvSpPr>
            <p:spPr>
              <a:xfrm>
                <a:off x="5217263" y="3329162"/>
                <a:ext cx="1378900"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Media Profile 2</a:t>
                </a:r>
                <a:endParaRPr lang="en-US" sz="1471" i="1" kern="0" dirty="0">
                  <a:gradFill>
                    <a:gsLst>
                      <a:gs pos="0">
                        <a:prstClr val="white"/>
                      </a:gs>
                      <a:gs pos="100000">
                        <a:prstClr val="white"/>
                      </a:gs>
                    </a:gsLst>
                    <a:lin ang="5400000" scaled="1"/>
                  </a:gradFill>
                  <a:latin typeface="Calibri"/>
                </a:endParaRPr>
              </a:p>
            </p:txBody>
          </p:sp>
          <p:sp>
            <p:nvSpPr>
              <p:cNvPr id="55" name="Freeform 37"/>
              <p:cNvSpPr/>
              <p:nvPr/>
            </p:nvSpPr>
            <p:spPr>
              <a:xfrm>
                <a:off x="7217242" y="3329162"/>
                <a:ext cx="1378900"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Media Profile </a:t>
                </a:r>
                <a:r>
                  <a:rPr lang="en-US" sz="1471" i="1" kern="0" dirty="0">
                    <a:gradFill>
                      <a:gsLst>
                        <a:gs pos="0">
                          <a:prstClr val="white"/>
                        </a:gs>
                        <a:gs pos="100000">
                          <a:prstClr val="white"/>
                        </a:gs>
                      </a:gsLst>
                      <a:lin ang="5400000" scaled="1"/>
                    </a:gradFill>
                    <a:latin typeface="Calibri"/>
                  </a:rPr>
                  <a:t>q</a:t>
                </a:r>
              </a:p>
            </p:txBody>
          </p:sp>
          <p:sp>
            <p:nvSpPr>
              <p:cNvPr id="9" name="TextBox 8"/>
              <p:cNvSpPr txBox="1"/>
              <p:nvPr/>
            </p:nvSpPr>
            <p:spPr>
              <a:xfrm>
                <a:off x="6629400" y="3329162"/>
                <a:ext cx="554605" cy="374361"/>
              </a:xfrm>
              <a:prstGeom prst="rect">
                <a:avLst/>
              </a:prstGeom>
              <a:noFill/>
            </p:spPr>
            <p:txBody>
              <a:bodyPr wrap="square" rtlCol="0" anchor="b" anchorCtr="0">
                <a:noAutofit/>
              </a:bodyPr>
              <a:lstStyle/>
              <a:p>
                <a:pPr algn="ctr" defTabSz="914378">
                  <a:defRPr/>
                </a:pPr>
                <a:r>
                  <a:rPr lang="en-US" sz="2400" kern="0" dirty="0">
                    <a:solidFill>
                      <a:srgbClr val="913633"/>
                    </a:solidFill>
                    <a:latin typeface="Calibri" pitchFamily="34" charset="0"/>
                    <a:cs typeface="Arial" charset="0"/>
                  </a:rPr>
                  <a:t>...</a:t>
                </a:r>
              </a:p>
            </p:txBody>
          </p:sp>
        </p:grpSp>
        <p:sp>
          <p:nvSpPr>
            <p:cNvPr id="11" name="Arrow: Up 10"/>
            <p:cNvSpPr/>
            <p:nvPr/>
          </p:nvSpPr>
          <p:spPr>
            <a:xfrm>
              <a:off x="4225450" y="3501149"/>
              <a:ext cx="228600" cy="324465"/>
            </a:xfrm>
            <a:prstGeom prst="upArrow">
              <a:avLst/>
            </a:prstGeom>
            <a:solidFill>
              <a:srgbClr val="D78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sysClr val="windowText" lastClr="000000"/>
                </a:solidFill>
                <a:latin typeface="Calibri"/>
              </a:endParaRPr>
            </a:p>
          </p:txBody>
        </p:sp>
        <p:sp>
          <p:nvSpPr>
            <p:cNvPr id="57" name="Arrow: Up 56"/>
            <p:cNvSpPr/>
            <p:nvPr/>
          </p:nvSpPr>
          <p:spPr>
            <a:xfrm>
              <a:off x="5792413" y="3511358"/>
              <a:ext cx="228600" cy="324465"/>
            </a:xfrm>
            <a:prstGeom prst="upArrow">
              <a:avLst/>
            </a:prstGeom>
            <a:solidFill>
              <a:srgbClr val="D78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sysClr val="windowText" lastClr="000000"/>
                </a:solidFill>
                <a:latin typeface="Calibri"/>
              </a:endParaRPr>
            </a:p>
          </p:txBody>
        </p:sp>
        <p:sp>
          <p:nvSpPr>
            <p:cNvPr id="58" name="Arrow: Up 57"/>
            <p:cNvSpPr/>
            <p:nvPr/>
          </p:nvSpPr>
          <p:spPr>
            <a:xfrm>
              <a:off x="7792392" y="3511358"/>
              <a:ext cx="228600" cy="324465"/>
            </a:xfrm>
            <a:prstGeom prst="upArrow">
              <a:avLst/>
            </a:prstGeom>
            <a:solidFill>
              <a:srgbClr val="D78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sysClr val="windowText" lastClr="000000"/>
                </a:solidFill>
                <a:latin typeface="Calibri"/>
              </a:endParaRPr>
            </a:p>
          </p:txBody>
        </p:sp>
      </p:grpSp>
      <p:grpSp>
        <p:nvGrpSpPr>
          <p:cNvPr id="94" name="Group 93"/>
          <p:cNvGrpSpPr/>
          <p:nvPr/>
        </p:nvGrpSpPr>
        <p:grpSpPr>
          <a:xfrm>
            <a:off x="4354046" y="4313844"/>
            <a:ext cx="5077079" cy="300043"/>
            <a:chOff x="4354045" y="4313843"/>
            <a:chExt cx="5077079" cy="300043"/>
          </a:xfrm>
        </p:grpSpPr>
        <p:sp>
          <p:nvSpPr>
            <p:cNvPr id="91" name="Rectangle 90"/>
            <p:cNvSpPr/>
            <p:nvPr/>
          </p:nvSpPr>
          <p:spPr>
            <a:xfrm>
              <a:off x="4454050" y="4330773"/>
              <a:ext cx="4977074" cy="283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4378">
                <a:defRPr/>
              </a:pPr>
              <a:r>
                <a:rPr lang="en-US" sz="1100" kern="0" dirty="0">
                  <a:solidFill>
                    <a:prstClr val="black"/>
                  </a:solidFill>
                  <a:latin typeface="Calibri"/>
                </a:rPr>
                <a:t>Some media profiles are identified in the ISO MPEG CMAF specification. </a:t>
              </a:r>
            </a:p>
          </p:txBody>
        </p:sp>
        <p:sp>
          <p:nvSpPr>
            <p:cNvPr id="93" name="Arrow: Bent 92"/>
            <p:cNvSpPr/>
            <p:nvPr/>
          </p:nvSpPr>
          <p:spPr>
            <a:xfrm rot="16200000">
              <a:off x="4344050" y="4323838"/>
              <a:ext cx="172391" cy="152402"/>
            </a:xfrm>
            <a:prstGeom prst="ben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prstClr val="black"/>
                </a:solidFill>
                <a:latin typeface="Calibri"/>
              </a:endParaRPr>
            </a:p>
          </p:txBody>
        </p:sp>
      </p:grpSp>
      <p:grpSp>
        <p:nvGrpSpPr>
          <p:cNvPr id="96" name="Group 95"/>
          <p:cNvGrpSpPr/>
          <p:nvPr/>
        </p:nvGrpSpPr>
        <p:grpSpPr>
          <a:xfrm>
            <a:off x="447083" y="4297471"/>
            <a:ext cx="3437939" cy="294159"/>
            <a:chOff x="449799" y="4265492"/>
            <a:chExt cx="3437939" cy="294159"/>
          </a:xfrm>
        </p:grpSpPr>
        <p:sp>
          <p:nvSpPr>
            <p:cNvPr id="92" name="Rectangle 91"/>
            <p:cNvSpPr/>
            <p:nvPr/>
          </p:nvSpPr>
          <p:spPr>
            <a:xfrm>
              <a:off x="576002" y="4276538"/>
              <a:ext cx="3311736" cy="283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4378">
                <a:defRPr/>
              </a:pPr>
              <a:r>
                <a:rPr lang="en-US" sz="1100" kern="0" dirty="0">
                  <a:solidFill>
                    <a:prstClr val="black"/>
                  </a:solidFill>
                  <a:latin typeface="Calibri"/>
                </a:rPr>
                <a:t>Additional media profiles will be published elsewhere. </a:t>
              </a:r>
            </a:p>
          </p:txBody>
        </p:sp>
        <p:sp>
          <p:nvSpPr>
            <p:cNvPr id="95" name="Arrow: Bent 94"/>
            <p:cNvSpPr/>
            <p:nvPr/>
          </p:nvSpPr>
          <p:spPr>
            <a:xfrm rot="16200000">
              <a:off x="439804" y="4275487"/>
              <a:ext cx="172391" cy="152402"/>
            </a:xfrm>
            <a:prstGeom prst="ben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prstClr val="black"/>
                </a:solidFill>
                <a:latin typeface="Calibri"/>
              </a:endParaRPr>
            </a:p>
          </p:txBody>
        </p:sp>
      </p:grpSp>
      <p:sp>
        <p:nvSpPr>
          <p:cNvPr id="69" name="Freeform 37"/>
          <p:cNvSpPr/>
          <p:nvPr/>
        </p:nvSpPr>
        <p:spPr>
          <a:xfrm>
            <a:off x="2780416" y="1200150"/>
            <a:ext cx="3163185" cy="601140"/>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algn="ctr" defTabSz="888898">
              <a:lnSpc>
                <a:spcPct val="90000"/>
              </a:lnSpc>
              <a:spcAft>
                <a:spcPct val="15000"/>
              </a:spcAft>
              <a:defRPr/>
            </a:pPr>
            <a:r>
              <a:rPr lang="en-US" sz="1471" b="1" kern="0" cap="all" dirty="0">
                <a:gradFill>
                  <a:gsLst>
                    <a:gs pos="0">
                      <a:prstClr val="white"/>
                    </a:gs>
                    <a:gs pos="100000">
                      <a:prstClr val="white"/>
                    </a:gs>
                  </a:gsLst>
                  <a:lin ang="5400000" scaled="1"/>
                </a:gradFill>
                <a:latin typeface="Calibri"/>
              </a:rPr>
              <a:t>WAVE Content Specification</a:t>
            </a:r>
            <a:endParaRPr lang="en-US" sz="1471" b="1" i="1" kern="0" cap="all" dirty="0">
              <a:gradFill>
                <a:gsLst>
                  <a:gs pos="0">
                    <a:prstClr val="white"/>
                  </a:gs>
                  <a:gs pos="100000">
                    <a:prstClr val="white"/>
                  </a:gs>
                </a:gsLst>
                <a:lin ang="5400000" scaled="1"/>
              </a:gradFill>
              <a:latin typeface="Calibri"/>
            </a:endParaRPr>
          </a:p>
        </p:txBody>
      </p:sp>
    </p:spTree>
    <p:extLst>
      <p:ext uri="{BB962C8B-B14F-4D97-AF65-F5344CB8AC3E}">
        <p14:creationId xmlns:p14="http://schemas.microsoft.com/office/powerpoint/2010/main" val="16392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par>
                                <p:cTn id="19" presetID="10"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22" presetClass="entr" presetSubtype="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stretch>
            <a:fillRect/>
          </a:stretch>
        </p:blipFill>
        <p:spPr>
          <a:xfrm>
            <a:off x="9690" y="408867"/>
            <a:ext cx="9120406" cy="4389500"/>
          </a:xfrm>
          <a:prstGeom prst="rect">
            <a:avLst/>
          </a:prstGeom>
          <a:noFill/>
          <a:ln>
            <a:noFill/>
          </a:ln>
        </p:spPr>
      </p:pic>
      <p:sp>
        <p:nvSpPr>
          <p:cNvPr id="5" name="Title 4"/>
          <p:cNvSpPr>
            <a:spLocks noGrp="1"/>
          </p:cNvSpPr>
          <p:nvPr>
            <p:ph type="title"/>
          </p:nvPr>
        </p:nvSpPr>
        <p:spPr>
          <a:xfrm>
            <a:off x="9690" y="206375"/>
            <a:ext cx="9120406" cy="857250"/>
          </a:xfrm>
        </p:spPr>
        <p:txBody>
          <a:bodyPr>
            <a:normAutofit fontScale="90000"/>
          </a:bodyPr>
          <a:lstStyle/>
          <a:p>
            <a:r>
              <a:rPr lang="en-US" sz="4000" dirty="0"/>
              <a:t>WAVE Content Specification and Presentation Profiles</a:t>
            </a:r>
          </a:p>
        </p:txBody>
      </p:sp>
      <p:sp>
        <p:nvSpPr>
          <p:cNvPr id="4" name="Slide Number Placeholder 3"/>
          <p:cNvSpPr>
            <a:spLocks noGrp="1"/>
          </p:cNvSpPr>
          <p:nvPr>
            <p:ph type="sldNum" sz="quarter" idx="12"/>
          </p:nvPr>
        </p:nvSpPr>
        <p:spPr/>
        <p:txBody>
          <a:bodyPr/>
          <a:lstStyle/>
          <a:p>
            <a:pPr defTabSz="914378">
              <a:defRPr/>
            </a:pPr>
            <a:fld id="{DA059169-5167-4DEE-8203-4130D46BF7F8}" type="slidenum">
              <a:rPr lang="en-US" sz="1800" kern="0">
                <a:solidFill>
                  <a:prstClr val="black">
                    <a:lumMod val="65000"/>
                    <a:lumOff val="35000"/>
                  </a:prstClr>
                </a:solidFill>
                <a:latin typeface="Calibri"/>
              </a:rPr>
              <a:pPr defTabSz="914378">
                <a:defRPr/>
              </a:pPr>
              <a:t>21</a:t>
            </a:fld>
            <a:endParaRPr lang="en-US" sz="1800" kern="0">
              <a:solidFill>
                <a:prstClr val="black">
                  <a:lumMod val="65000"/>
                  <a:lumOff val="35000"/>
                </a:prstClr>
              </a:solidFill>
              <a:latin typeface="Calibri"/>
            </a:endParaRPr>
          </a:p>
        </p:txBody>
      </p:sp>
      <p:sp>
        <p:nvSpPr>
          <p:cNvPr id="38" name="Freeform 37"/>
          <p:cNvSpPr/>
          <p:nvPr/>
        </p:nvSpPr>
        <p:spPr>
          <a:xfrm>
            <a:off x="3583509" y="3861032"/>
            <a:ext cx="5354862"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Common Media Application Format – ISO MPEG CMAF</a:t>
            </a:r>
            <a:endParaRPr lang="en-US" sz="1471" i="1" kern="0" dirty="0">
              <a:gradFill>
                <a:gsLst>
                  <a:gs pos="0">
                    <a:prstClr val="white"/>
                  </a:gs>
                  <a:gs pos="100000">
                    <a:prstClr val="white"/>
                  </a:gs>
                </a:gsLst>
                <a:lin ang="5400000" scaled="1"/>
              </a:gradFill>
              <a:latin typeface="Calibri"/>
            </a:endParaRPr>
          </a:p>
        </p:txBody>
      </p:sp>
      <p:sp>
        <p:nvSpPr>
          <p:cNvPr id="68" name="Freeform 37"/>
          <p:cNvSpPr/>
          <p:nvPr/>
        </p:nvSpPr>
        <p:spPr>
          <a:xfrm>
            <a:off x="198965" y="3861032"/>
            <a:ext cx="3163185"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Other Published CMAF Media Profiles</a:t>
            </a:r>
            <a:endParaRPr lang="en-US" sz="1471" i="1" kern="0" dirty="0">
              <a:gradFill>
                <a:gsLst>
                  <a:gs pos="0">
                    <a:prstClr val="white"/>
                  </a:gs>
                  <a:gs pos="100000">
                    <a:prstClr val="white"/>
                  </a:gs>
                </a:gsLst>
                <a:lin ang="5400000" scaled="1"/>
              </a:gradFill>
              <a:latin typeface="Calibri"/>
            </a:endParaRPr>
          </a:p>
        </p:txBody>
      </p:sp>
      <p:sp>
        <p:nvSpPr>
          <p:cNvPr id="69" name="Freeform 37"/>
          <p:cNvSpPr/>
          <p:nvPr/>
        </p:nvSpPr>
        <p:spPr>
          <a:xfrm>
            <a:off x="2780416" y="1197864"/>
            <a:ext cx="3163185" cy="601140"/>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algn="ctr" defTabSz="888898">
              <a:lnSpc>
                <a:spcPct val="90000"/>
              </a:lnSpc>
              <a:spcAft>
                <a:spcPct val="15000"/>
              </a:spcAft>
              <a:defRPr/>
            </a:pPr>
            <a:r>
              <a:rPr lang="en-US" sz="1471" b="1" kern="0" cap="all" dirty="0">
                <a:gradFill>
                  <a:gsLst>
                    <a:gs pos="0">
                      <a:prstClr val="white"/>
                    </a:gs>
                    <a:gs pos="100000">
                      <a:prstClr val="white"/>
                    </a:gs>
                  </a:gsLst>
                  <a:lin ang="5400000" scaled="1"/>
                </a:gradFill>
                <a:latin typeface="Calibri"/>
              </a:rPr>
              <a:t>WAVE Content Specification</a:t>
            </a:r>
            <a:endParaRPr lang="en-US" sz="1471" b="1" i="1" kern="0" cap="all" dirty="0">
              <a:gradFill>
                <a:gsLst>
                  <a:gs pos="0">
                    <a:prstClr val="white"/>
                  </a:gs>
                  <a:gs pos="100000">
                    <a:prstClr val="white"/>
                  </a:gs>
                </a:gsLst>
                <a:lin ang="5400000" scaled="1"/>
              </a:gradFill>
              <a:latin typeface="Calibri"/>
            </a:endParaRPr>
          </a:p>
        </p:txBody>
      </p:sp>
      <p:grpSp>
        <p:nvGrpSpPr>
          <p:cNvPr id="101" name="Group 100"/>
          <p:cNvGrpSpPr/>
          <p:nvPr/>
        </p:nvGrpSpPr>
        <p:grpSpPr>
          <a:xfrm>
            <a:off x="2658488" y="2343150"/>
            <a:ext cx="3315593" cy="792480"/>
            <a:chOff x="2658487" y="2343150"/>
            <a:chExt cx="3315593" cy="792480"/>
          </a:xfrm>
        </p:grpSpPr>
        <p:cxnSp>
          <p:nvCxnSpPr>
            <p:cNvPr id="78" name="Straight Connector 77"/>
            <p:cNvCxnSpPr/>
            <p:nvPr/>
          </p:nvCxnSpPr>
          <p:spPr>
            <a:xfrm>
              <a:off x="4343400" y="2343150"/>
              <a:ext cx="0" cy="119204"/>
            </a:xfrm>
            <a:prstGeom prst="line">
              <a:avLst/>
            </a:prstGeom>
            <a:ln w="76200">
              <a:solidFill>
                <a:srgbClr val="F4B078"/>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658487" y="2495550"/>
              <a:ext cx="3315593" cy="0"/>
            </a:xfrm>
            <a:prstGeom prst="line">
              <a:avLst/>
            </a:prstGeom>
            <a:ln w="76200">
              <a:solidFill>
                <a:srgbClr val="F4B078"/>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672809" y="2459736"/>
              <a:ext cx="0" cy="649224"/>
            </a:xfrm>
            <a:prstGeom prst="line">
              <a:avLst/>
            </a:prstGeom>
            <a:ln w="76200">
              <a:solidFill>
                <a:srgbClr val="F4B07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343400" y="2495550"/>
              <a:ext cx="0" cy="640080"/>
            </a:xfrm>
            <a:prstGeom prst="line">
              <a:avLst/>
            </a:prstGeom>
            <a:ln w="76200">
              <a:solidFill>
                <a:srgbClr val="F4B07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943600" y="2459736"/>
              <a:ext cx="0" cy="649224"/>
            </a:xfrm>
            <a:prstGeom prst="line">
              <a:avLst/>
            </a:prstGeom>
            <a:ln w="76200">
              <a:solidFill>
                <a:srgbClr val="F4B07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80989" y="3102656"/>
            <a:ext cx="3190463" cy="722958"/>
            <a:chOff x="180988" y="3102656"/>
            <a:chExt cx="3190463" cy="722958"/>
          </a:xfrm>
        </p:grpSpPr>
        <p:sp>
          <p:nvSpPr>
            <p:cNvPr id="67" name="TextBox 66"/>
            <p:cNvSpPr txBox="1"/>
            <p:nvPr/>
          </p:nvSpPr>
          <p:spPr>
            <a:xfrm>
              <a:off x="1590994" y="3102656"/>
              <a:ext cx="401557" cy="374361"/>
            </a:xfrm>
            <a:prstGeom prst="rect">
              <a:avLst/>
            </a:prstGeom>
            <a:noFill/>
          </p:spPr>
          <p:txBody>
            <a:bodyPr wrap="square" rtlCol="0" anchor="b" anchorCtr="0">
              <a:noAutofit/>
            </a:bodyPr>
            <a:lstStyle/>
            <a:p>
              <a:pPr algn="ctr" defTabSz="914378">
                <a:defRPr/>
              </a:pPr>
              <a:r>
                <a:rPr lang="en-US" sz="2000" kern="0" dirty="0">
                  <a:solidFill>
                    <a:srgbClr val="75903B"/>
                  </a:solidFill>
                  <a:latin typeface="Calibri" pitchFamily="34" charset="0"/>
                  <a:cs typeface="Arial" charset="0"/>
                </a:rPr>
                <a:t>...</a:t>
              </a:r>
            </a:p>
          </p:txBody>
        </p:sp>
        <p:sp>
          <p:nvSpPr>
            <p:cNvPr id="62" name="Arrow: Up 61"/>
            <p:cNvSpPr/>
            <p:nvPr/>
          </p:nvSpPr>
          <p:spPr>
            <a:xfrm>
              <a:off x="658508" y="3501149"/>
              <a:ext cx="228600" cy="324465"/>
            </a:xfrm>
            <a:prstGeom prst="upArrow">
              <a:avLst/>
            </a:prstGeom>
            <a:solidFill>
              <a:srgbClr val="BBD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sysClr val="windowText" lastClr="000000"/>
                </a:solidFill>
                <a:latin typeface="Calibri"/>
              </a:endParaRPr>
            </a:p>
          </p:txBody>
        </p:sp>
        <p:sp>
          <p:nvSpPr>
            <p:cNvPr id="63" name="Arrow: Up 62"/>
            <p:cNvSpPr/>
            <p:nvPr/>
          </p:nvSpPr>
          <p:spPr>
            <a:xfrm>
              <a:off x="2658487" y="3501149"/>
              <a:ext cx="228600" cy="324465"/>
            </a:xfrm>
            <a:prstGeom prst="upArrow">
              <a:avLst/>
            </a:prstGeom>
            <a:solidFill>
              <a:srgbClr val="BBD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sysClr val="windowText" lastClr="000000"/>
                </a:solidFill>
                <a:latin typeface="Calibri"/>
              </a:endParaRPr>
            </a:p>
          </p:txBody>
        </p:sp>
        <p:sp>
          <p:nvSpPr>
            <p:cNvPr id="65" name="Freeform 37"/>
            <p:cNvSpPr/>
            <p:nvPr/>
          </p:nvSpPr>
          <p:spPr>
            <a:xfrm>
              <a:off x="180988" y="3109079"/>
              <a:ext cx="1378900"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Media Profile 1</a:t>
              </a:r>
              <a:endParaRPr lang="en-US" sz="1471" i="1" kern="0" dirty="0">
                <a:gradFill>
                  <a:gsLst>
                    <a:gs pos="0">
                      <a:prstClr val="white"/>
                    </a:gs>
                    <a:gs pos="100000">
                      <a:prstClr val="white"/>
                    </a:gs>
                  </a:gsLst>
                  <a:lin ang="5400000" scaled="1"/>
                </a:gradFill>
                <a:latin typeface="Calibri"/>
              </a:endParaRPr>
            </a:p>
          </p:txBody>
        </p:sp>
        <p:sp>
          <p:nvSpPr>
            <p:cNvPr id="66" name="Freeform 37"/>
            <p:cNvSpPr/>
            <p:nvPr/>
          </p:nvSpPr>
          <p:spPr>
            <a:xfrm>
              <a:off x="1992551" y="3107588"/>
              <a:ext cx="1378900"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Media Profile p</a:t>
              </a:r>
            </a:p>
          </p:txBody>
        </p:sp>
      </p:grpSp>
      <p:grpSp>
        <p:nvGrpSpPr>
          <p:cNvPr id="12" name="Group 11"/>
          <p:cNvGrpSpPr/>
          <p:nvPr/>
        </p:nvGrpSpPr>
        <p:grpSpPr>
          <a:xfrm>
            <a:off x="3650300" y="3111790"/>
            <a:ext cx="4945842" cy="724034"/>
            <a:chOff x="3650300" y="3111789"/>
            <a:chExt cx="4945842" cy="724034"/>
          </a:xfrm>
        </p:grpSpPr>
        <p:grpSp>
          <p:nvGrpSpPr>
            <p:cNvPr id="10" name="Group 9"/>
            <p:cNvGrpSpPr/>
            <p:nvPr/>
          </p:nvGrpSpPr>
          <p:grpSpPr>
            <a:xfrm>
              <a:off x="3650300" y="3111789"/>
              <a:ext cx="4945842" cy="374361"/>
              <a:chOff x="3650300" y="3329162"/>
              <a:chExt cx="4945842" cy="374361"/>
            </a:xfrm>
          </p:grpSpPr>
          <p:sp>
            <p:nvSpPr>
              <p:cNvPr id="50" name="Freeform 37"/>
              <p:cNvSpPr/>
              <p:nvPr/>
            </p:nvSpPr>
            <p:spPr>
              <a:xfrm>
                <a:off x="3650300" y="3329162"/>
                <a:ext cx="1378900"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Media Profile 1</a:t>
                </a:r>
                <a:endParaRPr lang="en-US" sz="1471" i="1" kern="0" dirty="0">
                  <a:gradFill>
                    <a:gsLst>
                      <a:gs pos="0">
                        <a:prstClr val="white"/>
                      </a:gs>
                      <a:gs pos="100000">
                        <a:prstClr val="white"/>
                      </a:gs>
                    </a:gsLst>
                    <a:lin ang="5400000" scaled="1"/>
                  </a:gradFill>
                  <a:latin typeface="Calibri"/>
                </a:endParaRPr>
              </a:p>
            </p:txBody>
          </p:sp>
          <p:sp>
            <p:nvSpPr>
              <p:cNvPr id="54" name="Freeform 37"/>
              <p:cNvSpPr/>
              <p:nvPr/>
            </p:nvSpPr>
            <p:spPr>
              <a:xfrm>
                <a:off x="5217263" y="3329162"/>
                <a:ext cx="1378900"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Media Profile 2</a:t>
                </a:r>
                <a:endParaRPr lang="en-US" sz="1471" i="1" kern="0" dirty="0">
                  <a:gradFill>
                    <a:gsLst>
                      <a:gs pos="0">
                        <a:prstClr val="white"/>
                      </a:gs>
                      <a:gs pos="100000">
                        <a:prstClr val="white"/>
                      </a:gs>
                    </a:gsLst>
                    <a:lin ang="5400000" scaled="1"/>
                  </a:gradFill>
                  <a:latin typeface="Calibri"/>
                </a:endParaRPr>
              </a:p>
            </p:txBody>
          </p:sp>
          <p:sp>
            <p:nvSpPr>
              <p:cNvPr id="55" name="Freeform 37"/>
              <p:cNvSpPr/>
              <p:nvPr/>
            </p:nvSpPr>
            <p:spPr>
              <a:xfrm>
                <a:off x="7217242" y="3329162"/>
                <a:ext cx="1378900" cy="374361"/>
              </a:xfrm>
              <a:custGeom>
                <a:avLst/>
                <a:gdLst>
                  <a:gd name="connsiteX0" fmla="*/ 0 w 5642428"/>
                  <a:gd name="connsiteY0" fmla="*/ 0 h 459421"/>
                  <a:gd name="connsiteX1" fmla="*/ 5642428 w 5642428"/>
                  <a:gd name="connsiteY1" fmla="*/ 0 h 459421"/>
                  <a:gd name="connsiteX2" fmla="*/ 5642428 w 5642428"/>
                  <a:gd name="connsiteY2" fmla="*/ 459421 h 459421"/>
                  <a:gd name="connsiteX3" fmla="*/ 0 w 5642428"/>
                  <a:gd name="connsiteY3" fmla="*/ 459421 h 459421"/>
                  <a:gd name="connsiteX4" fmla="*/ 0 w 5642428"/>
                  <a:gd name="connsiteY4" fmla="*/ 0 h 45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428" h="459421">
                    <a:moveTo>
                      <a:pt x="0" y="0"/>
                    </a:moveTo>
                    <a:lnTo>
                      <a:pt x="5642428" y="0"/>
                    </a:lnTo>
                    <a:lnTo>
                      <a:pt x="5642428" y="459421"/>
                    </a:lnTo>
                    <a:lnTo>
                      <a:pt x="0" y="459421"/>
                    </a:lnTo>
                    <a:lnTo>
                      <a:pt x="0" y="0"/>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defTabSz="888898">
                  <a:lnSpc>
                    <a:spcPct val="90000"/>
                  </a:lnSpc>
                  <a:spcAft>
                    <a:spcPct val="15000"/>
                  </a:spcAft>
                  <a:defRPr/>
                </a:pPr>
                <a:r>
                  <a:rPr lang="en-US" sz="1471" kern="0" dirty="0">
                    <a:gradFill>
                      <a:gsLst>
                        <a:gs pos="0">
                          <a:prstClr val="white"/>
                        </a:gs>
                        <a:gs pos="100000">
                          <a:prstClr val="white"/>
                        </a:gs>
                      </a:gsLst>
                      <a:lin ang="5400000" scaled="1"/>
                    </a:gradFill>
                    <a:latin typeface="Calibri"/>
                  </a:rPr>
                  <a:t>Media Profile q</a:t>
                </a:r>
              </a:p>
            </p:txBody>
          </p:sp>
          <p:sp>
            <p:nvSpPr>
              <p:cNvPr id="9" name="TextBox 8"/>
              <p:cNvSpPr txBox="1"/>
              <p:nvPr/>
            </p:nvSpPr>
            <p:spPr>
              <a:xfrm>
                <a:off x="6629400" y="3329162"/>
                <a:ext cx="554605" cy="374361"/>
              </a:xfrm>
              <a:prstGeom prst="rect">
                <a:avLst/>
              </a:prstGeom>
              <a:noFill/>
            </p:spPr>
            <p:txBody>
              <a:bodyPr wrap="square" rtlCol="0" anchor="b" anchorCtr="0">
                <a:noAutofit/>
              </a:bodyPr>
              <a:lstStyle/>
              <a:p>
                <a:pPr algn="ctr" defTabSz="914378">
                  <a:defRPr/>
                </a:pPr>
                <a:r>
                  <a:rPr lang="en-US" sz="2400" kern="0" dirty="0">
                    <a:solidFill>
                      <a:srgbClr val="913633"/>
                    </a:solidFill>
                    <a:latin typeface="Calibri" pitchFamily="34" charset="0"/>
                    <a:cs typeface="Arial" charset="0"/>
                  </a:rPr>
                  <a:t>...</a:t>
                </a:r>
              </a:p>
            </p:txBody>
          </p:sp>
        </p:grpSp>
        <p:sp>
          <p:nvSpPr>
            <p:cNvPr id="11" name="Arrow: Up 10"/>
            <p:cNvSpPr/>
            <p:nvPr/>
          </p:nvSpPr>
          <p:spPr>
            <a:xfrm>
              <a:off x="4225450" y="3501149"/>
              <a:ext cx="228600" cy="324465"/>
            </a:xfrm>
            <a:prstGeom prst="upArrow">
              <a:avLst/>
            </a:prstGeom>
            <a:solidFill>
              <a:srgbClr val="D78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sysClr val="windowText" lastClr="000000"/>
                </a:solidFill>
                <a:latin typeface="Calibri"/>
              </a:endParaRPr>
            </a:p>
          </p:txBody>
        </p:sp>
        <p:sp>
          <p:nvSpPr>
            <p:cNvPr id="57" name="Arrow: Up 56"/>
            <p:cNvSpPr/>
            <p:nvPr/>
          </p:nvSpPr>
          <p:spPr>
            <a:xfrm>
              <a:off x="5792413" y="3511358"/>
              <a:ext cx="228600" cy="324465"/>
            </a:xfrm>
            <a:prstGeom prst="upArrow">
              <a:avLst/>
            </a:prstGeom>
            <a:solidFill>
              <a:srgbClr val="D78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sysClr val="windowText" lastClr="000000"/>
                </a:solidFill>
                <a:latin typeface="Calibri"/>
              </a:endParaRPr>
            </a:p>
          </p:txBody>
        </p:sp>
        <p:sp>
          <p:nvSpPr>
            <p:cNvPr id="58" name="Arrow: Up 57"/>
            <p:cNvSpPr/>
            <p:nvPr/>
          </p:nvSpPr>
          <p:spPr>
            <a:xfrm>
              <a:off x="7792392" y="3511358"/>
              <a:ext cx="228600" cy="324465"/>
            </a:xfrm>
            <a:prstGeom prst="upArrow">
              <a:avLst/>
            </a:prstGeom>
            <a:solidFill>
              <a:srgbClr val="D78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sysClr val="windowText" lastClr="000000"/>
                </a:solidFill>
                <a:latin typeface="Calibri"/>
              </a:endParaRPr>
            </a:p>
          </p:txBody>
        </p:sp>
      </p:grpSp>
      <p:grpSp>
        <p:nvGrpSpPr>
          <p:cNvPr id="94" name="Group 93"/>
          <p:cNvGrpSpPr/>
          <p:nvPr/>
        </p:nvGrpSpPr>
        <p:grpSpPr>
          <a:xfrm>
            <a:off x="4354046" y="4313844"/>
            <a:ext cx="5077079" cy="300043"/>
            <a:chOff x="4354045" y="4313843"/>
            <a:chExt cx="5077079" cy="300043"/>
          </a:xfrm>
        </p:grpSpPr>
        <p:sp>
          <p:nvSpPr>
            <p:cNvPr id="91" name="Rectangle 90"/>
            <p:cNvSpPr/>
            <p:nvPr/>
          </p:nvSpPr>
          <p:spPr>
            <a:xfrm>
              <a:off x="4454050" y="4330773"/>
              <a:ext cx="4977074" cy="283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4378">
                <a:defRPr/>
              </a:pPr>
              <a:r>
                <a:rPr lang="en-US" sz="1100" kern="0" dirty="0">
                  <a:solidFill>
                    <a:prstClr val="black"/>
                  </a:solidFill>
                  <a:latin typeface="Calibri"/>
                </a:rPr>
                <a:t>Some media profiles are identified in the ISO MPEG CMAF specification. </a:t>
              </a:r>
            </a:p>
          </p:txBody>
        </p:sp>
        <p:sp>
          <p:nvSpPr>
            <p:cNvPr id="93" name="Arrow: Bent 92"/>
            <p:cNvSpPr/>
            <p:nvPr/>
          </p:nvSpPr>
          <p:spPr>
            <a:xfrm rot="16200000">
              <a:off x="4344050" y="4323838"/>
              <a:ext cx="172391" cy="152402"/>
            </a:xfrm>
            <a:prstGeom prst="ben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prstClr val="black"/>
                </a:solidFill>
                <a:latin typeface="Calibri"/>
              </a:endParaRPr>
            </a:p>
          </p:txBody>
        </p:sp>
      </p:grpSp>
      <p:grpSp>
        <p:nvGrpSpPr>
          <p:cNvPr id="96" name="Group 95"/>
          <p:cNvGrpSpPr/>
          <p:nvPr/>
        </p:nvGrpSpPr>
        <p:grpSpPr>
          <a:xfrm>
            <a:off x="447083" y="4297471"/>
            <a:ext cx="3437939" cy="294159"/>
            <a:chOff x="449799" y="4265492"/>
            <a:chExt cx="3437939" cy="294159"/>
          </a:xfrm>
        </p:grpSpPr>
        <p:sp>
          <p:nvSpPr>
            <p:cNvPr id="92" name="Rectangle 91"/>
            <p:cNvSpPr/>
            <p:nvPr/>
          </p:nvSpPr>
          <p:spPr>
            <a:xfrm>
              <a:off x="576002" y="4276538"/>
              <a:ext cx="3311736" cy="283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4378">
                <a:defRPr/>
              </a:pPr>
              <a:r>
                <a:rPr lang="en-US" sz="1100" kern="0" dirty="0">
                  <a:solidFill>
                    <a:prstClr val="black"/>
                  </a:solidFill>
                  <a:latin typeface="Calibri"/>
                </a:rPr>
                <a:t>Additional media profiles will be published elsewhere. </a:t>
              </a:r>
            </a:p>
          </p:txBody>
        </p:sp>
        <p:sp>
          <p:nvSpPr>
            <p:cNvPr id="95" name="Arrow: Bent 94"/>
            <p:cNvSpPr/>
            <p:nvPr/>
          </p:nvSpPr>
          <p:spPr>
            <a:xfrm rot="16200000">
              <a:off x="439804" y="4275487"/>
              <a:ext cx="172391" cy="152402"/>
            </a:xfrm>
            <a:prstGeom prst="ben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kern="0">
                <a:solidFill>
                  <a:prstClr val="black"/>
                </a:solidFill>
                <a:latin typeface="Calibri"/>
              </a:endParaRPr>
            </a:p>
          </p:txBody>
        </p:sp>
      </p:grpSp>
      <p:sp>
        <p:nvSpPr>
          <p:cNvPr id="46" name="Freeform 37"/>
          <p:cNvSpPr/>
          <p:nvPr/>
        </p:nvSpPr>
        <p:spPr>
          <a:xfrm>
            <a:off x="3505200" y="1932577"/>
            <a:ext cx="1752600" cy="413749"/>
          </a:xfrm>
          <a:prstGeom prst="round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scene3d>
            <a:camera prst="orthographicFront">
              <a:rot lat="0" lon="0" rev="0"/>
            </a:camera>
            <a:lightRig rig="twoPt" dir="tl"/>
          </a:scene3d>
          <a:sp3d prstMaterial="flat"/>
        </p:spPr>
        <p:style>
          <a:lnRef idx="0">
            <a:schemeClr val="accent4"/>
          </a:lnRef>
          <a:fillRef idx="3">
            <a:schemeClr val="accent4"/>
          </a:fillRef>
          <a:effectRef idx="3">
            <a:schemeClr val="accent4"/>
          </a:effectRef>
          <a:fontRef idx="minor">
            <a:schemeClr val="lt1"/>
          </a:fontRef>
        </p:style>
        <p:txBody>
          <a:bodyPr spcFirstLastPara="0" vert="horz" wrap="square" lIns="134464" tIns="76189" rIns="76189" bIns="76189" numCol="1" spcCol="1270" anchor="ctr" anchorCtr="0">
            <a:noAutofit/>
          </a:bodyPr>
          <a:lstStyle/>
          <a:p>
            <a:pPr marL="0" lvl="1" algn="ctr" defTabSz="888898">
              <a:lnSpc>
                <a:spcPct val="90000"/>
              </a:lnSpc>
              <a:spcAft>
                <a:spcPct val="15000"/>
              </a:spcAft>
              <a:defRPr/>
            </a:pPr>
            <a:r>
              <a:rPr lang="en-US" sz="1200" b="1" kern="0" cap="all" dirty="0">
                <a:gradFill>
                  <a:gsLst>
                    <a:gs pos="0">
                      <a:prstClr val="white"/>
                    </a:gs>
                    <a:gs pos="100000">
                      <a:prstClr val="white"/>
                    </a:gs>
                  </a:gsLst>
                  <a:lin ang="5400000" scaled="1"/>
                </a:gradFill>
                <a:latin typeface="Calibri"/>
              </a:rPr>
              <a:t>Presentation Profile </a:t>
            </a:r>
            <a:r>
              <a:rPr lang="en-US" sz="1200" b="1" kern="0" dirty="0">
                <a:gradFill>
                  <a:gsLst>
                    <a:gs pos="0">
                      <a:prstClr val="white"/>
                    </a:gs>
                    <a:gs pos="100000">
                      <a:prstClr val="white"/>
                    </a:gs>
                  </a:gsLst>
                  <a:lin ang="5400000" scaled="1"/>
                </a:gradFill>
                <a:latin typeface="Calibri"/>
              </a:rPr>
              <a:t>n</a:t>
            </a:r>
          </a:p>
        </p:txBody>
      </p:sp>
    </p:spTree>
    <p:extLst>
      <p:ext uri="{BB962C8B-B14F-4D97-AF65-F5344CB8AC3E}">
        <p14:creationId xmlns:p14="http://schemas.microsoft.com/office/powerpoint/2010/main" val="164613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 xmlns:a16="http://schemas.microsoft.com/office/drawing/2014/main" id="{15F8AB3E-869A-4E35-90F5-3395CFE5749C}"/>
              </a:ext>
            </a:extLst>
          </p:cNvPr>
          <p:cNvSpPr>
            <a:spLocks noGrp="1"/>
          </p:cNvSpPr>
          <p:nvPr>
            <p:ph type="title"/>
          </p:nvPr>
        </p:nvSpPr>
        <p:spPr>
          <a:xfrm>
            <a:off x="4908123" y="493061"/>
            <a:ext cx="3778677" cy="857250"/>
          </a:xfrm>
        </p:spPr>
        <p:txBody>
          <a:bodyPr>
            <a:normAutofit fontScale="90000"/>
          </a:bodyPr>
          <a:lstStyle/>
          <a:p>
            <a:r>
              <a:rPr lang="en-US" dirty="0"/>
              <a:t>Media Profile Approval Process</a:t>
            </a:r>
          </a:p>
        </p:txBody>
      </p:sp>
      <p:sp>
        <p:nvSpPr>
          <p:cNvPr id="4" name="Slide Number Placeholder 3">
            <a:extLst>
              <a:ext uri="{FF2B5EF4-FFF2-40B4-BE49-F238E27FC236}">
                <a16:creationId xmlns="" xmlns:a16="http://schemas.microsoft.com/office/drawing/2014/main" id="{2B8CB53D-F061-4563-B876-F3D27203EDF0}"/>
              </a:ext>
            </a:extLst>
          </p:cNvPr>
          <p:cNvSpPr>
            <a:spLocks noGrp="1"/>
          </p:cNvSpPr>
          <p:nvPr>
            <p:ph type="sldNum" sz="quarter" idx="12"/>
          </p:nvPr>
        </p:nvSpPr>
        <p:spPr/>
        <p:txBody>
          <a:bodyPr/>
          <a:lstStyle/>
          <a:p>
            <a:fld id="{E53BDA34-F1B9-40B9-B058-E5D2AC163044}" type="slidenum">
              <a:rPr lang="en-GB" smtClean="0"/>
              <a:t>22</a:t>
            </a:fld>
            <a:endParaRPr lang="en-GB"/>
          </a:p>
        </p:txBody>
      </p:sp>
      <p:grpSp>
        <p:nvGrpSpPr>
          <p:cNvPr id="51" name="Group 50">
            <a:extLst>
              <a:ext uri="{FF2B5EF4-FFF2-40B4-BE49-F238E27FC236}">
                <a16:creationId xmlns="" xmlns:a16="http://schemas.microsoft.com/office/drawing/2014/main" id="{208A1304-606C-400E-AEB7-C03229E9DDA6}"/>
              </a:ext>
            </a:extLst>
          </p:cNvPr>
          <p:cNvGrpSpPr/>
          <p:nvPr/>
        </p:nvGrpSpPr>
        <p:grpSpPr>
          <a:xfrm>
            <a:off x="839824" y="688479"/>
            <a:ext cx="3845948" cy="1645622"/>
            <a:chOff x="1119765" y="917971"/>
            <a:chExt cx="5127931" cy="2194163"/>
          </a:xfrm>
        </p:grpSpPr>
        <p:sp>
          <p:nvSpPr>
            <p:cNvPr id="14" name="Freeform: Shape 13">
              <a:extLst>
                <a:ext uri="{FF2B5EF4-FFF2-40B4-BE49-F238E27FC236}">
                  <a16:creationId xmlns="" xmlns:a16="http://schemas.microsoft.com/office/drawing/2014/main" id="{94F024CC-A2BF-417B-8E53-91D360275F7E}"/>
                </a:ext>
              </a:extLst>
            </p:cNvPr>
            <p:cNvSpPr/>
            <p:nvPr/>
          </p:nvSpPr>
          <p:spPr>
            <a:xfrm>
              <a:off x="1119765" y="1768518"/>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1050" b="1" dirty="0"/>
                <a:t>Market Relevance</a:t>
              </a:r>
            </a:p>
          </p:txBody>
        </p:sp>
        <p:sp>
          <p:nvSpPr>
            <p:cNvPr id="15" name="Freeform: Shape 14">
              <a:extLst>
                <a:ext uri="{FF2B5EF4-FFF2-40B4-BE49-F238E27FC236}">
                  <a16:creationId xmlns="" xmlns:a16="http://schemas.microsoft.com/office/drawing/2014/main" id="{3C8CCE56-DD42-401A-98CF-38EEA128D95B}"/>
                </a:ext>
              </a:extLst>
            </p:cNvPr>
            <p:cNvSpPr/>
            <p:nvPr/>
          </p:nvSpPr>
          <p:spPr>
            <a:xfrm rot="18289469">
              <a:off x="1957764" y="1724348"/>
              <a:ext cx="690738" cy="14378"/>
            </a:xfrm>
            <a:custGeom>
              <a:avLst/>
              <a:gdLst>
                <a:gd name="connsiteX0" fmla="*/ 0 w 690738"/>
                <a:gd name="connsiteY0" fmla="*/ 7189 h 14378"/>
                <a:gd name="connsiteX1" fmla="*/ 690738 w 690738"/>
                <a:gd name="connsiteY1" fmla="*/ 7189 h 14378"/>
              </a:gdLst>
              <a:ahLst/>
              <a:cxnLst>
                <a:cxn ang="0">
                  <a:pos x="connsiteX0" y="connsiteY0"/>
                </a:cxn>
                <a:cxn ang="0">
                  <a:pos x="connsiteX1" y="connsiteY1"/>
                </a:cxn>
              </a:cxnLst>
              <a:rect l="l" t="t" r="r" b="b"/>
              <a:pathLst>
                <a:path w="690738" h="14378">
                  <a:moveTo>
                    <a:pt x="0" y="7189"/>
                  </a:moveTo>
                  <a:lnTo>
                    <a:pt x="690738" y="71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55601" tIns="-7559" rIns="255600" bIns="-7560" numCol="1" spcCol="1270" anchor="ctr" anchorCtr="0">
              <a:noAutofit/>
            </a:bodyPr>
            <a:lstStyle/>
            <a:p>
              <a:pPr algn="ctr" defTabSz="400050">
                <a:lnSpc>
                  <a:spcPct val="90000"/>
                </a:lnSpc>
                <a:spcBef>
                  <a:spcPct val="0"/>
                </a:spcBef>
                <a:spcAft>
                  <a:spcPct val="35000"/>
                </a:spcAft>
              </a:pPr>
              <a:endParaRPr lang="en-US" sz="900"/>
            </a:p>
          </p:txBody>
        </p:sp>
        <p:sp>
          <p:nvSpPr>
            <p:cNvPr id="16" name="Freeform: Shape 15">
              <a:extLst>
                <a:ext uri="{FF2B5EF4-FFF2-40B4-BE49-F238E27FC236}">
                  <a16:creationId xmlns="" xmlns:a16="http://schemas.microsoft.com/office/drawing/2014/main" id="{DF350407-5A47-419D-A4FC-6396ED4C5654}"/>
                </a:ext>
              </a:extLst>
            </p:cNvPr>
            <p:cNvSpPr/>
            <p:nvPr/>
          </p:nvSpPr>
          <p:spPr>
            <a:xfrm>
              <a:off x="2500362" y="1201487"/>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Existing relevance</a:t>
              </a:r>
            </a:p>
          </p:txBody>
        </p:sp>
        <p:sp>
          <p:nvSpPr>
            <p:cNvPr id="17" name="Freeform: Shape 16">
              <a:extLst>
                <a:ext uri="{FF2B5EF4-FFF2-40B4-BE49-F238E27FC236}">
                  <a16:creationId xmlns="" xmlns:a16="http://schemas.microsoft.com/office/drawing/2014/main" id="{573F2C77-612E-43A5-9500-4C0D4D3D21DA}"/>
                </a:ext>
              </a:extLst>
            </p:cNvPr>
            <p:cNvSpPr/>
            <p:nvPr/>
          </p:nvSpPr>
          <p:spPr>
            <a:xfrm rot="19457599">
              <a:off x="3440844" y="1299075"/>
              <a:ext cx="485774" cy="14378"/>
            </a:xfrm>
            <a:custGeom>
              <a:avLst/>
              <a:gdLst>
                <a:gd name="connsiteX0" fmla="*/ 0 w 485774"/>
                <a:gd name="connsiteY0" fmla="*/ 7189 h 14378"/>
                <a:gd name="connsiteX1" fmla="*/ 485774 w 485774"/>
                <a:gd name="connsiteY1" fmla="*/ 7189 h 14378"/>
              </a:gdLst>
              <a:ahLst/>
              <a:cxnLst>
                <a:cxn ang="0">
                  <a:pos x="connsiteX0" y="connsiteY0"/>
                </a:cxn>
                <a:cxn ang="0">
                  <a:pos x="connsiteX1" y="connsiteY1"/>
                </a:cxn>
              </a:cxnLst>
              <a:rect l="l" t="t" r="r" b="b"/>
              <a:pathLst>
                <a:path w="485774" h="14378">
                  <a:moveTo>
                    <a:pt x="0" y="7189"/>
                  </a:moveTo>
                  <a:lnTo>
                    <a:pt x="485774" y="7189"/>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82582" tIns="-3716" rIns="182582" bIns="-3717" numCol="1" spcCol="1270" anchor="ctr" anchorCtr="0">
              <a:noAutofit/>
            </a:bodyPr>
            <a:lstStyle/>
            <a:p>
              <a:pPr algn="ctr" defTabSz="400050">
                <a:lnSpc>
                  <a:spcPct val="90000"/>
                </a:lnSpc>
                <a:spcBef>
                  <a:spcPct val="0"/>
                </a:spcBef>
                <a:spcAft>
                  <a:spcPct val="35000"/>
                </a:spcAft>
              </a:pPr>
              <a:endParaRPr lang="en-US" sz="900"/>
            </a:p>
          </p:txBody>
        </p:sp>
        <p:sp>
          <p:nvSpPr>
            <p:cNvPr id="18" name="Freeform: Shape 17">
              <a:extLst>
                <a:ext uri="{FF2B5EF4-FFF2-40B4-BE49-F238E27FC236}">
                  <a16:creationId xmlns="" xmlns:a16="http://schemas.microsoft.com/office/drawing/2014/main" id="{EA439562-7D14-4D7C-B5CF-A311C5037042}"/>
                </a:ext>
              </a:extLst>
            </p:cNvPr>
            <p:cNvSpPr/>
            <p:nvPr/>
          </p:nvSpPr>
          <p:spPr>
            <a:xfrm>
              <a:off x="3880959" y="917971"/>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Min. 3 services</a:t>
              </a:r>
            </a:p>
          </p:txBody>
        </p:sp>
        <p:sp>
          <p:nvSpPr>
            <p:cNvPr id="19" name="Freeform: Shape 18">
              <a:extLst>
                <a:ext uri="{FF2B5EF4-FFF2-40B4-BE49-F238E27FC236}">
                  <a16:creationId xmlns="" xmlns:a16="http://schemas.microsoft.com/office/drawing/2014/main" id="{7E09799E-B140-4A12-BDA3-3B91D77FBEB9}"/>
                </a:ext>
              </a:extLst>
            </p:cNvPr>
            <p:cNvSpPr/>
            <p:nvPr/>
          </p:nvSpPr>
          <p:spPr>
            <a:xfrm rot="2142401">
              <a:off x="3440844" y="1582591"/>
              <a:ext cx="485774" cy="14378"/>
            </a:xfrm>
            <a:custGeom>
              <a:avLst/>
              <a:gdLst>
                <a:gd name="connsiteX0" fmla="*/ 0 w 485774"/>
                <a:gd name="connsiteY0" fmla="*/ 7189 h 14378"/>
                <a:gd name="connsiteX1" fmla="*/ 485774 w 485774"/>
                <a:gd name="connsiteY1" fmla="*/ 7189 h 14378"/>
              </a:gdLst>
              <a:ahLst/>
              <a:cxnLst>
                <a:cxn ang="0">
                  <a:pos x="connsiteX0" y="connsiteY0"/>
                </a:cxn>
                <a:cxn ang="0">
                  <a:pos x="connsiteX1" y="connsiteY1"/>
                </a:cxn>
              </a:cxnLst>
              <a:rect l="l" t="t" r="r" b="b"/>
              <a:pathLst>
                <a:path w="485774" h="14378">
                  <a:moveTo>
                    <a:pt x="0" y="7189"/>
                  </a:moveTo>
                  <a:lnTo>
                    <a:pt x="485774" y="7189"/>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82582" tIns="-3717" rIns="182582" bIns="-3716" numCol="1" spcCol="1270" anchor="ctr" anchorCtr="0">
              <a:noAutofit/>
            </a:bodyPr>
            <a:lstStyle/>
            <a:p>
              <a:pPr algn="ctr" defTabSz="400050">
                <a:lnSpc>
                  <a:spcPct val="90000"/>
                </a:lnSpc>
                <a:spcBef>
                  <a:spcPct val="0"/>
                </a:spcBef>
                <a:spcAft>
                  <a:spcPct val="35000"/>
                </a:spcAft>
              </a:pPr>
              <a:endParaRPr lang="en-US" sz="900"/>
            </a:p>
          </p:txBody>
        </p:sp>
        <p:sp>
          <p:nvSpPr>
            <p:cNvPr id="20" name="Freeform: Shape 19">
              <a:extLst>
                <a:ext uri="{FF2B5EF4-FFF2-40B4-BE49-F238E27FC236}">
                  <a16:creationId xmlns="" xmlns:a16="http://schemas.microsoft.com/office/drawing/2014/main" id="{EA78265C-FABC-47DC-8961-D9A0C89409A9}"/>
                </a:ext>
              </a:extLst>
            </p:cNvPr>
            <p:cNvSpPr/>
            <p:nvPr/>
          </p:nvSpPr>
          <p:spPr>
            <a:xfrm>
              <a:off x="3880959" y="1485002"/>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Min. 5 devices</a:t>
              </a:r>
            </a:p>
          </p:txBody>
        </p:sp>
        <p:sp>
          <p:nvSpPr>
            <p:cNvPr id="21" name="Freeform: Shape 20">
              <a:extLst>
                <a:ext uri="{FF2B5EF4-FFF2-40B4-BE49-F238E27FC236}">
                  <a16:creationId xmlns="" xmlns:a16="http://schemas.microsoft.com/office/drawing/2014/main" id="{FCC30B60-F111-4074-9BFB-016B0BB7E539}"/>
                </a:ext>
              </a:extLst>
            </p:cNvPr>
            <p:cNvSpPr/>
            <p:nvPr/>
          </p:nvSpPr>
          <p:spPr>
            <a:xfrm rot="3310531">
              <a:off x="1957764" y="2291379"/>
              <a:ext cx="690738" cy="14378"/>
            </a:xfrm>
            <a:custGeom>
              <a:avLst/>
              <a:gdLst>
                <a:gd name="connsiteX0" fmla="*/ 0 w 690738"/>
                <a:gd name="connsiteY0" fmla="*/ 7189 h 14378"/>
                <a:gd name="connsiteX1" fmla="*/ 690738 w 690738"/>
                <a:gd name="connsiteY1" fmla="*/ 7189 h 14378"/>
              </a:gdLst>
              <a:ahLst/>
              <a:cxnLst>
                <a:cxn ang="0">
                  <a:pos x="connsiteX0" y="connsiteY0"/>
                </a:cxn>
                <a:cxn ang="0">
                  <a:pos x="connsiteX1" y="connsiteY1"/>
                </a:cxn>
              </a:cxnLst>
              <a:rect l="l" t="t" r="r" b="b"/>
              <a:pathLst>
                <a:path w="690738" h="14378">
                  <a:moveTo>
                    <a:pt x="0" y="7189"/>
                  </a:moveTo>
                  <a:lnTo>
                    <a:pt x="690738" y="71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55601" tIns="-7559" rIns="255600" bIns="-7560" numCol="1" spcCol="1270" anchor="ctr" anchorCtr="0">
              <a:noAutofit/>
            </a:bodyPr>
            <a:lstStyle/>
            <a:p>
              <a:pPr algn="ctr" defTabSz="400050">
                <a:lnSpc>
                  <a:spcPct val="90000"/>
                </a:lnSpc>
                <a:spcBef>
                  <a:spcPct val="0"/>
                </a:spcBef>
                <a:spcAft>
                  <a:spcPct val="35000"/>
                </a:spcAft>
              </a:pPr>
              <a:endParaRPr lang="en-US" sz="900"/>
            </a:p>
          </p:txBody>
        </p:sp>
        <p:sp>
          <p:nvSpPr>
            <p:cNvPr id="22" name="Freeform: Shape 21">
              <a:extLst>
                <a:ext uri="{FF2B5EF4-FFF2-40B4-BE49-F238E27FC236}">
                  <a16:creationId xmlns="" xmlns:a16="http://schemas.microsoft.com/office/drawing/2014/main" id="{88E35DC2-C7A6-4F5D-9033-1E540170F2A5}"/>
                </a:ext>
              </a:extLst>
            </p:cNvPr>
            <p:cNvSpPr/>
            <p:nvPr/>
          </p:nvSpPr>
          <p:spPr>
            <a:xfrm>
              <a:off x="2500362" y="2335549"/>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New with WAVE Support</a:t>
              </a:r>
            </a:p>
          </p:txBody>
        </p:sp>
        <p:sp>
          <p:nvSpPr>
            <p:cNvPr id="23" name="Freeform: Shape 22">
              <a:extLst>
                <a:ext uri="{FF2B5EF4-FFF2-40B4-BE49-F238E27FC236}">
                  <a16:creationId xmlns="" xmlns:a16="http://schemas.microsoft.com/office/drawing/2014/main" id="{9F109C0D-2673-43C6-85B0-D431F7387DC3}"/>
                </a:ext>
              </a:extLst>
            </p:cNvPr>
            <p:cNvSpPr/>
            <p:nvPr/>
          </p:nvSpPr>
          <p:spPr>
            <a:xfrm>
              <a:off x="3486503" y="2574895"/>
              <a:ext cx="394456" cy="14378"/>
            </a:xfrm>
            <a:custGeom>
              <a:avLst/>
              <a:gdLst>
                <a:gd name="connsiteX0" fmla="*/ 0 w 394456"/>
                <a:gd name="connsiteY0" fmla="*/ 7189 h 14378"/>
                <a:gd name="connsiteX1" fmla="*/ 394456 w 394456"/>
                <a:gd name="connsiteY1" fmla="*/ 7189 h 14378"/>
              </a:gdLst>
              <a:ahLst/>
              <a:cxnLst>
                <a:cxn ang="0">
                  <a:pos x="connsiteX0" y="connsiteY0"/>
                </a:cxn>
                <a:cxn ang="0">
                  <a:pos x="connsiteX1" y="connsiteY1"/>
                </a:cxn>
              </a:cxnLst>
              <a:rect l="l" t="t" r="r" b="b"/>
              <a:pathLst>
                <a:path w="394456" h="14378">
                  <a:moveTo>
                    <a:pt x="0" y="7189"/>
                  </a:moveTo>
                  <a:lnTo>
                    <a:pt x="394456" y="7189"/>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50050" tIns="-2004" rIns="150050" bIns="-2004" numCol="1" spcCol="1270" anchor="ctr" anchorCtr="0">
              <a:noAutofit/>
            </a:bodyPr>
            <a:lstStyle/>
            <a:p>
              <a:pPr algn="ctr" defTabSz="400050">
                <a:lnSpc>
                  <a:spcPct val="90000"/>
                </a:lnSpc>
                <a:spcBef>
                  <a:spcPct val="0"/>
                </a:spcBef>
                <a:spcAft>
                  <a:spcPct val="35000"/>
                </a:spcAft>
              </a:pPr>
              <a:endParaRPr lang="en-US" sz="900"/>
            </a:p>
          </p:txBody>
        </p:sp>
        <p:sp>
          <p:nvSpPr>
            <p:cNvPr id="24" name="Freeform: Shape 23">
              <a:extLst>
                <a:ext uri="{FF2B5EF4-FFF2-40B4-BE49-F238E27FC236}">
                  <a16:creationId xmlns="" xmlns:a16="http://schemas.microsoft.com/office/drawing/2014/main" id="{203F4AD1-AC6F-4760-82AF-C1D6CEC080B3}"/>
                </a:ext>
              </a:extLst>
            </p:cNvPr>
            <p:cNvSpPr/>
            <p:nvPr/>
          </p:nvSpPr>
          <p:spPr>
            <a:xfrm>
              <a:off x="3880959" y="2335549"/>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Min. 6 WAVE members</a:t>
              </a:r>
            </a:p>
          </p:txBody>
        </p:sp>
        <p:sp>
          <p:nvSpPr>
            <p:cNvPr id="25" name="Freeform: Shape 24">
              <a:extLst>
                <a:ext uri="{FF2B5EF4-FFF2-40B4-BE49-F238E27FC236}">
                  <a16:creationId xmlns="" xmlns:a16="http://schemas.microsoft.com/office/drawing/2014/main" id="{AAF01021-2983-484E-8FF3-FA338F80A06B}"/>
                </a:ext>
              </a:extLst>
            </p:cNvPr>
            <p:cNvSpPr/>
            <p:nvPr/>
          </p:nvSpPr>
          <p:spPr>
            <a:xfrm rot="19457599">
              <a:off x="4821441" y="2433137"/>
              <a:ext cx="485774" cy="14378"/>
            </a:xfrm>
            <a:custGeom>
              <a:avLst/>
              <a:gdLst>
                <a:gd name="connsiteX0" fmla="*/ 0 w 485774"/>
                <a:gd name="connsiteY0" fmla="*/ 7189 h 14378"/>
                <a:gd name="connsiteX1" fmla="*/ 485774 w 485774"/>
                <a:gd name="connsiteY1" fmla="*/ 7189 h 14378"/>
              </a:gdLst>
              <a:ahLst/>
              <a:cxnLst>
                <a:cxn ang="0">
                  <a:pos x="connsiteX0" y="connsiteY0"/>
                </a:cxn>
                <a:cxn ang="0">
                  <a:pos x="connsiteX1" y="connsiteY1"/>
                </a:cxn>
              </a:cxnLst>
              <a:rect l="l" t="t" r="r" b="b"/>
              <a:pathLst>
                <a:path w="485774" h="14378">
                  <a:moveTo>
                    <a:pt x="0" y="7189"/>
                  </a:moveTo>
                  <a:lnTo>
                    <a:pt x="485774" y="718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82582" tIns="-3716" rIns="182582" bIns="-3717" numCol="1" spcCol="1270" anchor="ctr" anchorCtr="0">
              <a:noAutofit/>
            </a:bodyPr>
            <a:lstStyle/>
            <a:p>
              <a:pPr algn="ctr" defTabSz="400050">
                <a:lnSpc>
                  <a:spcPct val="90000"/>
                </a:lnSpc>
                <a:spcBef>
                  <a:spcPct val="0"/>
                </a:spcBef>
                <a:spcAft>
                  <a:spcPct val="35000"/>
                </a:spcAft>
              </a:pPr>
              <a:endParaRPr lang="en-US" sz="900"/>
            </a:p>
          </p:txBody>
        </p:sp>
        <p:sp>
          <p:nvSpPr>
            <p:cNvPr id="26" name="Freeform: Shape 25">
              <a:extLst>
                <a:ext uri="{FF2B5EF4-FFF2-40B4-BE49-F238E27FC236}">
                  <a16:creationId xmlns="" xmlns:a16="http://schemas.microsoft.com/office/drawing/2014/main" id="{33E2B653-075D-44DE-88FA-133DCF1B42D6}"/>
                </a:ext>
              </a:extLst>
            </p:cNvPr>
            <p:cNvSpPr/>
            <p:nvPr/>
          </p:nvSpPr>
          <p:spPr>
            <a:xfrm>
              <a:off x="5261556" y="2052033"/>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Min. 2 service</a:t>
              </a:r>
            </a:p>
          </p:txBody>
        </p:sp>
        <p:sp>
          <p:nvSpPr>
            <p:cNvPr id="27" name="Freeform: Shape 26">
              <a:extLst>
                <a:ext uri="{FF2B5EF4-FFF2-40B4-BE49-F238E27FC236}">
                  <a16:creationId xmlns="" xmlns:a16="http://schemas.microsoft.com/office/drawing/2014/main" id="{D5684D96-6990-47E8-9877-D3836E45C999}"/>
                </a:ext>
              </a:extLst>
            </p:cNvPr>
            <p:cNvSpPr/>
            <p:nvPr/>
          </p:nvSpPr>
          <p:spPr>
            <a:xfrm rot="2142401">
              <a:off x="4821441" y="2716653"/>
              <a:ext cx="485774" cy="14378"/>
            </a:xfrm>
            <a:custGeom>
              <a:avLst/>
              <a:gdLst>
                <a:gd name="connsiteX0" fmla="*/ 0 w 485774"/>
                <a:gd name="connsiteY0" fmla="*/ 7189 h 14378"/>
                <a:gd name="connsiteX1" fmla="*/ 485774 w 485774"/>
                <a:gd name="connsiteY1" fmla="*/ 7189 h 14378"/>
              </a:gdLst>
              <a:ahLst/>
              <a:cxnLst>
                <a:cxn ang="0">
                  <a:pos x="connsiteX0" y="connsiteY0"/>
                </a:cxn>
                <a:cxn ang="0">
                  <a:pos x="connsiteX1" y="connsiteY1"/>
                </a:cxn>
              </a:cxnLst>
              <a:rect l="l" t="t" r="r" b="b"/>
              <a:pathLst>
                <a:path w="485774" h="14378">
                  <a:moveTo>
                    <a:pt x="0" y="7189"/>
                  </a:moveTo>
                  <a:lnTo>
                    <a:pt x="485774" y="718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82582" tIns="-3717" rIns="182582" bIns="-3716" numCol="1" spcCol="1270" anchor="ctr" anchorCtr="0">
              <a:noAutofit/>
            </a:bodyPr>
            <a:lstStyle/>
            <a:p>
              <a:pPr algn="ctr" defTabSz="400050">
                <a:lnSpc>
                  <a:spcPct val="90000"/>
                </a:lnSpc>
                <a:spcBef>
                  <a:spcPct val="0"/>
                </a:spcBef>
                <a:spcAft>
                  <a:spcPct val="35000"/>
                </a:spcAft>
              </a:pPr>
              <a:endParaRPr lang="en-US" sz="900"/>
            </a:p>
          </p:txBody>
        </p:sp>
        <p:sp>
          <p:nvSpPr>
            <p:cNvPr id="28" name="Freeform: Shape 27">
              <a:extLst>
                <a:ext uri="{FF2B5EF4-FFF2-40B4-BE49-F238E27FC236}">
                  <a16:creationId xmlns="" xmlns:a16="http://schemas.microsoft.com/office/drawing/2014/main" id="{83160D09-64DB-47B1-A528-82DE76FC1381}"/>
                </a:ext>
              </a:extLst>
            </p:cNvPr>
            <p:cNvSpPr/>
            <p:nvPr/>
          </p:nvSpPr>
          <p:spPr>
            <a:xfrm>
              <a:off x="5261556" y="2619064"/>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Min. 2 devices</a:t>
              </a:r>
            </a:p>
          </p:txBody>
        </p:sp>
      </p:grpSp>
      <p:grpSp>
        <p:nvGrpSpPr>
          <p:cNvPr id="52" name="Group 51">
            <a:extLst>
              <a:ext uri="{FF2B5EF4-FFF2-40B4-BE49-F238E27FC236}">
                <a16:creationId xmlns="" xmlns:a16="http://schemas.microsoft.com/office/drawing/2014/main" id="{DE06CA28-CE78-4C1D-AD7B-002938B07D13}"/>
              </a:ext>
            </a:extLst>
          </p:cNvPr>
          <p:cNvGrpSpPr/>
          <p:nvPr/>
        </p:nvGrpSpPr>
        <p:grpSpPr>
          <a:xfrm>
            <a:off x="839824" y="2176935"/>
            <a:ext cx="1775053" cy="1220349"/>
            <a:chOff x="1119765" y="2902580"/>
            <a:chExt cx="2366737" cy="1627132"/>
          </a:xfrm>
        </p:grpSpPr>
        <p:sp>
          <p:nvSpPr>
            <p:cNvPr id="29" name="Freeform: Shape 28">
              <a:extLst>
                <a:ext uri="{FF2B5EF4-FFF2-40B4-BE49-F238E27FC236}">
                  <a16:creationId xmlns="" xmlns:a16="http://schemas.microsoft.com/office/drawing/2014/main" id="{EA982998-E165-44C1-9EA0-E4A76CAC89B2}"/>
                </a:ext>
              </a:extLst>
            </p:cNvPr>
            <p:cNvSpPr/>
            <p:nvPr/>
          </p:nvSpPr>
          <p:spPr>
            <a:xfrm>
              <a:off x="1119765" y="3469611"/>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1050" b="1" dirty="0"/>
                <a:t>Publication</a:t>
              </a:r>
            </a:p>
          </p:txBody>
        </p:sp>
        <p:sp>
          <p:nvSpPr>
            <p:cNvPr id="30" name="Freeform: Shape 29">
              <a:extLst>
                <a:ext uri="{FF2B5EF4-FFF2-40B4-BE49-F238E27FC236}">
                  <a16:creationId xmlns="" xmlns:a16="http://schemas.microsoft.com/office/drawing/2014/main" id="{82553B41-CFCB-499E-AD62-9C03B384E1E7}"/>
                </a:ext>
              </a:extLst>
            </p:cNvPr>
            <p:cNvSpPr/>
            <p:nvPr/>
          </p:nvSpPr>
          <p:spPr>
            <a:xfrm rot="18289469">
              <a:off x="1957764" y="3425441"/>
              <a:ext cx="690738" cy="14378"/>
            </a:xfrm>
            <a:custGeom>
              <a:avLst/>
              <a:gdLst>
                <a:gd name="connsiteX0" fmla="*/ 0 w 690738"/>
                <a:gd name="connsiteY0" fmla="*/ 7189 h 14378"/>
                <a:gd name="connsiteX1" fmla="*/ 690738 w 690738"/>
                <a:gd name="connsiteY1" fmla="*/ 7189 h 14378"/>
              </a:gdLst>
              <a:ahLst/>
              <a:cxnLst>
                <a:cxn ang="0">
                  <a:pos x="connsiteX0" y="connsiteY0"/>
                </a:cxn>
                <a:cxn ang="0">
                  <a:pos x="connsiteX1" y="connsiteY1"/>
                </a:cxn>
              </a:cxnLst>
              <a:rect l="l" t="t" r="r" b="b"/>
              <a:pathLst>
                <a:path w="690738" h="14378">
                  <a:moveTo>
                    <a:pt x="0" y="7189"/>
                  </a:moveTo>
                  <a:lnTo>
                    <a:pt x="690738" y="71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55601" tIns="-7559" rIns="255600" bIns="-7560" numCol="1" spcCol="1270" anchor="ctr" anchorCtr="0">
              <a:noAutofit/>
            </a:bodyPr>
            <a:lstStyle/>
            <a:p>
              <a:pPr algn="ctr" defTabSz="400050">
                <a:lnSpc>
                  <a:spcPct val="90000"/>
                </a:lnSpc>
                <a:spcBef>
                  <a:spcPct val="0"/>
                </a:spcBef>
                <a:spcAft>
                  <a:spcPct val="35000"/>
                </a:spcAft>
              </a:pPr>
              <a:endParaRPr lang="en-US" sz="900"/>
            </a:p>
          </p:txBody>
        </p:sp>
        <p:sp>
          <p:nvSpPr>
            <p:cNvPr id="31" name="Freeform: Shape 30">
              <a:extLst>
                <a:ext uri="{FF2B5EF4-FFF2-40B4-BE49-F238E27FC236}">
                  <a16:creationId xmlns="" xmlns:a16="http://schemas.microsoft.com/office/drawing/2014/main" id="{33FCF5C7-0515-474D-87C7-15438424D91F}"/>
                </a:ext>
              </a:extLst>
            </p:cNvPr>
            <p:cNvSpPr/>
            <p:nvPr/>
          </p:nvSpPr>
          <p:spPr>
            <a:xfrm>
              <a:off x="2500362" y="2902580"/>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Open standard</a:t>
              </a:r>
            </a:p>
          </p:txBody>
        </p:sp>
        <p:sp>
          <p:nvSpPr>
            <p:cNvPr id="32" name="Freeform: Shape 31">
              <a:extLst>
                <a:ext uri="{FF2B5EF4-FFF2-40B4-BE49-F238E27FC236}">
                  <a16:creationId xmlns="" xmlns:a16="http://schemas.microsoft.com/office/drawing/2014/main" id="{6B7E6A4B-6837-4F2E-BF6E-7C2C4094DB13}"/>
                </a:ext>
              </a:extLst>
            </p:cNvPr>
            <p:cNvSpPr/>
            <p:nvPr/>
          </p:nvSpPr>
          <p:spPr>
            <a:xfrm>
              <a:off x="2105906" y="3708957"/>
              <a:ext cx="394456" cy="14378"/>
            </a:xfrm>
            <a:custGeom>
              <a:avLst/>
              <a:gdLst>
                <a:gd name="connsiteX0" fmla="*/ 0 w 394456"/>
                <a:gd name="connsiteY0" fmla="*/ 7189 h 14378"/>
                <a:gd name="connsiteX1" fmla="*/ 394456 w 394456"/>
                <a:gd name="connsiteY1" fmla="*/ 7189 h 14378"/>
              </a:gdLst>
              <a:ahLst/>
              <a:cxnLst>
                <a:cxn ang="0">
                  <a:pos x="connsiteX0" y="connsiteY0"/>
                </a:cxn>
                <a:cxn ang="0">
                  <a:pos x="connsiteX1" y="connsiteY1"/>
                </a:cxn>
              </a:cxnLst>
              <a:rect l="l" t="t" r="r" b="b"/>
              <a:pathLst>
                <a:path w="394456" h="14378">
                  <a:moveTo>
                    <a:pt x="0" y="7189"/>
                  </a:moveTo>
                  <a:lnTo>
                    <a:pt x="394456" y="71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0050" tIns="-2004" rIns="150051" bIns="-2004" numCol="1" spcCol="1270" anchor="ctr" anchorCtr="0">
              <a:noAutofit/>
            </a:bodyPr>
            <a:lstStyle/>
            <a:p>
              <a:pPr algn="ctr" defTabSz="400050">
                <a:lnSpc>
                  <a:spcPct val="90000"/>
                </a:lnSpc>
                <a:spcBef>
                  <a:spcPct val="0"/>
                </a:spcBef>
                <a:spcAft>
                  <a:spcPct val="35000"/>
                </a:spcAft>
              </a:pPr>
              <a:endParaRPr lang="en-US" sz="900"/>
            </a:p>
          </p:txBody>
        </p:sp>
        <p:sp>
          <p:nvSpPr>
            <p:cNvPr id="33" name="Freeform: Shape 32">
              <a:extLst>
                <a:ext uri="{FF2B5EF4-FFF2-40B4-BE49-F238E27FC236}">
                  <a16:creationId xmlns="" xmlns:a16="http://schemas.microsoft.com/office/drawing/2014/main" id="{8C5D3BF0-75B9-492A-ADA1-682C13CE85C6}"/>
                </a:ext>
              </a:extLst>
            </p:cNvPr>
            <p:cNvSpPr/>
            <p:nvPr/>
          </p:nvSpPr>
          <p:spPr>
            <a:xfrm>
              <a:off x="2500362" y="3469611"/>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Normative referenceable </a:t>
              </a:r>
            </a:p>
          </p:txBody>
        </p:sp>
        <p:sp>
          <p:nvSpPr>
            <p:cNvPr id="34" name="Freeform: Shape 33">
              <a:extLst>
                <a:ext uri="{FF2B5EF4-FFF2-40B4-BE49-F238E27FC236}">
                  <a16:creationId xmlns="" xmlns:a16="http://schemas.microsoft.com/office/drawing/2014/main" id="{0CB72349-910B-4048-902A-AE870EDB7A73}"/>
                </a:ext>
              </a:extLst>
            </p:cNvPr>
            <p:cNvSpPr/>
            <p:nvPr/>
          </p:nvSpPr>
          <p:spPr>
            <a:xfrm rot="3310531">
              <a:off x="1957764" y="3992472"/>
              <a:ext cx="690738" cy="14378"/>
            </a:xfrm>
            <a:custGeom>
              <a:avLst/>
              <a:gdLst>
                <a:gd name="connsiteX0" fmla="*/ 0 w 690738"/>
                <a:gd name="connsiteY0" fmla="*/ 7189 h 14378"/>
                <a:gd name="connsiteX1" fmla="*/ 690738 w 690738"/>
                <a:gd name="connsiteY1" fmla="*/ 7189 h 14378"/>
              </a:gdLst>
              <a:ahLst/>
              <a:cxnLst>
                <a:cxn ang="0">
                  <a:pos x="connsiteX0" y="connsiteY0"/>
                </a:cxn>
                <a:cxn ang="0">
                  <a:pos x="connsiteX1" y="connsiteY1"/>
                </a:cxn>
              </a:cxnLst>
              <a:rect l="l" t="t" r="r" b="b"/>
              <a:pathLst>
                <a:path w="690738" h="14378">
                  <a:moveTo>
                    <a:pt x="0" y="7189"/>
                  </a:moveTo>
                  <a:lnTo>
                    <a:pt x="690738" y="71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55601" tIns="-7560" rIns="255601" bIns="-7559" numCol="1" spcCol="1270" anchor="ctr" anchorCtr="0">
              <a:noAutofit/>
            </a:bodyPr>
            <a:lstStyle/>
            <a:p>
              <a:pPr algn="ctr" defTabSz="400050">
                <a:lnSpc>
                  <a:spcPct val="90000"/>
                </a:lnSpc>
                <a:spcBef>
                  <a:spcPct val="0"/>
                </a:spcBef>
                <a:spcAft>
                  <a:spcPct val="35000"/>
                </a:spcAft>
              </a:pPr>
              <a:endParaRPr lang="en-US" sz="900"/>
            </a:p>
          </p:txBody>
        </p:sp>
        <p:sp>
          <p:nvSpPr>
            <p:cNvPr id="35" name="Freeform: Shape 34">
              <a:extLst>
                <a:ext uri="{FF2B5EF4-FFF2-40B4-BE49-F238E27FC236}">
                  <a16:creationId xmlns="" xmlns:a16="http://schemas.microsoft.com/office/drawing/2014/main" id="{8A0EA51F-FF06-4173-A1EF-5F564A44490A}"/>
                </a:ext>
              </a:extLst>
            </p:cNvPr>
            <p:cNvSpPr/>
            <p:nvPr/>
          </p:nvSpPr>
          <p:spPr>
            <a:xfrm>
              <a:off x="2500362" y="4036642"/>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WAVE publication option</a:t>
              </a:r>
            </a:p>
          </p:txBody>
        </p:sp>
      </p:grpSp>
      <p:grpSp>
        <p:nvGrpSpPr>
          <p:cNvPr id="50" name="Group 49">
            <a:extLst>
              <a:ext uri="{FF2B5EF4-FFF2-40B4-BE49-F238E27FC236}">
                <a16:creationId xmlns="" xmlns:a16="http://schemas.microsoft.com/office/drawing/2014/main" id="{E7CD5945-0DE0-4779-B934-AA25CDA50C0D}"/>
              </a:ext>
            </a:extLst>
          </p:cNvPr>
          <p:cNvGrpSpPr/>
          <p:nvPr/>
        </p:nvGrpSpPr>
        <p:grpSpPr>
          <a:xfrm>
            <a:off x="839824" y="263205"/>
            <a:ext cx="1775053" cy="369803"/>
            <a:chOff x="1119765" y="350940"/>
            <a:chExt cx="2366737" cy="493070"/>
          </a:xfrm>
        </p:grpSpPr>
        <p:sp>
          <p:nvSpPr>
            <p:cNvPr id="11" name="Freeform: Shape 10">
              <a:extLst>
                <a:ext uri="{FF2B5EF4-FFF2-40B4-BE49-F238E27FC236}">
                  <a16:creationId xmlns="" xmlns:a16="http://schemas.microsoft.com/office/drawing/2014/main" id="{C175764A-AB2D-4C9B-AED0-319FADA19C9A}"/>
                </a:ext>
              </a:extLst>
            </p:cNvPr>
            <p:cNvSpPr/>
            <p:nvPr/>
          </p:nvSpPr>
          <p:spPr>
            <a:xfrm>
              <a:off x="1119765" y="350940"/>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rgbClr val="92D05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1050" b="1" dirty="0"/>
                <a:t>Designated Proponent</a:t>
              </a:r>
            </a:p>
          </p:txBody>
        </p:sp>
        <p:sp>
          <p:nvSpPr>
            <p:cNvPr id="12" name="Freeform: Shape 11">
              <a:extLst>
                <a:ext uri="{FF2B5EF4-FFF2-40B4-BE49-F238E27FC236}">
                  <a16:creationId xmlns="" xmlns:a16="http://schemas.microsoft.com/office/drawing/2014/main" id="{DFE98631-2BA1-4E2A-9D2B-D41002388DC1}"/>
                </a:ext>
              </a:extLst>
            </p:cNvPr>
            <p:cNvSpPr/>
            <p:nvPr/>
          </p:nvSpPr>
          <p:spPr>
            <a:xfrm>
              <a:off x="2105906" y="590287"/>
              <a:ext cx="394456" cy="14378"/>
            </a:xfrm>
            <a:custGeom>
              <a:avLst/>
              <a:gdLst>
                <a:gd name="connsiteX0" fmla="*/ 0 w 394456"/>
                <a:gd name="connsiteY0" fmla="*/ 7189 h 14378"/>
                <a:gd name="connsiteX1" fmla="*/ 394456 w 394456"/>
                <a:gd name="connsiteY1" fmla="*/ 7189 h 14378"/>
              </a:gdLst>
              <a:ahLst/>
              <a:cxnLst>
                <a:cxn ang="0">
                  <a:pos x="connsiteX0" y="connsiteY0"/>
                </a:cxn>
                <a:cxn ang="0">
                  <a:pos x="connsiteX1" y="connsiteY1"/>
                </a:cxn>
              </a:cxnLst>
              <a:rect l="l" t="t" r="r" b="b"/>
              <a:pathLst>
                <a:path w="394456" h="14378">
                  <a:moveTo>
                    <a:pt x="0" y="7189"/>
                  </a:moveTo>
                  <a:lnTo>
                    <a:pt x="394456" y="71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0050" tIns="-2005" rIns="150051" bIns="-2003" numCol="1" spcCol="1270" anchor="ctr" anchorCtr="0">
              <a:noAutofit/>
            </a:bodyPr>
            <a:lstStyle/>
            <a:p>
              <a:pPr algn="ctr" defTabSz="400050">
                <a:lnSpc>
                  <a:spcPct val="90000"/>
                </a:lnSpc>
                <a:spcBef>
                  <a:spcPct val="0"/>
                </a:spcBef>
                <a:spcAft>
                  <a:spcPct val="35000"/>
                </a:spcAft>
              </a:pPr>
              <a:endParaRPr lang="en-US" sz="900"/>
            </a:p>
          </p:txBody>
        </p:sp>
        <p:sp>
          <p:nvSpPr>
            <p:cNvPr id="13" name="Freeform: Shape 12">
              <a:extLst>
                <a:ext uri="{FF2B5EF4-FFF2-40B4-BE49-F238E27FC236}">
                  <a16:creationId xmlns="" xmlns:a16="http://schemas.microsoft.com/office/drawing/2014/main" id="{F3C0EEC3-9930-4C76-8B06-08805116D042}"/>
                </a:ext>
              </a:extLst>
            </p:cNvPr>
            <p:cNvSpPr/>
            <p:nvPr/>
          </p:nvSpPr>
          <p:spPr>
            <a:xfrm>
              <a:off x="2500362" y="350940"/>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Program manage all deliverables</a:t>
              </a:r>
            </a:p>
          </p:txBody>
        </p:sp>
      </p:grpSp>
      <p:grpSp>
        <p:nvGrpSpPr>
          <p:cNvPr id="53" name="Group 52">
            <a:extLst>
              <a:ext uri="{FF2B5EF4-FFF2-40B4-BE49-F238E27FC236}">
                <a16:creationId xmlns="" xmlns:a16="http://schemas.microsoft.com/office/drawing/2014/main" id="{1CDDD644-3AD1-4EB9-9C73-9D20B2EB7ED2}"/>
              </a:ext>
            </a:extLst>
          </p:cNvPr>
          <p:cNvGrpSpPr/>
          <p:nvPr/>
        </p:nvGrpSpPr>
        <p:grpSpPr>
          <a:xfrm>
            <a:off x="839824" y="3452755"/>
            <a:ext cx="3845948" cy="795076"/>
            <a:chOff x="1119765" y="4603673"/>
            <a:chExt cx="5127931" cy="1060101"/>
          </a:xfrm>
        </p:grpSpPr>
        <p:sp>
          <p:nvSpPr>
            <p:cNvPr id="36" name="Freeform: Shape 35">
              <a:extLst>
                <a:ext uri="{FF2B5EF4-FFF2-40B4-BE49-F238E27FC236}">
                  <a16:creationId xmlns="" xmlns:a16="http://schemas.microsoft.com/office/drawing/2014/main" id="{BC73B07C-C7A4-4B9D-9E17-09B9F91C60B9}"/>
                </a:ext>
              </a:extLst>
            </p:cNvPr>
            <p:cNvSpPr/>
            <p:nvPr/>
          </p:nvSpPr>
          <p:spPr>
            <a:xfrm>
              <a:off x="1119765" y="4887188"/>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1050" b="1" dirty="0"/>
                <a:t>WAVE Compatible</a:t>
              </a:r>
            </a:p>
          </p:txBody>
        </p:sp>
        <p:sp>
          <p:nvSpPr>
            <p:cNvPr id="37" name="Freeform: Shape 36">
              <a:extLst>
                <a:ext uri="{FF2B5EF4-FFF2-40B4-BE49-F238E27FC236}">
                  <a16:creationId xmlns="" xmlns:a16="http://schemas.microsoft.com/office/drawing/2014/main" id="{E0C18746-54A0-48C7-9E6D-A052654E83AB}"/>
                </a:ext>
              </a:extLst>
            </p:cNvPr>
            <p:cNvSpPr/>
            <p:nvPr/>
          </p:nvSpPr>
          <p:spPr>
            <a:xfrm>
              <a:off x="2105906" y="5126534"/>
              <a:ext cx="394456" cy="14378"/>
            </a:xfrm>
            <a:custGeom>
              <a:avLst/>
              <a:gdLst>
                <a:gd name="connsiteX0" fmla="*/ 0 w 394456"/>
                <a:gd name="connsiteY0" fmla="*/ 7189 h 14378"/>
                <a:gd name="connsiteX1" fmla="*/ 394456 w 394456"/>
                <a:gd name="connsiteY1" fmla="*/ 7189 h 14378"/>
              </a:gdLst>
              <a:ahLst/>
              <a:cxnLst>
                <a:cxn ang="0">
                  <a:pos x="connsiteX0" y="connsiteY0"/>
                </a:cxn>
                <a:cxn ang="0">
                  <a:pos x="connsiteX1" y="connsiteY1"/>
                </a:cxn>
              </a:cxnLst>
              <a:rect l="l" t="t" r="r" b="b"/>
              <a:pathLst>
                <a:path w="394456" h="14378">
                  <a:moveTo>
                    <a:pt x="0" y="7189"/>
                  </a:moveTo>
                  <a:lnTo>
                    <a:pt x="394456" y="71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0050" tIns="-2004" rIns="150051" bIns="-2004" numCol="1" spcCol="1270" anchor="ctr" anchorCtr="0">
              <a:noAutofit/>
            </a:bodyPr>
            <a:lstStyle/>
            <a:p>
              <a:pPr algn="ctr" defTabSz="400050">
                <a:lnSpc>
                  <a:spcPct val="90000"/>
                </a:lnSpc>
                <a:spcBef>
                  <a:spcPct val="0"/>
                </a:spcBef>
                <a:spcAft>
                  <a:spcPct val="35000"/>
                </a:spcAft>
              </a:pPr>
              <a:endParaRPr lang="en-US" sz="900"/>
            </a:p>
          </p:txBody>
        </p:sp>
        <p:sp>
          <p:nvSpPr>
            <p:cNvPr id="38" name="Freeform: Shape 37">
              <a:extLst>
                <a:ext uri="{FF2B5EF4-FFF2-40B4-BE49-F238E27FC236}">
                  <a16:creationId xmlns="" xmlns:a16="http://schemas.microsoft.com/office/drawing/2014/main" id="{ED28E307-58BE-4D60-B6BE-2E1EBCE43FD1}"/>
                </a:ext>
              </a:extLst>
            </p:cNvPr>
            <p:cNvSpPr/>
            <p:nvPr/>
          </p:nvSpPr>
          <p:spPr>
            <a:xfrm>
              <a:off x="2500362" y="4887188"/>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MSE</a:t>
              </a:r>
            </a:p>
          </p:txBody>
        </p:sp>
        <p:sp>
          <p:nvSpPr>
            <p:cNvPr id="39" name="Freeform: Shape 38">
              <a:extLst>
                <a:ext uri="{FF2B5EF4-FFF2-40B4-BE49-F238E27FC236}">
                  <a16:creationId xmlns="" xmlns:a16="http://schemas.microsoft.com/office/drawing/2014/main" id="{14B8BF6B-9FBE-48A8-8F38-534831F6A1AA}"/>
                </a:ext>
              </a:extLst>
            </p:cNvPr>
            <p:cNvSpPr/>
            <p:nvPr/>
          </p:nvSpPr>
          <p:spPr>
            <a:xfrm rot="19457599">
              <a:off x="3440844" y="4984777"/>
              <a:ext cx="485774" cy="14378"/>
            </a:xfrm>
            <a:custGeom>
              <a:avLst/>
              <a:gdLst>
                <a:gd name="connsiteX0" fmla="*/ 0 w 485774"/>
                <a:gd name="connsiteY0" fmla="*/ 7189 h 14378"/>
                <a:gd name="connsiteX1" fmla="*/ 485774 w 485774"/>
                <a:gd name="connsiteY1" fmla="*/ 7189 h 14378"/>
              </a:gdLst>
              <a:ahLst/>
              <a:cxnLst>
                <a:cxn ang="0">
                  <a:pos x="connsiteX0" y="connsiteY0"/>
                </a:cxn>
                <a:cxn ang="0">
                  <a:pos x="connsiteX1" y="connsiteY1"/>
                </a:cxn>
              </a:cxnLst>
              <a:rect l="l" t="t" r="r" b="b"/>
              <a:pathLst>
                <a:path w="485774" h="14378">
                  <a:moveTo>
                    <a:pt x="0" y="7189"/>
                  </a:moveTo>
                  <a:lnTo>
                    <a:pt x="485774" y="7189"/>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82582" tIns="-3717" rIns="182582" bIns="-3716" numCol="1" spcCol="1270" anchor="ctr" anchorCtr="0">
              <a:noAutofit/>
            </a:bodyPr>
            <a:lstStyle/>
            <a:p>
              <a:pPr algn="ctr" defTabSz="400050">
                <a:lnSpc>
                  <a:spcPct val="90000"/>
                </a:lnSpc>
                <a:spcBef>
                  <a:spcPct val="0"/>
                </a:spcBef>
                <a:spcAft>
                  <a:spcPct val="35000"/>
                </a:spcAft>
              </a:pPr>
              <a:endParaRPr lang="en-US" sz="900"/>
            </a:p>
          </p:txBody>
        </p:sp>
        <p:sp>
          <p:nvSpPr>
            <p:cNvPr id="40" name="Freeform: Shape 39">
              <a:extLst>
                <a:ext uri="{FF2B5EF4-FFF2-40B4-BE49-F238E27FC236}">
                  <a16:creationId xmlns="" xmlns:a16="http://schemas.microsoft.com/office/drawing/2014/main" id="{80B7D551-5603-4847-8F8D-3CBC4BF05B2B}"/>
                </a:ext>
              </a:extLst>
            </p:cNvPr>
            <p:cNvSpPr/>
            <p:nvPr/>
          </p:nvSpPr>
          <p:spPr>
            <a:xfrm>
              <a:off x="3880959" y="4603673"/>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ISOBMFF</a:t>
              </a:r>
            </a:p>
          </p:txBody>
        </p:sp>
        <p:sp>
          <p:nvSpPr>
            <p:cNvPr id="41" name="Freeform: Shape 40">
              <a:extLst>
                <a:ext uri="{FF2B5EF4-FFF2-40B4-BE49-F238E27FC236}">
                  <a16:creationId xmlns="" xmlns:a16="http://schemas.microsoft.com/office/drawing/2014/main" id="{977F5787-17D5-4580-9CCA-32C5B39A7695}"/>
                </a:ext>
              </a:extLst>
            </p:cNvPr>
            <p:cNvSpPr/>
            <p:nvPr/>
          </p:nvSpPr>
          <p:spPr>
            <a:xfrm rot="2142401">
              <a:off x="3440844" y="5268292"/>
              <a:ext cx="485774" cy="14378"/>
            </a:xfrm>
            <a:custGeom>
              <a:avLst/>
              <a:gdLst>
                <a:gd name="connsiteX0" fmla="*/ 0 w 485774"/>
                <a:gd name="connsiteY0" fmla="*/ 7189 h 14378"/>
                <a:gd name="connsiteX1" fmla="*/ 485774 w 485774"/>
                <a:gd name="connsiteY1" fmla="*/ 7189 h 14378"/>
              </a:gdLst>
              <a:ahLst/>
              <a:cxnLst>
                <a:cxn ang="0">
                  <a:pos x="connsiteX0" y="connsiteY0"/>
                </a:cxn>
                <a:cxn ang="0">
                  <a:pos x="connsiteX1" y="connsiteY1"/>
                </a:cxn>
              </a:cxnLst>
              <a:rect l="l" t="t" r="r" b="b"/>
              <a:pathLst>
                <a:path w="485774" h="14378">
                  <a:moveTo>
                    <a:pt x="0" y="7189"/>
                  </a:moveTo>
                  <a:lnTo>
                    <a:pt x="485774" y="7189"/>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82582" tIns="-3716" rIns="182582" bIns="-3716" numCol="1" spcCol="1270" anchor="ctr" anchorCtr="0">
              <a:noAutofit/>
            </a:bodyPr>
            <a:lstStyle/>
            <a:p>
              <a:pPr algn="ctr" defTabSz="400050">
                <a:lnSpc>
                  <a:spcPct val="90000"/>
                </a:lnSpc>
                <a:spcBef>
                  <a:spcPct val="0"/>
                </a:spcBef>
                <a:spcAft>
                  <a:spcPct val="35000"/>
                </a:spcAft>
              </a:pPr>
              <a:endParaRPr lang="en-US" sz="900"/>
            </a:p>
          </p:txBody>
        </p:sp>
        <p:sp>
          <p:nvSpPr>
            <p:cNvPr id="42" name="Freeform: Shape 41">
              <a:extLst>
                <a:ext uri="{FF2B5EF4-FFF2-40B4-BE49-F238E27FC236}">
                  <a16:creationId xmlns="" xmlns:a16="http://schemas.microsoft.com/office/drawing/2014/main" id="{8FBD9A1B-4866-4242-8912-2C550E3A7813}"/>
                </a:ext>
              </a:extLst>
            </p:cNvPr>
            <p:cNvSpPr/>
            <p:nvPr/>
          </p:nvSpPr>
          <p:spPr>
            <a:xfrm>
              <a:off x="3880959" y="5170704"/>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No reported issues</a:t>
              </a:r>
            </a:p>
          </p:txBody>
        </p:sp>
        <p:sp>
          <p:nvSpPr>
            <p:cNvPr id="43" name="Freeform: Shape 42">
              <a:extLst>
                <a:ext uri="{FF2B5EF4-FFF2-40B4-BE49-F238E27FC236}">
                  <a16:creationId xmlns="" xmlns:a16="http://schemas.microsoft.com/office/drawing/2014/main" id="{8CEC46BB-D8A8-478B-8EA9-03FFD214593B}"/>
                </a:ext>
              </a:extLst>
            </p:cNvPr>
            <p:cNvSpPr/>
            <p:nvPr/>
          </p:nvSpPr>
          <p:spPr>
            <a:xfrm>
              <a:off x="4867100" y="5410050"/>
              <a:ext cx="394456" cy="14378"/>
            </a:xfrm>
            <a:custGeom>
              <a:avLst/>
              <a:gdLst>
                <a:gd name="connsiteX0" fmla="*/ 0 w 394456"/>
                <a:gd name="connsiteY0" fmla="*/ 7189 h 14378"/>
                <a:gd name="connsiteX1" fmla="*/ 394456 w 394456"/>
                <a:gd name="connsiteY1" fmla="*/ 7189 h 14378"/>
              </a:gdLst>
              <a:ahLst/>
              <a:cxnLst>
                <a:cxn ang="0">
                  <a:pos x="connsiteX0" y="connsiteY0"/>
                </a:cxn>
                <a:cxn ang="0">
                  <a:pos x="connsiteX1" y="connsiteY1"/>
                </a:cxn>
              </a:cxnLst>
              <a:rect l="l" t="t" r="r" b="b"/>
              <a:pathLst>
                <a:path w="394456" h="14378">
                  <a:moveTo>
                    <a:pt x="0" y="7189"/>
                  </a:moveTo>
                  <a:lnTo>
                    <a:pt x="394456" y="718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50050" tIns="-2004" rIns="150050" bIns="-2004" numCol="1" spcCol="1270" anchor="ctr" anchorCtr="0">
              <a:noAutofit/>
            </a:bodyPr>
            <a:lstStyle/>
            <a:p>
              <a:pPr algn="ctr" defTabSz="166688">
                <a:lnSpc>
                  <a:spcPct val="90000"/>
                </a:lnSpc>
                <a:spcBef>
                  <a:spcPct val="0"/>
                </a:spcBef>
                <a:spcAft>
                  <a:spcPct val="35000"/>
                </a:spcAft>
              </a:pPr>
              <a:endParaRPr lang="en-US" sz="375"/>
            </a:p>
          </p:txBody>
        </p:sp>
        <p:sp>
          <p:nvSpPr>
            <p:cNvPr id="44" name="Freeform: Shape 43">
              <a:extLst>
                <a:ext uri="{FF2B5EF4-FFF2-40B4-BE49-F238E27FC236}">
                  <a16:creationId xmlns="" xmlns:a16="http://schemas.microsoft.com/office/drawing/2014/main" id="{B1DE9CEE-B32B-46C4-AC0B-57ACBABFFC24}"/>
                </a:ext>
              </a:extLst>
            </p:cNvPr>
            <p:cNvSpPr/>
            <p:nvPr/>
          </p:nvSpPr>
          <p:spPr>
            <a:xfrm>
              <a:off x="5261556" y="5170704"/>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accent6">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Pass all MSE Compatibility tests</a:t>
              </a:r>
            </a:p>
          </p:txBody>
        </p:sp>
      </p:grpSp>
      <p:grpSp>
        <p:nvGrpSpPr>
          <p:cNvPr id="54" name="Group 53">
            <a:extLst>
              <a:ext uri="{FF2B5EF4-FFF2-40B4-BE49-F238E27FC236}">
                <a16:creationId xmlns="" xmlns:a16="http://schemas.microsoft.com/office/drawing/2014/main" id="{5F5F71BE-058A-4421-807B-7F0EE5D25F1C}"/>
              </a:ext>
            </a:extLst>
          </p:cNvPr>
          <p:cNvGrpSpPr/>
          <p:nvPr/>
        </p:nvGrpSpPr>
        <p:grpSpPr>
          <a:xfrm>
            <a:off x="839824" y="4118400"/>
            <a:ext cx="1775053" cy="795076"/>
            <a:chOff x="1119765" y="5454219"/>
            <a:chExt cx="2366737" cy="1060101"/>
          </a:xfrm>
        </p:grpSpPr>
        <p:sp>
          <p:nvSpPr>
            <p:cNvPr id="45" name="Freeform: Shape 44">
              <a:extLst>
                <a:ext uri="{FF2B5EF4-FFF2-40B4-BE49-F238E27FC236}">
                  <a16:creationId xmlns="" xmlns:a16="http://schemas.microsoft.com/office/drawing/2014/main" id="{D145C220-8276-4D6B-B4BD-3D0911835E4D}"/>
                </a:ext>
              </a:extLst>
            </p:cNvPr>
            <p:cNvSpPr/>
            <p:nvPr/>
          </p:nvSpPr>
          <p:spPr>
            <a:xfrm>
              <a:off x="1119765" y="5737735"/>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1050" b="1" dirty="0"/>
                <a:t>Test Tools</a:t>
              </a:r>
            </a:p>
          </p:txBody>
        </p:sp>
        <p:sp>
          <p:nvSpPr>
            <p:cNvPr id="46" name="Freeform: Shape 45">
              <a:extLst>
                <a:ext uri="{FF2B5EF4-FFF2-40B4-BE49-F238E27FC236}">
                  <a16:creationId xmlns="" xmlns:a16="http://schemas.microsoft.com/office/drawing/2014/main" id="{81F61E17-4559-40FB-8539-59F7B581EAA2}"/>
                </a:ext>
              </a:extLst>
            </p:cNvPr>
            <p:cNvSpPr/>
            <p:nvPr/>
          </p:nvSpPr>
          <p:spPr>
            <a:xfrm rot="19457599">
              <a:off x="2060247" y="5835323"/>
              <a:ext cx="485774" cy="14378"/>
            </a:xfrm>
            <a:custGeom>
              <a:avLst/>
              <a:gdLst>
                <a:gd name="connsiteX0" fmla="*/ 0 w 485774"/>
                <a:gd name="connsiteY0" fmla="*/ 7189 h 14378"/>
                <a:gd name="connsiteX1" fmla="*/ 485774 w 485774"/>
                <a:gd name="connsiteY1" fmla="*/ 7189 h 14378"/>
              </a:gdLst>
              <a:ahLst/>
              <a:cxnLst>
                <a:cxn ang="0">
                  <a:pos x="connsiteX0" y="connsiteY0"/>
                </a:cxn>
                <a:cxn ang="0">
                  <a:pos x="connsiteX1" y="connsiteY1"/>
                </a:cxn>
              </a:cxnLst>
              <a:rect l="l" t="t" r="r" b="b"/>
              <a:pathLst>
                <a:path w="485774" h="14378">
                  <a:moveTo>
                    <a:pt x="0" y="7189"/>
                  </a:moveTo>
                  <a:lnTo>
                    <a:pt x="485774" y="71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2582" tIns="-3717" rIns="182582" bIns="-3716" numCol="1" spcCol="1270" anchor="ctr" anchorCtr="0">
              <a:noAutofit/>
            </a:bodyPr>
            <a:lstStyle/>
            <a:p>
              <a:pPr algn="ctr" defTabSz="166688">
                <a:lnSpc>
                  <a:spcPct val="90000"/>
                </a:lnSpc>
                <a:spcBef>
                  <a:spcPct val="0"/>
                </a:spcBef>
                <a:spcAft>
                  <a:spcPct val="35000"/>
                </a:spcAft>
              </a:pPr>
              <a:endParaRPr lang="en-US" sz="375"/>
            </a:p>
          </p:txBody>
        </p:sp>
        <p:sp>
          <p:nvSpPr>
            <p:cNvPr id="47" name="Freeform: Shape 46">
              <a:extLst>
                <a:ext uri="{FF2B5EF4-FFF2-40B4-BE49-F238E27FC236}">
                  <a16:creationId xmlns="" xmlns:a16="http://schemas.microsoft.com/office/drawing/2014/main" id="{5DA4E368-83F2-471E-9F2C-44030848F56B}"/>
                </a:ext>
              </a:extLst>
            </p:cNvPr>
            <p:cNvSpPr/>
            <p:nvPr/>
          </p:nvSpPr>
          <p:spPr>
            <a:xfrm>
              <a:off x="2500362" y="5454219"/>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accent6">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Tools for content testing</a:t>
              </a:r>
            </a:p>
          </p:txBody>
        </p:sp>
        <p:sp>
          <p:nvSpPr>
            <p:cNvPr id="48" name="Freeform: Shape 47">
              <a:extLst>
                <a:ext uri="{FF2B5EF4-FFF2-40B4-BE49-F238E27FC236}">
                  <a16:creationId xmlns="" xmlns:a16="http://schemas.microsoft.com/office/drawing/2014/main" id="{AA1A3CE9-D939-4C61-9928-725AEC2893AC}"/>
                </a:ext>
              </a:extLst>
            </p:cNvPr>
            <p:cNvSpPr/>
            <p:nvPr/>
          </p:nvSpPr>
          <p:spPr>
            <a:xfrm rot="2142401">
              <a:off x="2060247" y="6118839"/>
              <a:ext cx="485774" cy="14378"/>
            </a:xfrm>
            <a:custGeom>
              <a:avLst/>
              <a:gdLst>
                <a:gd name="connsiteX0" fmla="*/ 0 w 485774"/>
                <a:gd name="connsiteY0" fmla="*/ 7189 h 14378"/>
                <a:gd name="connsiteX1" fmla="*/ 485774 w 485774"/>
                <a:gd name="connsiteY1" fmla="*/ 7189 h 14378"/>
              </a:gdLst>
              <a:ahLst/>
              <a:cxnLst>
                <a:cxn ang="0">
                  <a:pos x="connsiteX0" y="connsiteY0"/>
                </a:cxn>
                <a:cxn ang="0">
                  <a:pos x="connsiteX1" y="connsiteY1"/>
                </a:cxn>
              </a:cxnLst>
              <a:rect l="l" t="t" r="r" b="b"/>
              <a:pathLst>
                <a:path w="485774" h="14378">
                  <a:moveTo>
                    <a:pt x="0" y="7189"/>
                  </a:moveTo>
                  <a:lnTo>
                    <a:pt x="485774" y="718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2581" tIns="-3717" rIns="182583" bIns="-3716" numCol="1" spcCol="1270" anchor="ctr" anchorCtr="0">
              <a:noAutofit/>
            </a:bodyPr>
            <a:lstStyle/>
            <a:p>
              <a:pPr algn="ctr" defTabSz="166688">
                <a:lnSpc>
                  <a:spcPct val="90000"/>
                </a:lnSpc>
                <a:spcBef>
                  <a:spcPct val="0"/>
                </a:spcBef>
                <a:spcAft>
                  <a:spcPct val="35000"/>
                </a:spcAft>
              </a:pPr>
              <a:endParaRPr lang="en-US" sz="375"/>
            </a:p>
          </p:txBody>
        </p:sp>
        <p:sp>
          <p:nvSpPr>
            <p:cNvPr id="49" name="Freeform: Shape 48">
              <a:extLst>
                <a:ext uri="{FF2B5EF4-FFF2-40B4-BE49-F238E27FC236}">
                  <a16:creationId xmlns="" xmlns:a16="http://schemas.microsoft.com/office/drawing/2014/main" id="{D0F2B31E-5172-4C33-A45E-38634BBB78E9}"/>
                </a:ext>
              </a:extLst>
            </p:cNvPr>
            <p:cNvSpPr/>
            <p:nvPr/>
          </p:nvSpPr>
          <p:spPr>
            <a:xfrm>
              <a:off x="2500362" y="6021250"/>
              <a:ext cx="986140" cy="493070"/>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accent6">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900" dirty="0"/>
                <a:t>Content for device testing</a:t>
              </a:r>
            </a:p>
          </p:txBody>
        </p:sp>
      </p:grpSp>
      <p:grpSp>
        <p:nvGrpSpPr>
          <p:cNvPr id="6" name="Group 5">
            <a:extLst>
              <a:ext uri="{FF2B5EF4-FFF2-40B4-BE49-F238E27FC236}">
                <a16:creationId xmlns="" xmlns:a16="http://schemas.microsoft.com/office/drawing/2014/main" id="{E554035C-B0BB-4EA5-A0ED-B26B5886161E}"/>
              </a:ext>
            </a:extLst>
          </p:cNvPr>
          <p:cNvGrpSpPr/>
          <p:nvPr/>
        </p:nvGrpSpPr>
        <p:grpSpPr>
          <a:xfrm>
            <a:off x="6249962" y="1731376"/>
            <a:ext cx="1094999" cy="1901902"/>
            <a:chOff x="8036061" y="2477306"/>
            <a:chExt cx="1459998" cy="2535869"/>
          </a:xfrm>
        </p:grpSpPr>
        <p:sp>
          <p:nvSpPr>
            <p:cNvPr id="56" name="Freeform: Shape 55">
              <a:extLst>
                <a:ext uri="{FF2B5EF4-FFF2-40B4-BE49-F238E27FC236}">
                  <a16:creationId xmlns="" xmlns:a16="http://schemas.microsoft.com/office/drawing/2014/main" id="{7083A258-4E7D-462D-A8E7-3551A74BA4E6}"/>
                </a:ext>
              </a:extLst>
            </p:cNvPr>
            <p:cNvSpPr/>
            <p:nvPr/>
          </p:nvSpPr>
          <p:spPr>
            <a:xfrm>
              <a:off x="8036061" y="2477306"/>
              <a:ext cx="1459998" cy="729999"/>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rgbClr val="92D05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1350" b="1" dirty="0"/>
                <a:t>Required to Start</a:t>
              </a:r>
            </a:p>
          </p:txBody>
        </p:sp>
        <p:sp>
          <p:nvSpPr>
            <p:cNvPr id="57" name="Freeform: Shape 56">
              <a:extLst>
                <a:ext uri="{FF2B5EF4-FFF2-40B4-BE49-F238E27FC236}">
                  <a16:creationId xmlns="" xmlns:a16="http://schemas.microsoft.com/office/drawing/2014/main" id="{C8538998-4804-4A8B-A470-1875FBCF94F3}"/>
                </a:ext>
              </a:extLst>
            </p:cNvPr>
            <p:cNvSpPr/>
            <p:nvPr/>
          </p:nvSpPr>
          <p:spPr>
            <a:xfrm>
              <a:off x="8036061" y="3331024"/>
              <a:ext cx="1459998" cy="729999"/>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1350" b="1" dirty="0"/>
                <a:t>Provisional Requirement</a:t>
              </a:r>
            </a:p>
          </p:txBody>
        </p:sp>
        <p:sp>
          <p:nvSpPr>
            <p:cNvPr id="58" name="Freeform: Shape 57">
              <a:extLst>
                <a:ext uri="{FF2B5EF4-FFF2-40B4-BE49-F238E27FC236}">
                  <a16:creationId xmlns="" xmlns:a16="http://schemas.microsoft.com/office/drawing/2014/main" id="{5E3147EC-48C3-4287-A61F-4801EA44F0DD}"/>
                </a:ext>
              </a:extLst>
            </p:cNvPr>
            <p:cNvSpPr/>
            <p:nvPr/>
          </p:nvSpPr>
          <p:spPr>
            <a:xfrm>
              <a:off x="8036061" y="4283176"/>
              <a:ext cx="1459998" cy="729999"/>
            </a:xfrm>
            <a:custGeom>
              <a:avLst/>
              <a:gdLst>
                <a:gd name="connsiteX0" fmla="*/ 0 w 986140"/>
                <a:gd name="connsiteY0" fmla="*/ 49307 h 493070"/>
                <a:gd name="connsiteX1" fmla="*/ 49307 w 986140"/>
                <a:gd name="connsiteY1" fmla="*/ 0 h 493070"/>
                <a:gd name="connsiteX2" fmla="*/ 936833 w 986140"/>
                <a:gd name="connsiteY2" fmla="*/ 0 h 493070"/>
                <a:gd name="connsiteX3" fmla="*/ 986140 w 986140"/>
                <a:gd name="connsiteY3" fmla="*/ 49307 h 493070"/>
                <a:gd name="connsiteX4" fmla="*/ 986140 w 986140"/>
                <a:gd name="connsiteY4" fmla="*/ 443763 h 493070"/>
                <a:gd name="connsiteX5" fmla="*/ 936833 w 986140"/>
                <a:gd name="connsiteY5" fmla="*/ 493070 h 493070"/>
                <a:gd name="connsiteX6" fmla="*/ 49307 w 986140"/>
                <a:gd name="connsiteY6" fmla="*/ 493070 h 493070"/>
                <a:gd name="connsiteX7" fmla="*/ 0 w 986140"/>
                <a:gd name="connsiteY7" fmla="*/ 443763 h 493070"/>
                <a:gd name="connsiteX8" fmla="*/ 0 w 986140"/>
                <a:gd name="connsiteY8" fmla="*/ 49307 h 4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140" h="493070">
                  <a:moveTo>
                    <a:pt x="0" y="49307"/>
                  </a:moveTo>
                  <a:cubicBezTo>
                    <a:pt x="0" y="22075"/>
                    <a:pt x="22075" y="0"/>
                    <a:pt x="49307" y="0"/>
                  </a:cubicBezTo>
                  <a:lnTo>
                    <a:pt x="936833" y="0"/>
                  </a:lnTo>
                  <a:cubicBezTo>
                    <a:pt x="964065" y="0"/>
                    <a:pt x="986140" y="22075"/>
                    <a:pt x="986140" y="49307"/>
                  </a:cubicBezTo>
                  <a:lnTo>
                    <a:pt x="986140" y="443763"/>
                  </a:lnTo>
                  <a:cubicBezTo>
                    <a:pt x="986140" y="470995"/>
                    <a:pt x="964065" y="493070"/>
                    <a:pt x="936833" y="493070"/>
                  </a:cubicBezTo>
                  <a:lnTo>
                    <a:pt x="49307" y="493070"/>
                  </a:lnTo>
                  <a:cubicBezTo>
                    <a:pt x="22075" y="493070"/>
                    <a:pt x="0" y="470995"/>
                    <a:pt x="0" y="443763"/>
                  </a:cubicBezTo>
                  <a:lnTo>
                    <a:pt x="0" y="49307"/>
                  </a:lnTo>
                  <a:close/>
                </a:path>
              </a:pathLst>
            </a:custGeom>
            <a:solidFill>
              <a:schemeClr val="accent6">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6547" tIns="16547" rIns="16547" bIns="16547" numCol="1" spcCol="1270" anchor="ctr" anchorCtr="0">
              <a:noAutofit/>
            </a:bodyPr>
            <a:lstStyle/>
            <a:p>
              <a:pPr algn="ctr" defTabSz="400050">
                <a:lnSpc>
                  <a:spcPct val="90000"/>
                </a:lnSpc>
                <a:spcBef>
                  <a:spcPct val="0"/>
                </a:spcBef>
                <a:spcAft>
                  <a:spcPct val="35000"/>
                </a:spcAft>
              </a:pPr>
              <a:r>
                <a:rPr lang="en-US" sz="1350" b="1" dirty="0"/>
                <a:t>Final Requirement</a:t>
              </a:r>
            </a:p>
          </p:txBody>
        </p:sp>
      </p:grpSp>
      <p:sp>
        <p:nvSpPr>
          <p:cNvPr id="5" name="TextBox 4">
            <a:extLst>
              <a:ext uri="{FF2B5EF4-FFF2-40B4-BE49-F238E27FC236}">
                <a16:creationId xmlns="" xmlns:a16="http://schemas.microsoft.com/office/drawing/2014/main" id="{D6652D7A-4E21-49EA-A4B7-BFD1354C2F8D}"/>
              </a:ext>
            </a:extLst>
          </p:cNvPr>
          <p:cNvSpPr txBox="1"/>
          <p:nvPr/>
        </p:nvSpPr>
        <p:spPr>
          <a:xfrm>
            <a:off x="5436096" y="3822558"/>
            <a:ext cx="3250704" cy="507831"/>
          </a:xfrm>
          <a:prstGeom prst="rect">
            <a:avLst/>
          </a:prstGeom>
          <a:noFill/>
        </p:spPr>
        <p:txBody>
          <a:bodyPr wrap="square" rtlCol="0">
            <a:spAutoFit/>
          </a:bodyPr>
          <a:lstStyle/>
          <a:p>
            <a:r>
              <a:rPr lang="en-US" sz="1350" i="1" dirty="0"/>
              <a:t>Details and exceptions can found in the WAVE Content Specification.</a:t>
            </a:r>
          </a:p>
        </p:txBody>
      </p:sp>
    </p:spTree>
    <p:extLst>
      <p:ext uri="{BB962C8B-B14F-4D97-AF65-F5344CB8AC3E}">
        <p14:creationId xmlns:p14="http://schemas.microsoft.com/office/powerpoint/2010/main" val="3781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7350"/>
            <a:ext cx="8229600" cy="857250"/>
          </a:xfrm>
        </p:spPr>
        <p:txBody>
          <a:bodyPr>
            <a:noAutofit/>
          </a:bodyPr>
          <a:lstStyle/>
          <a:p>
            <a:r>
              <a:rPr lang="en-US" sz="6600" dirty="0" smtClean="0"/>
              <a:t>HTML5 API</a:t>
            </a:r>
            <a:br>
              <a:rPr lang="en-US" sz="6600" dirty="0" smtClean="0"/>
            </a:br>
            <a:r>
              <a:rPr lang="en-US" sz="6600" dirty="0" smtClean="0"/>
              <a:t>Task Force</a:t>
            </a:r>
            <a:endParaRPr lang="en-US" sz="6600" dirty="0"/>
          </a:p>
        </p:txBody>
      </p:sp>
    </p:spTree>
    <p:extLst>
      <p:ext uri="{BB962C8B-B14F-4D97-AF65-F5344CB8AC3E}">
        <p14:creationId xmlns:p14="http://schemas.microsoft.com/office/powerpoint/2010/main" val="1746830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590550"/>
            <a:ext cx="8610600" cy="4038600"/>
          </a:xfrm>
          <a:prstGeom prst="rect">
            <a:avLst/>
          </a:prstGeom>
          <a:no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7264" y="21526"/>
            <a:ext cx="7772400" cy="645224"/>
          </a:xfrm>
        </p:spPr>
        <p:txBody>
          <a:bodyPr>
            <a:normAutofit/>
          </a:bodyPr>
          <a:lstStyle/>
          <a:p>
            <a:r>
              <a:rPr lang="en-US" sz="2800" dirty="0"/>
              <a:t>WAVE Organization</a:t>
            </a:r>
          </a:p>
        </p:txBody>
      </p:sp>
      <p:sp>
        <p:nvSpPr>
          <p:cNvPr id="34" name="Rectangle 33"/>
          <p:cNvSpPr/>
          <p:nvPr/>
        </p:nvSpPr>
        <p:spPr>
          <a:xfrm>
            <a:off x="1196396" y="2281159"/>
            <a:ext cx="2016643" cy="12790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Addressing </a:t>
            </a:r>
          </a:p>
          <a:p>
            <a:pPr algn="ctr">
              <a:defRPr/>
            </a:pPr>
            <a:r>
              <a:rPr lang="en-US" kern="0" dirty="0">
                <a:solidFill>
                  <a:schemeClr val="bg1"/>
                </a:solidFill>
              </a:rPr>
              <a:t>Content Preparation Problems</a:t>
            </a:r>
          </a:p>
        </p:txBody>
      </p:sp>
      <p:sp>
        <p:nvSpPr>
          <p:cNvPr id="38" name="Rectangle 37"/>
          <p:cNvSpPr/>
          <p:nvPr/>
        </p:nvSpPr>
        <p:spPr>
          <a:xfrm>
            <a:off x="2762781" y="651199"/>
            <a:ext cx="3748035" cy="531628"/>
          </a:xfrm>
          <a:prstGeom prst="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Steering Committee</a:t>
            </a:r>
          </a:p>
        </p:txBody>
      </p:sp>
      <p:cxnSp>
        <p:nvCxnSpPr>
          <p:cNvPr id="39" name="Straight Connector 38"/>
          <p:cNvCxnSpPr/>
          <p:nvPr/>
        </p:nvCxnSpPr>
        <p:spPr>
          <a:xfrm flipH="1">
            <a:off x="4636798" y="1182827"/>
            <a:ext cx="1" cy="265448"/>
          </a:xfrm>
          <a:prstGeom prst="line">
            <a:avLst/>
          </a:prstGeom>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203819" y="1448275"/>
            <a:ext cx="6865959" cy="531628"/>
          </a:xfrm>
          <a:prstGeom prst="rect">
            <a:avLst/>
          </a:prstGeom>
          <a:solidFill>
            <a:srgbClr val="33133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Technical Working Group</a:t>
            </a:r>
          </a:p>
        </p:txBody>
      </p:sp>
      <p:sp>
        <p:nvSpPr>
          <p:cNvPr id="46" name="Rectangle 45"/>
          <p:cNvSpPr/>
          <p:nvPr/>
        </p:nvSpPr>
        <p:spPr>
          <a:xfrm>
            <a:off x="1203819" y="3861499"/>
            <a:ext cx="6865959" cy="531628"/>
          </a:xfrm>
          <a:prstGeom prst="rect">
            <a:avLst/>
          </a:prstGeom>
          <a:solidFill>
            <a:srgbClr val="3399C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Test &amp; Compliance Task Force</a:t>
            </a:r>
          </a:p>
        </p:txBody>
      </p:sp>
      <p:cxnSp>
        <p:nvCxnSpPr>
          <p:cNvPr id="47" name="Straight Connector 46"/>
          <p:cNvCxnSpPr/>
          <p:nvPr/>
        </p:nvCxnSpPr>
        <p:spPr>
          <a:xfrm>
            <a:off x="2204718" y="3554803"/>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636798" y="3560243"/>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068879" y="3560243"/>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196397" y="2281159"/>
            <a:ext cx="2016643" cy="1279084"/>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Content Specification </a:t>
            </a:r>
            <a:endParaRPr lang="en-US" kern="0" dirty="0" smtClean="0">
              <a:solidFill>
                <a:schemeClr val="bg1"/>
              </a:solidFill>
            </a:endParaRPr>
          </a:p>
          <a:p>
            <a:pPr algn="ctr">
              <a:defRPr/>
            </a:pPr>
            <a:r>
              <a:rPr lang="en-US" kern="0" dirty="0" smtClean="0">
                <a:solidFill>
                  <a:schemeClr val="bg1"/>
                </a:solidFill>
              </a:rPr>
              <a:t>Task </a:t>
            </a:r>
            <a:r>
              <a:rPr lang="en-US" kern="0" dirty="0">
                <a:solidFill>
                  <a:schemeClr val="bg1"/>
                </a:solidFill>
              </a:rPr>
              <a:t>Force</a:t>
            </a:r>
          </a:p>
        </p:txBody>
      </p:sp>
      <p:sp>
        <p:nvSpPr>
          <p:cNvPr id="51" name="Rectangle 50"/>
          <p:cNvSpPr/>
          <p:nvPr/>
        </p:nvSpPr>
        <p:spPr>
          <a:xfrm>
            <a:off x="6054571" y="2274040"/>
            <a:ext cx="2028613" cy="127908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kern="0" dirty="0">
                <a:solidFill>
                  <a:schemeClr val="bg1"/>
                </a:solidFill>
              </a:rPr>
              <a:t>Device Playback</a:t>
            </a:r>
          </a:p>
          <a:p>
            <a:pPr algn="ctr"/>
            <a:r>
              <a:rPr lang="en-US" kern="0" dirty="0">
                <a:solidFill>
                  <a:schemeClr val="bg1"/>
                </a:solidFill>
              </a:rPr>
              <a:t>Capabilities </a:t>
            </a:r>
          </a:p>
          <a:p>
            <a:pPr algn="ctr"/>
            <a:r>
              <a:rPr lang="en-US" kern="0" dirty="0">
                <a:solidFill>
                  <a:schemeClr val="bg1"/>
                </a:solidFill>
              </a:rPr>
              <a:t>Task Force</a:t>
            </a:r>
          </a:p>
        </p:txBody>
      </p:sp>
      <p:sp>
        <p:nvSpPr>
          <p:cNvPr id="52" name="Rectangle 51"/>
          <p:cNvSpPr/>
          <p:nvPr/>
        </p:nvSpPr>
        <p:spPr>
          <a:xfrm>
            <a:off x="3633517" y="2274040"/>
            <a:ext cx="1986953" cy="1279084"/>
          </a:xfrm>
          <a:prstGeom prst="rect">
            <a:avLst/>
          </a:prstGeom>
          <a:solidFill>
            <a:srgbClr val="8064A2"/>
          </a:solidFill>
          <a:ln>
            <a:noFill/>
          </a:ln>
          <a:effectLst>
            <a:outerShdw blurRad="50800" dist="38100" dir="2700000" algn="tl" rotWithShape="0">
              <a:prstClr val="black">
                <a:alpha val="40000"/>
              </a:prstClr>
            </a:outerShdw>
          </a:effectLst>
        </p:spPr>
        <p:txBody>
          <a:bodyPr wrap="square" rtlCol="0" anchor="ctr" anchorCtr="0">
            <a:noAutofit/>
          </a:bodyPr>
          <a:lstStyle/>
          <a:p>
            <a:pPr algn="ctr">
              <a:defRPr/>
            </a:pPr>
            <a:endParaRPr lang="en-US" kern="0" dirty="0" smtClean="0">
              <a:solidFill>
                <a:prstClr val="white"/>
              </a:solidFill>
              <a:cs typeface="Arial" charset="0"/>
            </a:endParaRPr>
          </a:p>
          <a:p>
            <a:pPr algn="ctr">
              <a:defRPr/>
            </a:pPr>
            <a:r>
              <a:rPr lang="en-US" kern="0" dirty="0" smtClean="0">
                <a:solidFill>
                  <a:prstClr val="white"/>
                </a:solidFill>
                <a:cs typeface="Arial" charset="0"/>
              </a:rPr>
              <a:t>HTML5 </a:t>
            </a:r>
            <a:r>
              <a:rPr lang="en-US" kern="0" dirty="0">
                <a:solidFill>
                  <a:prstClr val="white"/>
                </a:solidFill>
                <a:cs typeface="Arial" charset="0"/>
              </a:rPr>
              <a:t>API</a:t>
            </a:r>
          </a:p>
          <a:p>
            <a:pPr algn="ctr">
              <a:defRPr/>
            </a:pPr>
            <a:r>
              <a:rPr lang="en-US" kern="0" dirty="0">
                <a:solidFill>
                  <a:prstClr val="white"/>
                </a:solidFill>
                <a:cs typeface="Arial" charset="0"/>
              </a:rPr>
              <a:t>Task Force</a:t>
            </a:r>
          </a:p>
        </p:txBody>
      </p:sp>
      <p:cxnSp>
        <p:nvCxnSpPr>
          <p:cNvPr id="54" name="Straight Connector 53"/>
          <p:cNvCxnSpPr/>
          <p:nvPr/>
        </p:nvCxnSpPr>
        <p:spPr>
          <a:xfrm>
            <a:off x="2204718" y="1977244"/>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636798" y="1977244"/>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068879" y="1977244"/>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66023" y="209193"/>
            <a:ext cx="3262977" cy="4648557"/>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t>HATF HTML5 API Task Force</a:t>
            </a:r>
          </a:p>
          <a:p>
            <a:pPr marL="285750" indent="-285750">
              <a:buFont typeface="Arial" panose="020B0604020202020204" pitchFamily="34" charset="0"/>
              <a:buChar char="•"/>
            </a:pPr>
            <a:r>
              <a:rPr lang="en-US" dirty="0" smtClean="0"/>
              <a:t>Developing an </a:t>
            </a:r>
            <a:r>
              <a:rPr lang="en-US" i="1" dirty="0" smtClean="0"/>
              <a:t>HTML5 API </a:t>
            </a:r>
            <a:r>
              <a:rPr lang="en-US" dirty="0" smtClean="0"/>
              <a:t>Specification and </a:t>
            </a:r>
            <a:r>
              <a:rPr lang="en-US" i="1" dirty="0" smtClean="0"/>
              <a:t>Web Media Developer Guidelines</a:t>
            </a:r>
            <a:endParaRPr lang="en-US" dirty="0" smtClean="0"/>
          </a:p>
          <a:p>
            <a:pPr marL="742950" lvl="1" indent="-285750">
              <a:buFont typeface="Arial" panose="020B0604020202020204" pitchFamily="34" charset="0"/>
              <a:buChar char="•"/>
            </a:pPr>
            <a:r>
              <a:rPr lang="en-US" dirty="0" smtClean="0"/>
              <a:t>…by working inside a W3C Community Group</a:t>
            </a:r>
          </a:p>
          <a:p>
            <a:pPr marL="285750" indent="-285750">
              <a:buFont typeface="Arial" panose="020B0604020202020204" pitchFamily="34" charset="0"/>
              <a:buChar char="•"/>
            </a:pPr>
            <a:r>
              <a:rPr lang="en-US" dirty="0" smtClean="0"/>
              <a:t>HTML5 video playback is not required for WAVE compliance</a:t>
            </a:r>
          </a:p>
          <a:p>
            <a:pPr marL="742950" lvl="1" indent="-285750">
              <a:buFont typeface="Arial" panose="020B0604020202020204" pitchFamily="34" charset="0"/>
              <a:buChar char="•"/>
            </a:pPr>
            <a:r>
              <a:rPr lang="en-US" dirty="0" smtClean="0"/>
              <a:t>Specification and Guidelines are guidance for HTML5 platforms and players</a:t>
            </a:r>
          </a:p>
          <a:p>
            <a:pPr marL="742950" lvl="1" indent="-285750">
              <a:buFont typeface="Arial" panose="020B0604020202020204" pitchFamily="34" charset="0"/>
              <a:buChar char="•"/>
            </a:pPr>
            <a:r>
              <a:rPr lang="en-US" dirty="0" smtClean="0"/>
              <a:t>Also part of a reference platform for the test suite</a:t>
            </a:r>
          </a:p>
        </p:txBody>
      </p:sp>
    </p:spTree>
    <p:extLst>
      <p:ext uri="{BB962C8B-B14F-4D97-AF65-F5344CB8AC3E}">
        <p14:creationId xmlns:p14="http://schemas.microsoft.com/office/powerpoint/2010/main" val="111696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264" y="225101"/>
            <a:ext cx="7772400" cy="441649"/>
          </a:xfrm>
        </p:spPr>
        <p:txBody>
          <a:bodyPr>
            <a:normAutofit fontScale="90000"/>
          </a:bodyPr>
          <a:lstStyle/>
          <a:p>
            <a:r>
              <a:rPr lang="en-US" sz="2800" dirty="0"/>
              <a:t>HTML5 API Task Force: Reference Platform </a:t>
            </a:r>
          </a:p>
        </p:txBody>
      </p:sp>
      <p:sp>
        <p:nvSpPr>
          <p:cNvPr id="4" name="Slide Number Placeholder 3"/>
          <p:cNvSpPr>
            <a:spLocks noGrp="1"/>
          </p:cNvSpPr>
          <p:nvPr>
            <p:ph type="sldNum" sz="quarter" idx="12"/>
          </p:nvPr>
        </p:nvSpPr>
        <p:spPr/>
        <p:txBody>
          <a:bodyPr/>
          <a:lstStyle/>
          <a:p>
            <a:pPr>
              <a:defRPr/>
            </a:pPr>
            <a:fld id="{94F40FBF-0664-8341-B41B-160DA5D2088B}" type="slidenum">
              <a:rPr lang="en-US">
                <a:solidFill>
                  <a:prstClr val="black">
                    <a:tint val="75000"/>
                  </a:prstClr>
                </a:solidFill>
              </a:rPr>
              <a:pPr>
                <a:defRPr/>
              </a:pPr>
              <a:t>25</a:t>
            </a:fld>
            <a:endParaRPr lang="en-US" dirty="0">
              <a:solidFill>
                <a:prstClr val="black">
                  <a:tint val="75000"/>
                </a:prstClr>
              </a:solidFill>
            </a:endParaRPr>
          </a:p>
        </p:txBody>
      </p:sp>
      <p:grpSp>
        <p:nvGrpSpPr>
          <p:cNvPr id="37" name="Group 36"/>
          <p:cNvGrpSpPr/>
          <p:nvPr/>
        </p:nvGrpSpPr>
        <p:grpSpPr>
          <a:xfrm>
            <a:off x="152401" y="742950"/>
            <a:ext cx="2971799" cy="3860800"/>
            <a:chOff x="152401" y="742950"/>
            <a:chExt cx="2971799" cy="4298950"/>
          </a:xfrm>
        </p:grpSpPr>
        <p:pic>
          <p:nvPicPr>
            <p:cNvPr id="1026" name="Picture 2" descr="mage result for video conten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85202"/>
              <a:ext cx="481691" cy="481691"/>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Group 131"/>
            <p:cNvGrpSpPr>
              <a:grpSpLocks noChangeAspect="1"/>
            </p:cNvGrpSpPr>
            <p:nvPr/>
          </p:nvGrpSpPr>
          <p:grpSpPr>
            <a:xfrm>
              <a:off x="1276745" y="2495550"/>
              <a:ext cx="1695055" cy="831323"/>
              <a:chOff x="2027529" y="930056"/>
              <a:chExt cx="1377900" cy="675778"/>
            </a:xfrm>
          </p:grpSpPr>
          <p:grpSp>
            <p:nvGrpSpPr>
              <p:cNvPr id="133" name="Group 174"/>
              <p:cNvGrpSpPr>
                <a:grpSpLocks/>
              </p:cNvGrpSpPr>
              <p:nvPr/>
            </p:nvGrpSpPr>
            <p:grpSpPr bwMode="auto">
              <a:xfrm>
                <a:off x="2027529" y="930056"/>
                <a:ext cx="572256" cy="504604"/>
                <a:chOff x="480" y="2640"/>
                <a:chExt cx="440" cy="464"/>
              </a:xfrm>
            </p:grpSpPr>
            <p:pic>
              <p:nvPicPr>
                <p:cNvPr id="146" name="Picture 175" descr="2"/>
                <p:cNvPicPr>
                  <a:picLocks noChangeAspect="1" noChangeArrowheads="1"/>
                </p:cNvPicPr>
                <p:nvPr/>
              </p:nvPicPr>
              <p:blipFill>
                <a:blip r:embed="rId4" cstate="print"/>
                <a:srcRect/>
                <a:stretch>
                  <a:fillRect/>
                </a:stretch>
              </p:blipFill>
              <p:spPr bwMode="auto">
                <a:xfrm>
                  <a:off x="576" y="2640"/>
                  <a:ext cx="344" cy="368"/>
                </a:xfrm>
                <a:prstGeom prst="rect">
                  <a:avLst/>
                </a:prstGeom>
                <a:noFill/>
                <a:ln w="9525">
                  <a:noFill/>
                  <a:miter lim="800000"/>
                  <a:headEnd/>
                  <a:tailEnd/>
                </a:ln>
              </p:spPr>
            </p:pic>
            <p:pic>
              <p:nvPicPr>
                <p:cNvPr id="147" name="Picture 176" descr="2"/>
                <p:cNvPicPr>
                  <a:picLocks noChangeAspect="1" noChangeArrowheads="1"/>
                </p:cNvPicPr>
                <p:nvPr/>
              </p:nvPicPr>
              <p:blipFill>
                <a:blip r:embed="rId4" cstate="print"/>
                <a:srcRect/>
                <a:stretch>
                  <a:fillRect/>
                </a:stretch>
              </p:blipFill>
              <p:spPr bwMode="auto">
                <a:xfrm>
                  <a:off x="480" y="2736"/>
                  <a:ext cx="344" cy="368"/>
                </a:xfrm>
                <a:prstGeom prst="rect">
                  <a:avLst/>
                </a:prstGeom>
                <a:noFill/>
                <a:ln w="9525">
                  <a:noFill/>
                  <a:miter lim="800000"/>
                  <a:headEnd/>
                  <a:tailEnd/>
                </a:ln>
              </p:spPr>
            </p:pic>
          </p:grpSp>
          <p:grpSp>
            <p:nvGrpSpPr>
              <p:cNvPr id="134" name="Group 133"/>
              <p:cNvGrpSpPr/>
              <p:nvPr/>
            </p:nvGrpSpPr>
            <p:grpSpPr>
              <a:xfrm>
                <a:off x="2352407" y="1275497"/>
                <a:ext cx="1053022" cy="330337"/>
                <a:chOff x="2352407" y="1275497"/>
                <a:chExt cx="1053022" cy="330337"/>
              </a:xfrm>
            </p:grpSpPr>
            <p:grpSp>
              <p:nvGrpSpPr>
                <p:cNvPr id="135" name="Group 134"/>
                <p:cNvGrpSpPr/>
                <p:nvPr/>
              </p:nvGrpSpPr>
              <p:grpSpPr>
                <a:xfrm>
                  <a:off x="2411899" y="1275497"/>
                  <a:ext cx="892792" cy="95803"/>
                  <a:chOff x="3124200" y="2446564"/>
                  <a:chExt cx="892792" cy="95803"/>
                </a:xfrm>
              </p:grpSpPr>
              <p:sp>
                <p:nvSpPr>
                  <p:cNvPr id="140" name="Rectangle 139"/>
                  <p:cNvSpPr/>
                  <p:nvPr/>
                </p:nvSpPr>
                <p:spPr bwMode="auto">
                  <a:xfrm>
                    <a:off x="3124200" y="2446566"/>
                    <a:ext cx="152400" cy="95801"/>
                  </a:xfrm>
                  <a:prstGeom prst="rect">
                    <a:avLst/>
                  </a:prstGeom>
                  <a:solidFill>
                    <a:srgbClr val="0000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41" name="Rectangle 140"/>
                  <p:cNvSpPr/>
                  <p:nvPr/>
                </p:nvSpPr>
                <p:spPr bwMode="auto">
                  <a:xfrm>
                    <a:off x="3265796" y="2446566"/>
                    <a:ext cx="152400" cy="95801"/>
                  </a:xfrm>
                  <a:prstGeom prst="rect">
                    <a:avLst/>
                  </a:prstGeom>
                  <a:solidFill>
                    <a:srgbClr val="0000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42" name="Rectangle 141"/>
                  <p:cNvSpPr/>
                  <p:nvPr/>
                </p:nvSpPr>
                <p:spPr bwMode="auto">
                  <a:xfrm>
                    <a:off x="3418196" y="2446565"/>
                    <a:ext cx="152400" cy="95801"/>
                  </a:xfrm>
                  <a:prstGeom prst="rect">
                    <a:avLst/>
                  </a:prstGeom>
                  <a:solidFill>
                    <a:srgbClr val="0000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43" name="Rectangle 142"/>
                  <p:cNvSpPr/>
                  <p:nvPr/>
                </p:nvSpPr>
                <p:spPr bwMode="auto">
                  <a:xfrm>
                    <a:off x="3570596" y="2446565"/>
                    <a:ext cx="152400" cy="95801"/>
                  </a:xfrm>
                  <a:prstGeom prst="rect">
                    <a:avLst/>
                  </a:prstGeom>
                  <a:solidFill>
                    <a:srgbClr val="0000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44" name="Rectangle 143"/>
                  <p:cNvSpPr/>
                  <p:nvPr/>
                </p:nvSpPr>
                <p:spPr bwMode="auto">
                  <a:xfrm>
                    <a:off x="3712192" y="2446565"/>
                    <a:ext cx="152400" cy="95801"/>
                  </a:xfrm>
                  <a:prstGeom prst="rect">
                    <a:avLst/>
                  </a:prstGeom>
                  <a:solidFill>
                    <a:srgbClr val="0000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145" name="Rectangle 144"/>
                  <p:cNvSpPr/>
                  <p:nvPr/>
                </p:nvSpPr>
                <p:spPr bwMode="auto">
                  <a:xfrm>
                    <a:off x="3864592" y="2446564"/>
                    <a:ext cx="152400" cy="95801"/>
                  </a:xfrm>
                  <a:prstGeom prst="rect">
                    <a:avLst/>
                  </a:prstGeom>
                  <a:solidFill>
                    <a:srgbClr val="0000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sp>
              <p:nvSpPr>
                <p:cNvPr id="137" name="TextBox 136"/>
                <p:cNvSpPr txBox="1"/>
                <p:nvPr/>
              </p:nvSpPr>
              <p:spPr>
                <a:xfrm>
                  <a:off x="2352407" y="1330625"/>
                  <a:ext cx="1053022" cy="275209"/>
                </a:xfrm>
                <a:prstGeom prst="rect">
                  <a:avLst/>
                </a:prstGeom>
                <a:noFill/>
              </p:spPr>
              <p:txBody>
                <a:bodyPr wrap="square" rtlCol="0" anchor="ctr" anchorCtr="0">
                  <a:spAutoFit/>
                </a:bodyPr>
                <a:lstStyle/>
                <a:p>
                  <a:pPr>
                    <a:defRPr/>
                  </a:pPr>
                  <a:r>
                    <a:rPr lang="en-US" sz="1600" kern="0" dirty="0" smtClean="0">
                      <a:solidFill>
                        <a:srgbClr val="0000FF"/>
                      </a:solidFill>
                      <a:cs typeface="Arial" pitchFamily="34" charset="0"/>
                    </a:rPr>
                    <a:t>WAVE/CMAF</a:t>
                  </a:r>
                  <a:endParaRPr lang="en-US" sz="1600" kern="0" dirty="0">
                    <a:solidFill>
                      <a:srgbClr val="0000FF"/>
                    </a:solidFill>
                    <a:cs typeface="Arial" pitchFamily="34" charset="0"/>
                  </a:endParaRPr>
                </a:p>
              </p:txBody>
            </p:sp>
          </p:grpSp>
        </p:grpSp>
        <p:cxnSp>
          <p:nvCxnSpPr>
            <p:cNvPr id="181" name="Connector: Elbow 199"/>
            <p:cNvCxnSpPr/>
            <p:nvPr/>
          </p:nvCxnSpPr>
          <p:spPr>
            <a:xfrm>
              <a:off x="762000" y="2952282"/>
              <a:ext cx="590945" cy="468"/>
            </a:xfrm>
            <a:prstGeom prst="bentConnector3">
              <a:avLst>
                <a:gd name="adj1" fmla="val 50000"/>
              </a:avLst>
            </a:prstGeom>
            <a:ln>
              <a:solidFill>
                <a:srgbClr val="0000FF"/>
              </a:solidFill>
              <a:tailEnd type="triangle"/>
            </a:ln>
            <a:effectLst/>
          </p:spPr>
          <p:style>
            <a:lnRef idx="3">
              <a:schemeClr val="accent2"/>
            </a:lnRef>
            <a:fillRef idx="0">
              <a:schemeClr val="accent2"/>
            </a:fillRef>
            <a:effectRef idx="2">
              <a:schemeClr val="accent2"/>
            </a:effectRef>
            <a:fontRef idx="minor">
              <a:schemeClr val="tx1"/>
            </a:fontRef>
          </p:style>
        </p:cxnSp>
        <p:sp>
          <p:nvSpPr>
            <p:cNvPr id="185" name="TextBox 184"/>
            <p:cNvSpPr txBox="1"/>
            <p:nvPr/>
          </p:nvSpPr>
          <p:spPr>
            <a:xfrm>
              <a:off x="152401" y="742950"/>
              <a:ext cx="2971799" cy="4298950"/>
            </a:xfrm>
            <a:prstGeom prst="rect">
              <a:avLst/>
            </a:prstGeom>
            <a:solidFill>
              <a:schemeClr val="bg1">
                <a:lumMod val="65000"/>
                <a:alpha val="35000"/>
              </a:schemeClr>
            </a:solidFill>
          </p:spPr>
          <p:txBody>
            <a:bodyPr wrap="square" rtlCol="0" anchor="t" anchorCtr="0">
              <a:noAutofit/>
            </a:bodyPr>
            <a:lstStyle/>
            <a:p>
              <a:pPr algn="ctr">
                <a:defRPr/>
              </a:pPr>
              <a:r>
                <a:rPr lang="en-US" sz="2400" i="1" kern="0" dirty="0" smtClean="0">
                  <a:solidFill>
                    <a:sysClr val="windowText" lastClr="000000"/>
                  </a:solidFill>
                  <a:cs typeface="Arial" charset="0"/>
                </a:rPr>
                <a:t>One Content Format...</a:t>
              </a:r>
              <a:endParaRPr lang="en-US" sz="2400" i="1" kern="0" dirty="0">
                <a:solidFill>
                  <a:sysClr val="windowText" lastClr="000000"/>
                </a:solidFill>
                <a:cs typeface="Arial" charset="0"/>
              </a:endParaRPr>
            </a:p>
          </p:txBody>
        </p:sp>
      </p:grpSp>
      <p:grpSp>
        <p:nvGrpSpPr>
          <p:cNvPr id="42" name="Group 41"/>
          <p:cNvGrpSpPr/>
          <p:nvPr/>
        </p:nvGrpSpPr>
        <p:grpSpPr>
          <a:xfrm>
            <a:off x="3560974" y="742950"/>
            <a:ext cx="5506826" cy="1905000"/>
            <a:chOff x="3560974" y="742950"/>
            <a:chExt cx="5506826" cy="1905000"/>
          </a:xfrm>
        </p:grpSpPr>
        <p:cxnSp>
          <p:nvCxnSpPr>
            <p:cNvPr id="170" name="Connector: Elbow 196"/>
            <p:cNvCxnSpPr>
              <a:endCxn id="183" idx="1"/>
            </p:cNvCxnSpPr>
            <p:nvPr/>
          </p:nvCxnSpPr>
          <p:spPr>
            <a:xfrm flipV="1">
              <a:off x="3560974" y="1437460"/>
              <a:ext cx="3512566" cy="981890"/>
            </a:xfrm>
            <a:prstGeom prst="bentConnector3">
              <a:avLst>
                <a:gd name="adj1" fmla="val -73"/>
              </a:avLst>
            </a:prstGeom>
            <a:ln>
              <a:solidFill>
                <a:srgbClr val="0000FF"/>
              </a:solidFill>
              <a:tailEnd type="triangle"/>
            </a:ln>
            <a:effectLst/>
          </p:spPr>
          <p:style>
            <a:lnRef idx="3">
              <a:schemeClr val="accent2"/>
            </a:lnRef>
            <a:fillRef idx="0">
              <a:schemeClr val="accent2"/>
            </a:fillRef>
            <a:effectRef idx="2">
              <a:schemeClr val="accent2"/>
            </a:effectRef>
            <a:fontRef idx="minor">
              <a:schemeClr val="tx1"/>
            </a:fontRef>
          </p:style>
        </p:cxnSp>
        <p:grpSp>
          <p:nvGrpSpPr>
            <p:cNvPr id="39" name="Group 38"/>
            <p:cNvGrpSpPr/>
            <p:nvPr/>
          </p:nvGrpSpPr>
          <p:grpSpPr>
            <a:xfrm>
              <a:off x="6248400" y="742950"/>
              <a:ext cx="2819400" cy="1905000"/>
              <a:chOff x="6248400" y="742950"/>
              <a:chExt cx="2819400" cy="1905000"/>
            </a:xfrm>
          </p:grpSpPr>
          <p:sp>
            <p:nvSpPr>
              <p:cNvPr id="169" name="TextBox 168"/>
              <p:cNvSpPr txBox="1"/>
              <p:nvPr/>
            </p:nvSpPr>
            <p:spPr>
              <a:xfrm>
                <a:off x="6248400" y="742950"/>
                <a:ext cx="2641484" cy="1219201"/>
              </a:xfrm>
              <a:prstGeom prst="rect">
                <a:avLst/>
              </a:prstGeom>
              <a:solidFill>
                <a:schemeClr val="bg1">
                  <a:lumMod val="65000"/>
                  <a:alpha val="35000"/>
                </a:schemeClr>
              </a:solidFill>
            </p:spPr>
            <p:txBody>
              <a:bodyPr wrap="square" rtlCol="0" anchor="t" anchorCtr="0">
                <a:noAutofit/>
              </a:bodyPr>
              <a:lstStyle/>
              <a:p>
                <a:pPr algn="ctr">
                  <a:defRPr/>
                </a:pPr>
                <a:r>
                  <a:rPr lang="en-US" sz="2400" i="1" kern="0" dirty="0">
                    <a:solidFill>
                      <a:sysClr val="windowText" lastClr="000000"/>
                    </a:solidFill>
                    <a:cs typeface="Arial" charset="0"/>
                  </a:rPr>
                  <a:t>Reference Platform</a:t>
                </a:r>
              </a:p>
            </p:txBody>
          </p:sp>
          <p:sp>
            <p:nvSpPr>
              <p:cNvPr id="183" name="Rounded Rectangle 182"/>
              <p:cNvSpPr/>
              <p:nvPr/>
            </p:nvSpPr>
            <p:spPr>
              <a:xfrm>
                <a:off x="7073540" y="1202328"/>
                <a:ext cx="470263" cy="470263"/>
              </a:xfrm>
              <a:prstGeom prst="roundRect">
                <a:avLst/>
              </a:prstGeom>
              <a:solidFill>
                <a:srgbClr val="E54D27"/>
              </a:solidFill>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defRPr/>
                </a:pPr>
                <a:r>
                  <a:rPr lang="en-US" sz="1100" kern="0" dirty="0" smtClean="0">
                    <a:solidFill>
                      <a:sysClr val="windowText" lastClr="000000"/>
                    </a:solidFill>
                  </a:rPr>
                  <a:t>HTML5</a:t>
                </a:r>
              </a:p>
              <a:p>
                <a:pPr algn="ctr">
                  <a:defRPr/>
                </a:pPr>
                <a:r>
                  <a:rPr lang="en-US" sz="1100" kern="0" dirty="0" smtClean="0">
                    <a:solidFill>
                      <a:sysClr val="windowText" lastClr="000000"/>
                    </a:solidFill>
                  </a:rPr>
                  <a:t>tests</a:t>
                </a:r>
              </a:p>
            </p:txBody>
          </p:sp>
          <p:pic>
            <p:nvPicPr>
              <p:cNvPr id="9" name="Picture 8"/>
              <p:cNvPicPr>
                <a:picLocks noChangeAspect="1"/>
              </p:cNvPicPr>
              <p:nvPr/>
            </p:nvPicPr>
            <p:blipFill>
              <a:blip r:embed="rId5"/>
              <a:stretch>
                <a:fillRect/>
              </a:stretch>
            </p:blipFill>
            <p:spPr>
              <a:xfrm>
                <a:off x="7696200" y="1123950"/>
                <a:ext cx="558800" cy="558800"/>
              </a:xfrm>
              <a:prstGeom prst="rect">
                <a:avLst/>
              </a:prstGeom>
            </p:spPr>
          </p:pic>
          <p:sp>
            <p:nvSpPr>
              <p:cNvPr id="201" name="TextBox 200"/>
              <p:cNvSpPr txBox="1"/>
              <p:nvPr/>
            </p:nvSpPr>
            <p:spPr>
              <a:xfrm>
                <a:off x="7391400" y="2038350"/>
                <a:ext cx="1676400" cy="609600"/>
              </a:xfrm>
              <a:prstGeom prst="rect">
                <a:avLst/>
              </a:prstGeom>
              <a:noFill/>
            </p:spPr>
            <p:txBody>
              <a:bodyPr wrap="square" rtlCol="0" anchor="t" anchorCtr="0">
                <a:noAutofit/>
              </a:bodyPr>
              <a:lstStyle/>
              <a:p>
                <a:pPr>
                  <a:spcAft>
                    <a:spcPts val="300"/>
                  </a:spcAft>
                  <a:defRPr/>
                </a:pPr>
                <a:r>
                  <a:rPr lang="en-US" sz="1600" kern="0" dirty="0" smtClean="0">
                    <a:solidFill>
                      <a:sysClr val="windowText" lastClr="000000"/>
                    </a:solidFill>
                    <a:cs typeface="Arial" charset="0"/>
                  </a:rPr>
                  <a:t>Write reference tests in HTML5</a:t>
                </a:r>
                <a:r>
                  <a:rPr lang="mr-IN" sz="1600" kern="0" dirty="0" smtClean="0">
                    <a:solidFill>
                      <a:sysClr val="windowText" lastClr="000000"/>
                    </a:solidFill>
                  </a:rPr>
                  <a:t>…</a:t>
                </a:r>
                <a:endParaRPr lang="en-US" sz="1600" kern="0" dirty="0" smtClean="0">
                  <a:solidFill>
                    <a:sysClr val="windowText" lastClr="000000"/>
                  </a:solidFill>
                  <a:cs typeface="Arial" charset="0"/>
                </a:endParaRPr>
              </a:p>
            </p:txBody>
          </p:sp>
        </p:grpSp>
      </p:grpSp>
      <p:grpSp>
        <p:nvGrpSpPr>
          <p:cNvPr id="43" name="Group 42"/>
          <p:cNvGrpSpPr/>
          <p:nvPr/>
        </p:nvGrpSpPr>
        <p:grpSpPr>
          <a:xfrm>
            <a:off x="6141161" y="1809749"/>
            <a:ext cx="2850439" cy="2673351"/>
            <a:chOff x="6141161" y="1809749"/>
            <a:chExt cx="2850439" cy="2673351"/>
          </a:xfrm>
        </p:grpSpPr>
        <p:grpSp>
          <p:nvGrpSpPr>
            <p:cNvPr id="40" name="Group 39"/>
            <p:cNvGrpSpPr/>
            <p:nvPr/>
          </p:nvGrpSpPr>
          <p:grpSpPr>
            <a:xfrm>
              <a:off x="6141161" y="1984961"/>
              <a:ext cx="799850" cy="2491789"/>
              <a:chOff x="6141161" y="1984961"/>
              <a:chExt cx="799850" cy="2491789"/>
            </a:xfrm>
          </p:grpSpPr>
          <p:cxnSp>
            <p:nvCxnSpPr>
              <p:cNvPr id="188" name="Connector: Elbow 199"/>
              <p:cNvCxnSpPr/>
              <p:nvPr/>
            </p:nvCxnSpPr>
            <p:spPr>
              <a:xfrm flipH="1">
                <a:off x="6141161" y="3222336"/>
                <a:ext cx="793040" cy="1024"/>
              </a:xfrm>
              <a:prstGeom prst="bentConnector3">
                <a:avLst>
                  <a:gd name="adj1" fmla="val 50000"/>
                </a:avLst>
              </a:prstGeom>
              <a:ln>
                <a:solidFill>
                  <a:srgbClr val="E12727"/>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191" name="Connector: Elbow 199"/>
              <p:cNvCxnSpPr/>
              <p:nvPr/>
            </p:nvCxnSpPr>
            <p:spPr>
              <a:xfrm flipH="1">
                <a:off x="6141161" y="2537560"/>
                <a:ext cx="793040" cy="1024"/>
              </a:xfrm>
              <a:prstGeom prst="bentConnector3">
                <a:avLst>
                  <a:gd name="adj1" fmla="val 50000"/>
                </a:avLst>
              </a:prstGeom>
              <a:ln>
                <a:solidFill>
                  <a:srgbClr val="96B557"/>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192" name="Connector: Elbow 199"/>
              <p:cNvCxnSpPr/>
              <p:nvPr/>
            </p:nvCxnSpPr>
            <p:spPr>
              <a:xfrm flipH="1">
                <a:off x="6141161" y="3832960"/>
                <a:ext cx="793040" cy="1024"/>
              </a:xfrm>
              <a:prstGeom prst="bentConnector3">
                <a:avLst>
                  <a:gd name="adj1" fmla="val 50000"/>
                </a:avLst>
              </a:prstGeom>
              <a:ln>
                <a:solidFill>
                  <a:srgbClr val="A6A6A6"/>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195" name="Connector: Elbow 199"/>
              <p:cNvCxnSpPr/>
              <p:nvPr/>
            </p:nvCxnSpPr>
            <p:spPr>
              <a:xfrm flipH="1">
                <a:off x="6147971" y="1984961"/>
                <a:ext cx="793040" cy="1024"/>
              </a:xfrm>
              <a:prstGeom prst="bentConnector3">
                <a:avLst>
                  <a:gd name="adj1" fmla="val 50000"/>
                </a:avLst>
              </a:prstGeom>
              <a:ln>
                <a:solidFill>
                  <a:srgbClr val="30629E"/>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196" name="Connector: Elbow 199"/>
              <p:cNvCxnSpPr/>
              <p:nvPr/>
            </p:nvCxnSpPr>
            <p:spPr>
              <a:xfrm flipH="1">
                <a:off x="6141161" y="4475726"/>
                <a:ext cx="793040" cy="1024"/>
              </a:xfrm>
              <a:prstGeom prst="bentConnector3">
                <a:avLst>
                  <a:gd name="adj1" fmla="val 50000"/>
                </a:avLst>
              </a:prstGeom>
              <a:ln>
                <a:solidFill>
                  <a:srgbClr val="8EB5E4"/>
                </a:solidFill>
                <a:tailEnd type="triangle"/>
              </a:ln>
              <a:effectLst/>
            </p:spPr>
            <p:style>
              <a:lnRef idx="3">
                <a:schemeClr val="accent2"/>
              </a:lnRef>
              <a:fillRef idx="0">
                <a:schemeClr val="accent2"/>
              </a:fillRef>
              <a:effectRef idx="2">
                <a:schemeClr val="accent2"/>
              </a:effectRef>
              <a:fontRef idx="minor">
                <a:schemeClr val="tx1"/>
              </a:fontRef>
            </p:style>
          </p:cxnSp>
        </p:grpSp>
        <p:grpSp>
          <p:nvGrpSpPr>
            <p:cNvPr id="41" name="Group 40"/>
            <p:cNvGrpSpPr/>
            <p:nvPr/>
          </p:nvGrpSpPr>
          <p:grpSpPr>
            <a:xfrm>
              <a:off x="6927850" y="1809749"/>
              <a:ext cx="2063750" cy="2673351"/>
              <a:chOff x="6927850" y="1809749"/>
              <a:chExt cx="2063750" cy="2673351"/>
            </a:xfrm>
          </p:grpSpPr>
          <p:cxnSp>
            <p:nvCxnSpPr>
              <p:cNvPr id="194" name="Connector: Elbow 205"/>
              <p:cNvCxnSpPr/>
              <p:nvPr/>
            </p:nvCxnSpPr>
            <p:spPr>
              <a:xfrm rot="5400000">
                <a:off x="6526085" y="2217865"/>
                <a:ext cx="1219203" cy="402971"/>
              </a:xfrm>
              <a:prstGeom prst="bentConnector3">
                <a:avLst>
                  <a:gd name="adj1" fmla="val 100084"/>
                </a:avLst>
              </a:prstGeom>
              <a:ln>
                <a:solidFill>
                  <a:srgbClr val="E54D27"/>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199" name="Connector: Elbow 199"/>
              <p:cNvCxnSpPr/>
              <p:nvPr/>
            </p:nvCxnSpPr>
            <p:spPr>
              <a:xfrm rot="5400000" flipH="1" flipV="1">
                <a:off x="5676900" y="3219450"/>
                <a:ext cx="2514600" cy="12700"/>
              </a:xfrm>
              <a:prstGeom prst="bentConnector3">
                <a:avLst>
                  <a:gd name="adj1" fmla="val -235"/>
                </a:avLst>
              </a:prstGeom>
              <a:ln>
                <a:solidFill>
                  <a:srgbClr val="E54D27"/>
                </a:solidFill>
                <a:headEnd type="none"/>
                <a:tailEnd type="none"/>
              </a:ln>
              <a:effectLst/>
            </p:spPr>
            <p:style>
              <a:lnRef idx="3">
                <a:schemeClr val="accent2"/>
              </a:lnRef>
              <a:fillRef idx="0">
                <a:schemeClr val="accent2"/>
              </a:fillRef>
              <a:effectRef idx="2">
                <a:schemeClr val="accent2"/>
              </a:effectRef>
              <a:fontRef idx="minor">
                <a:schemeClr val="tx1"/>
              </a:fontRef>
            </p:style>
          </p:cxnSp>
          <p:sp>
            <p:nvSpPr>
              <p:cNvPr id="202" name="TextBox 201"/>
              <p:cNvSpPr txBox="1"/>
              <p:nvPr/>
            </p:nvSpPr>
            <p:spPr>
              <a:xfrm>
                <a:off x="7010400" y="3181350"/>
                <a:ext cx="1981200" cy="609600"/>
              </a:xfrm>
              <a:prstGeom prst="rect">
                <a:avLst/>
              </a:prstGeom>
              <a:noFill/>
            </p:spPr>
            <p:txBody>
              <a:bodyPr wrap="square" rtlCol="0" anchor="t" anchorCtr="0">
                <a:noAutofit/>
              </a:bodyPr>
              <a:lstStyle/>
              <a:p>
                <a:pPr>
                  <a:spcAft>
                    <a:spcPts val="300"/>
                  </a:spcAft>
                  <a:defRPr/>
                </a:pPr>
                <a:r>
                  <a:rPr lang="mr-IN" sz="1600" kern="0" dirty="0">
                    <a:solidFill>
                      <a:sysClr val="windowText" lastClr="000000"/>
                    </a:solidFill>
                  </a:rPr>
                  <a:t>…</a:t>
                </a:r>
                <a:r>
                  <a:rPr lang="en-US" sz="1600" kern="0" dirty="0">
                    <a:solidFill>
                      <a:sysClr val="windowText" lastClr="000000"/>
                    </a:solidFill>
                    <a:cs typeface="Arial" charset="0"/>
                  </a:rPr>
                  <a:t> then port tests to device platforms.</a:t>
                </a:r>
              </a:p>
            </p:txBody>
          </p:sp>
        </p:grpSp>
      </p:grpSp>
      <p:sp>
        <p:nvSpPr>
          <p:cNvPr id="70" name="TextBox 69"/>
          <p:cNvSpPr txBox="1"/>
          <p:nvPr/>
        </p:nvSpPr>
        <p:spPr>
          <a:xfrm>
            <a:off x="7162800" y="3943350"/>
            <a:ext cx="1981200" cy="609600"/>
          </a:xfrm>
          <a:prstGeom prst="rect">
            <a:avLst/>
          </a:prstGeom>
          <a:noFill/>
        </p:spPr>
        <p:txBody>
          <a:bodyPr wrap="square" rtlCol="0" anchor="t" anchorCtr="0">
            <a:noAutofit/>
          </a:bodyPr>
          <a:lstStyle/>
          <a:p>
            <a:pPr>
              <a:spcAft>
                <a:spcPts val="300"/>
              </a:spcAft>
              <a:defRPr/>
            </a:pPr>
            <a:r>
              <a:rPr lang="en-US" sz="1600" kern="0" dirty="0" smtClean="0">
                <a:solidFill>
                  <a:sysClr val="windowText" lastClr="000000"/>
                </a:solidFill>
                <a:cs typeface="Arial" charset="0"/>
              </a:rPr>
              <a:t>(HTML5 platforms run tests directly.)</a:t>
            </a:r>
            <a:endParaRPr lang="en-US" sz="1600" kern="0" dirty="0">
              <a:solidFill>
                <a:sysClr val="windowText" lastClr="000000"/>
              </a:solidFill>
              <a:cs typeface="Arial" charset="0"/>
            </a:endParaRPr>
          </a:p>
        </p:txBody>
      </p:sp>
      <p:grpSp>
        <p:nvGrpSpPr>
          <p:cNvPr id="71" name="Group 70"/>
          <p:cNvGrpSpPr/>
          <p:nvPr/>
        </p:nvGrpSpPr>
        <p:grpSpPr>
          <a:xfrm>
            <a:off x="2971800" y="742950"/>
            <a:ext cx="3124200" cy="3856730"/>
            <a:chOff x="2971800" y="742950"/>
            <a:chExt cx="3124200" cy="3856730"/>
          </a:xfrm>
        </p:grpSpPr>
        <p:sp>
          <p:nvSpPr>
            <p:cNvPr id="72" name="TextBox 71"/>
            <p:cNvSpPr txBox="1"/>
            <p:nvPr/>
          </p:nvSpPr>
          <p:spPr>
            <a:xfrm>
              <a:off x="3370374" y="742950"/>
              <a:ext cx="2725626" cy="3856730"/>
            </a:xfrm>
            <a:prstGeom prst="rect">
              <a:avLst/>
            </a:prstGeom>
            <a:solidFill>
              <a:schemeClr val="bg1">
                <a:lumMod val="65000"/>
                <a:alpha val="35000"/>
              </a:schemeClr>
            </a:solidFill>
          </p:spPr>
          <p:txBody>
            <a:bodyPr wrap="square" lIns="0" tIns="45720" rIns="0" bIns="0" rtlCol="0" anchor="t" anchorCtr="0">
              <a:noAutofit/>
            </a:bodyPr>
            <a:lstStyle/>
            <a:p>
              <a:pPr algn="ctr">
                <a:defRPr/>
              </a:pPr>
              <a:r>
                <a:rPr lang="en-US" sz="2400" i="1" kern="0" dirty="0" smtClean="0">
                  <a:solidFill>
                    <a:sysClr val="windowText" lastClr="000000"/>
                  </a:solidFill>
                  <a:cs typeface="Arial" charset="0"/>
                </a:rPr>
                <a:t>...but multiple devices</a:t>
              </a:r>
              <a:endParaRPr lang="en-US" sz="2400" i="1" kern="0" dirty="0">
                <a:solidFill>
                  <a:sysClr val="windowText" lastClr="000000"/>
                </a:solidFill>
                <a:cs typeface="Arial" charset="0"/>
              </a:endParaRPr>
            </a:p>
          </p:txBody>
        </p:sp>
        <p:cxnSp>
          <p:nvCxnSpPr>
            <p:cNvPr id="73" name="Straight Connector 72"/>
            <p:cNvCxnSpPr/>
            <p:nvPr/>
          </p:nvCxnSpPr>
          <p:spPr>
            <a:xfrm flipH="1">
              <a:off x="2971800" y="2724150"/>
              <a:ext cx="588798" cy="0"/>
            </a:xfrm>
            <a:prstGeom prst="line">
              <a:avLst/>
            </a:prstGeom>
            <a:ln w="38100">
              <a:solidFill>
                <a:srgbClr val="473ED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3550360" y="1488590"/>
              <a:ext cx="2413565" cy="3064360"/>
              <a:chOff x="3550360" y="1809750"/>
              <a:chExt cx="2413565" cy="3064360"/>
            </a:xfrm>
          </p:grpSpPr>
          <p:grpSp>
            <p:nvGrpSpPr>
              <p:cNvPr id="75" name="Group 74"/>
              <p:cNvGrpSpPr/>
              <p:nvPr/>
            </p:nvGrpSpPr>
            <p:grpSpPr>
              <a:xfrm>
                <a:off x="4404360" y="1809750"/>
                <a:ext cx="548640" cy="3064360"/>
                <a:chOff x="4404360" y="1809750"/>
                <a:chExt cx="548640" cy="3064360"/>
              </a:xfrm>
            </p:grpSpPr>
            <p:grpSp>
              <p:nvGrpSpPr>
                <p:cNvPr id="89" name="Group 88"/>
                <p:cNvGrpSpPr>
                  <a:grpSpLocks noChangeAspect="1"/>
                </p:cNvGrpSpPr>
                <p:nvPr/>
              </p:nvGrpSpPr>
              <p:grpSpPr>
                <a:xfrm>
                  <a:off x="4404360" y="1809750"/>
                  <a:ext cx="548640" cy="548640"/>
                  <a:chOff x="4876800" y="1200150"/>
                  <a:chExt cx="533400" cy="533400"/>
                </a:xfrm>
              </p:grpSpPr>
              <p:sp>
                <p:nvSpPr>
                  <p:cNvPr id="116" name="Rounded Rectangle 115"/>
                  <p:cNvSpPr/>
                  <p:nvPr/>
                </p:nvSpPr>
                <p:spPr>
                  <a:xfrm>
                    <a:off x="4953000" y="1276350"/>
                    <a:ext cx="457200" cy="4572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defRPr/>
                    </a:pPr>
                    <a:endParaRPr lang="en-US" sz="1100" kern="0" dirty="0">
                      <a:solidFill>
                        <a:sysClr val="windowText" lastClr="000000"/>
                      </a:solidFill>
                    </a:endParaRPr>
                  </a:p>
                </p:txBody>
              </p:sp>
              <p:sp>
                <p:nvSpPr>
                  <p:cNvPr id="117" name="Rounded Rectangle 116"/>
                  <p:cNvSpPr/>
                  <p:nvPr/>
                </p:nvSpPr>
                <p:spPr>
                  <a:xfrm>
                    <a:off x="4876800" y="1200150"/>
                    <a:ext cx="45720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defRPr/>
                    </a:pPr>
                    <a:r>
                      <a:rPr lang="en-US" sz="1100" kern="0" dirty="0">
                        <a:solidFill>
                          <a:sysClr val="windowText" lastClr="000000"/>
                        </a:solidFill>
                      </a:rPr>
                      <a:t>mobile</a:t>
                    </a:r>
                  </a:p>
                  <a:p>
                    <a:pPr algn="ctr">
                      <a:defRPr/>
                    </a:pPr>
                    <a:r>
                      <a:rPr lang="en-US" sz="1100" kern="0" dirty="0">
                        <a:solidFill>
                          <a:sysClr val="windowText" lastClr="000000"/>
                        </a:solidFill>
                      </a:rPr>
                      <a:t>apps</a:t>
                    </a:r>
                  </a:p>
                </p:txBody>
              </p:sp>
            </p:grpSp>
            <p:grpSp>
              <p:nvGrpSpPr>
                <p:cNvPr id="90" name="Group 89"/>
                <p:cNvGrpSpPr>
                  <a:grpSpLocks noChangeAspect="1"/>
                </p:cNvGrpSpPr>
                <p:nvPr/>
              </p:nvGrpSpPr>
              <p:grpSpPr>
                <a:xfrm>
                  <a:off x="4404360" y="2438680"/>
                  <a:ext cx="548640" cy="548640"/>
                  <a:chOff x="4876800" y="1809750"/>
                  <a:chExt cx="533400" cy="533400"/>
                </a:xfrm>
              </p:grpSpPr>
              <p:sp>
                <p:nvSpPr>
                  <p:cNvPr id="101" name="Rounded Rectangle 100"/>
                  <p:cNvSpPr/>
                  <p:nvPr/>
                </p:nvSpPr>
                <p:spPr>
                  <a:xfrm>
                    <a:off x="4953000" y="1885950"/>
                    <a:ext cx="457200" cy="457200"/>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defRPr/>
                    </a:pPr>
                    <a:endParaRPr lang="en-US" sz="1100" kern="0" dirty="0">
                      <a:solidFill>
                        <a:sysClr val="windowText" lastClr="000000"/>
                      </a:solidFill>
                    </a:endParaRPr>
                  </a:p>
                </p:txBody>
              </p:sp>
              <p:sp>
                <p:nvSpPr>
                  <p:cNvPr id="115" name="Rounded Rectangle 114"/>
                  <p:cNvSpPr/>
                  <p:nvPr/>
                </p:nvSpPr>
                <p:spPr>
                  <a:xfrm>
                    <a:off x="4876800" y="1809750"/>
                    <a:ext cx="457200" cy="4572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defRPr/>
                    </a:pPr>
                    <a:r>
                      <a:rPr lang="en-US" sz="1100" kern="0" dirty="0">
                        <a:solidFill>
                          <a:sysClr val="windowText" lastClr="000000"/>
                        </a:solidFill>
                      </a:rPr>
                      <a:t>PC</a:t>
                    </a:r>
                  </a:p>
                  <a:p>
                    <a:pPr algn="ctr">
                      <a:defRPr/>
                    </a:pPr>
                    <a:r>
                      <a:rPr lang="en-US" sz="1100" kern="0" dirty="0">
                        <a:solidFill>
                          <a:sysClr val="windowText" lastClr="000000"/>
                        </a:solidFill>
                      </a:rPr>
                      <a:t>apps</a:t>
                    </a:r>
                  </a:p>
                </p:txBody>
              </p:sp>
            </p:grpSp>
            <p:grpSp>
              <p:nvGrpSpPr>
                <p:cNvPr id="91" name="Group 90"/>
                <p:cNvGrpSpPr>
                  <a:grpSpLocks noChangeAspect="1"/>
                </p:cNvGrpSpPr>
                <p:nvPr/>
              </p:nvGrpSpPr>
              <p:grpSpPr>
                <a:xfrm>
                  <a:off x="4404360" y="3067610"/>
                  <a:ext cx="548640" cy="548640"/>
                  <a:chOff x="4876800" y="2419350"/>
                  <a:chExt cx="533400" cy="533400"/>
                </a:xfrm>
              </p:grpSpPr>
              <p:sp>
                <p:nvSpPr>
                  <p:cNvPr id="99" name="Rounded Rectangle 98"/>
                  <p:cNvSpPr/>
                  <p:nvPr/>
                </p:nvSpPr>
                <p:spPr>
                  <a:xfrm>
                    <a:off x="4953000" y="2495550"/>
                    <a:ext cx="457200" cy="457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defRPr/>
                    </a:pPr>
                    <a:endParaRPr lang="en-US" sz="1100" kern="0" dirty="0">
                      <a:solidFill>
                        <a:sysClr val="windowText" lastClr="000000"/>
                      </a:solidFill>
                    </a:endParaRPr>
                  </a:p>
                </p:txBody>
              </p:sp>
              <p:sp>
                <p:nvSpPr>
                  <p:cNvPr id="100" name="Rounded Rectangle 99"/>
                  <p:cNvSpPr/>
                  <p:nvPr/>
                </p:nvSpPr>
                <p:spPr>
                  <a:xfrm>
                    <a:off x="4876800" y="2419350"/>
                    <a:ext cx="457200" cy="4572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defRPr/>
                    </a:pPr>
                    <a:r>
                      <a:rPr lang="en-US" sz="1100" kern="0" dirty="0">
                        <a:solidFill>
                          <a:sysClr val="windowText" lastClr="000000"/>
                        </a:solidFill>
                      </a:rPr>
                      <a:t>TV</a:t>
                    </a:r>
                  </a:p>
                  <a:p>
                    <a:pPr algn="ctr">
                      <a:defRPr/>
                    </a:pPr>
                    <a:r>
                      <a:rPr lang="en-US" sz="1100" kern="0" dirty="0">
                        <a:solidFill>
                          <a:sysClr val="windowText" lastClr="000000"/>
                        </a:solidFill>
                      </a:rPr>
                      <a:t>apps</a:t>
                    </a:r>
                  </a:p>
                </p:txBody>
              </p:sp>
            </p:grpSp>
            <p:grpSp>
              <p:nvGrpSpPr>
                <p:cNvPr id="93" name="Group 92"/>
                <p:cNvGrpSpPr>
                  <a:grpSpLocks noChangeAspect="1"/>
                </p:cNvGrpSpPr>
                <p:nvPr/>
              </p:nvGrpSpPr>
              <p:grpSpPr>
                <a:xfrm>
                  <a:off x="4404360" y="3696540"/>
                  <a:ext cx="548640" cy="548640"/>
                  <a:chOff x="4876800" y="3028950"/>
                  <a:chExt cx="533400" cy="533400"/>
                </a:xfrm>
              </p:grpSpPr>
              <p:sp>
                <p:nvSpPr>
                  <p:cNvPr id="97" name="Rounded Rectangle 96"/>
                  <p:cNvSpPr/>
                  <p:nvPr/>
                </p:nvSpPr>
                <p:spPr>
                  <a:xfrm>
                    <a:off x="4953000" y="3105150"/>
                    <a:ext cx="457200" cy="457200"/>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defRPr/>
                    </a:pPr>
                    <a:endParaRPr lang="en-US" sz="1100" kern="0" dirty="0">
                      <a:solidFill>
                        <a:sysClr val="windowText" lastClr="000000"/>
                      </a:solidFill>
                    </a:endParaRPr>
                  </a:p>
                </p:txBody>
              </p:sp>
              <p:sp>
                <p:nvSpPr>
                  <p:cNvPr id="98" name="Rounded Rectangle 97"/>
                  <p:cNvSpPr/>
                  <p:nvPr/>
                </p:nvSpPr>
                <p:spPr>
                  <a:xfrm>
                    <a:off x="4876800" y="3028950"/>
                    <a:ext cx="457200" cy="457200"/>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defRPr/>
                    </a:pPr>
                    <a:r>
                      <a:rPr lang="en-US" sz="1100" kern="0" dirty="0">
                        <a:solidFill>
                          <a:sysClr val="windowText" lastClr="000000"/>
                        </a:solidFill>
                      </a:rPr>
                      <a:t>game</a:t>
                    </a:r>
                  </a:p>
                  <a:p>
                    <a:pPr algn="ctr">
                      <a:defRPr/>
                    </a:pPr>
                    <a:r>
                      <a:rPr lang="en-US" sz="1100" kern="0" dirty="0">
                        <a:solidFill>
                          <a:sysClr val="windowText" lastClr="000000"/>
                        </a:solidFill>
                      </a:rPr>
                      <a:t>apps</a:t>
                    </a:r>
                  </a:p>
                </p:txBody>
              </p:sp>
            </p:grpSp>
            <p:grpSp>
              <p:nvGrpSpPr>
                <p:cNvPr id="94" name="Group 93"/>
                <p:cNvGrpSpPr>
                  <a:grpSpLocks noChangeAspect="1"/>
                </p:cNvGrpSpPr>
                <p:nvPr/>
              </p:nvGrpSpPr>
              <p:grpSpPr>
                <a:xfrm>
                  <a:off x="4404360" y="4325470"/>
                  <a:ext cx="548640" cy="548640"/>
                  <a:chOff x="4876800" y="3638550"/>
                  <a:chExt cx="533400" cy="533400"/>
                </a:xfrm>
              </p:grpSpPr>
              <p:sp>
                <p:nvSpPr>
                  <p:cNvPr id="95" name="Rounded Rectangle 94"/>
                  <p:cNvSpPr/>
                  <p:nvPr/>
                </p:nvSpPr>
                <p:spPr>
                  <a:xfrm>
                    <a:off x="4953000" y="3714750"/>
                    <a:ext cx="457200" cy="4572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defRPr/>
                    </a:pPr>
                    <a:endParaRPr lang="en-US" sz="1100" kern="0" dirty="0">
                      <a:solidFill>
                        <a:sysClr val="windowText" lastClr="000000"/>
                      </a:solidFill>
                    </a:endParaRPr>
                  </a:p>
                </p:txBody>
              </p:sp>
              <p:sp>
                <p:nvSpPr>
                  <p:cNvPr id="96" name="Rounded Rectangle 95"/>
                  <p:cNvSpPr/>
                  <p:nvPr/>
                </p:nvSpPr>
                <p:spPr>
                  <a:xfrm>
                    <a:off x="4876800" y="3638550"/>
                    <a:ext cx="457200" cy="457200"/>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defRPr/>
                    </a:pPr>
                    <a:r>
                      <a:rPr lang="en-US" sz="1100" kern="0" dirty="0">
                        <a:solidFill>
                          <a:sysClr val="windowText" lastClr="000000"/>
                        </a:solidFill>
                      </a:rPr>
                      <a:t>set-top</a:t>
                    </a:r>
                  </a:p>
                  <a:p>
                    <a:pPr algn="ctr">
                      <a:defRPr/>
                    </a:pPr>
                    <a:r>
                      <a:rPr lang="en-US" sz="1100" kern="0" dirty="0">
                        <a:solidFill>
                          <a:sysClr val="windowText" lastClr="000000"/>
                        </a:solidFill>
                      </a:rPr>
                      <a:t>apps</a:t>
                    </a:r>
                  </a:p>
                </p:txBody>
              </p:sp>
            </p:grpSp>
          </p:grpSp>
          <p:grpSp>
            <p:nvGrpSpPr>
              <p:cNvPr id="76" name="Group 75"/>
              <p:cNvGrpSpPr/>
              <p:nvPr/>
            </p:nvGrpSpPr>
            <p:grpSpPr>
              <a:xfrm>
                <a:off x="5181600" y="1809750"/>
                <a:ext cx="782325" cy="2971800"/>
                <a:chOff x="5181600" y="1809750"/>
                <a:chExt cx="782325" cy="2971800"/>
              </a:xfrm>
            </p:grpSpPr>
            <p:pic>
              <p:nvPicPr>
                <p:cNvPr id="83" name="Picture 82" descr="iphone-large.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14301" y="1809750"/>
                  <a:ext cx="316922" cy="612027"/>
                </a:xfrm>
                <a:prstGeom prst="rect">
                  <a:avLst/>
                </a:prstGeom>
                <a:noFill/>
                <a:ln w="9525">
                  <a:noFill/>
                  <a:miter lim="800000"/>
                  <a:headEnd/>
                  <a:tailEnd/>
                </a:ln>
              </p:spPr>
            </p:pic>
            <p:pic>
              <p:nvPicPr>
                <p:cNvPr id="84" name="Picture 83" descr="laptop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181600" y="2413981"/>
                  <a:ext cx="782325" cy="691169"/>
                </a:xfrm>
                <a:prstGeom prst="rect">
                  <a:avLst/>
                </a:prstGeom>
                <a:noFill/>
                <a:ln w="9525">
                  <a:noFill/>
                  <a:miter lim="800000"/>
                  <a:headEnd/>
                  <a:tailEnd/>
                </a:ln>
              </p:spPr>
            </p:pic>
            <p:pic>
              <p:nvPicPr>
                <p:cNvPr id="85" name="Picture 84" descr="playstati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23743" y="3612406"/>
                  <a:ext cx="698039" cy="864344"/>
                </a:xfrm>
                <a:prstGeom prst="rect">
                  <a:avLst/>
                </a:prstGeom>
                <a:noFill/>
                <a:ln w="9525">
                  <a:noFill/>
                  <a:miter lim="800000"/>
                  <a:headEnd/>
                  <a:tailEnd/>
                </a:ln>
              </p:spPr>
            </p:pic>
            <p:pic>
              <p:nvPicPr>
                <p:cNvPr id="87" name="Picture 86" descr="mage result for TV"/>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3629" y="3028950"/>
                  <a:ext cx="758266" cy="56843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mage result for roku"/>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1465" y="4400550"/>
                  <a:ext cx="682594"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p:cNvGrpSpPr/>
              <p:nvPr/>
            </p:nvGrpSpPr>
            <p:grpSpPr>
              <a:xfrm>
                <a:off x="3550360" y="2038351"/>
                <a:ext cx="793041" cy="2548789"/>
                <a:chOff x="3550360" y="2038351"/>
                <a:chExt cx="793041" cy="2548789"/>
              </a:xfrm>
            </p:grpSpPr>
            <p:cxnSp>
              <p:nvCxnSpPr>
                <p:cNvPr id="78" name="Connector: Elbow 196"/>
                <p:cNvCxnSpPr/>
                <p:nvPr/>
              </p:nvCxnSpPr>
              <p:spPr>
                <a:xfrm rot="5400000" flipH="1" flipV="1">
                  <a:off x="3459165" y="2138365"/>
                  <a:ext cx="984249" cy="784222"/>
                </a:xfrm>
                <a:prstGeom prst="bentConnector3">
                  <a:avLst>
                    <a:gd name="adj1" fmla="val 100323"/>
                  </a:avLst>
                </a:prstGeom>
                <a:ln>
                  <a:solidFill>
                    <a:srgbClr val="473EDB"/>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79" name="Connector: Elbow 199"/>
                <p:cNvCxnSpPr/>
                <p:nvPr/>
              </p:nvCxnSpPr>
              <p:spPr>
                <a:xfrm>
                  <a:off x="3550360" y="3332726"/>
                  <a:ext cx="793040" cy="1024"/>
                </a:xfrm>
                <a:prstGeom prst="bentConnector3">
                  <a:avLst>
                    <a:gd name="adj1" fmla="val 50000"/>
                  </a:avLst>
                </a:prstGeom>
                <a:ln>
                  <a:solidFill>
                    <a:srgbClr val="473EDB"/>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80" name="Connector: Elbow 205"/>
                <p:cNvCxnSpPr/>
                <p:nvPr/>
              </p:nvCxnSpPr>
              <p:spPr>
                <a:xfrm rot="16200000" flipH="1">
                  <a:off x="3134220" y="3377960"/>
                  <a:ext cx="1634390" cy="783970"/>
                </a:xfrm>
                <a:prstGeom prst="bentConnector2">
                  <a:avLst/>
                </a:prstGeom>
                <a:ln>
                  <a:solidFill>
                    <a:srgbClr val="473EDB"/>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81" name="Connector: Elbow 199"/>
                <p:cNvCxnSpPr/>
                <p:nvPr/>
              </p:nvCxnSpPr>
              <p:spPr>
                <a:xfrm>
                  <a:off x="3550360" y="2647950"/>
                  <a:ext cx="793040" cy="1024"/>
                </a:xfrm>
                <a:prstGeom prst="bentConnector3">
                  <a:avLst>
                    <a:gd name="adj1" fmla="val 50000"/>
                  </a:avLst>
                </a:prstGeom>
                <a:ln>
                  <a:solidFill>
                    <a:srgbClr val="473EDB"/>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82" name="Connector: Elbow 199"/>
                <p:cNvCxnSpPr/>
                <p:nvPr/>
              </p:nvCxnSpPr>
              <p:spPr>
                <a:xfrm>
                  <a:off x="3550360" y="3943350"/>
                  <a:ext cx="793040" cy="1024"/>
                </a:xfrm>
                <a:prstGeom prst="bentConnector3">
                  <a:avLst>
                    <a:gd name="adj1" fmla="val 50000"/>
                  </a:avLst>
                </a:prstGeom>
                <a:ln>
                  <a:solidFill>
                    <a:srgbClr val="473EDB"/>
                  </a:solidFill>
                  <a:tailEnd type="triangle"/>
                </a:ln>
                <a:effectLst/>
              </p:spPr>
              <p:style>
                <a:lnRef idx="3">
                  <a:schemeClr val="accent2"/>
                </a:lnRef>
                <a:fillRef idx="0">
                  <a:schemeClr val="accent2"/>
                </a:fillRef>
                <a:effectRef idx="2">
                  <a:schemeClr val="accent2"/>
                </a:effectRef>
                <a:fontRef idx="minor">
                  <a:schemeClr val="tx1"/>
                </a:fontRef>
              </p:style>
            </p:cxnSp>
          </p:grpSp>
        </p:grpSp>
      </p:grpSp>
    </p:spTree>
    <p:extLst>
      <p:ext uri="{BB962C8B-B14F-4D97-AF65-F5344CB8AC3E}">
        <p14:creationId xmlns:p14="http://schemas.microsoft.com/office/powerpoint/2010/main" val="251865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 Media API Community </a:t>
            </a:r>
            <a:r>
              <a:rPr lang="en-US" dirty="0" smtClean="0"/>
              <a:t>Group</a:t>
            </a:r>
            <a:endParaRPr lang="en-US" dirty="0"/>
          </a:p>
        </p:txBody>
      </p:sp>
      <p:sp>
        <p:nvSpPr>
          <p:cNvPr id="3" name="Content Placeholder 2"/>
          <p:cNvSpPr>
            <a:spLocks noGrp="1"/>
          </p:cNvSpPr>
          <p:nvPr>
            <p:ph idx="1"/>
          </p:nvPr>
        </p:nvSpPr>
        <p:spPr/>
        <p:txBody>
          <a:bodyPr>
            <a:normAutofit fontScale="70000" lnSpcReduction="20000"/>
          </a:bodyPr>
          <a:lstStyle/>
          <a:p>
            <a:r>
              <a:rPr lang="en-US" dirty="0"/>
              <a:t>Media web application </a:t>
            </a:r>
            <a:r>
              <a:rPr lang="en-US" dirty="0">
                <a:solidFill>
                  <a:schemeClr val="accent2"/>
                </a:solidFill>
              </a:rPr>
              <a:t>developers want to deploy their content on a wide and heterogeneous range of devices and platforms</a:t>
            </a:r>
            <a:r>
              <a:rPr lang="en-US" dirty="0"/>
              <a:t>, e.g. televisions, set-top boxes, and mobile </a:t>
            </a:r>
            <a:r>
              <a:rPr lang="en-US" dirty="0" smtClean="0"/>
              <a:t>devices.</a:t>
            </a:r>
          </a:p>
          <a:p>
            <a:r>
              <a:rPr lang="en-US" dirty="0" smtClean="0"/>
              <a:t>To </a:t>
            </a:r>
            <a:r>
              <a:rPr lang="en-US" dirty="0"/>
              <a:t>ensure a smooth user experience across devices, </a:t>
            </a:r>
            <a:r>
              <a:rPr lang="en-US" dirty="0">
                <a:solidFill>
                  <a:schemeClr val="accent2"/>
                </a:solidFill>
              </a:rPr>
              <a:t>these user agents need to support a minimum set of Web technologies </a:t>
            </a:r>
            <a:r>
              <a:rPr lang="en-US" dirty="0"/>
              <a:t>that developers can rely on being </a:t>
            </a:r>
            <a:r>
              <a:rPr lang="en-US" dirty="0" smtClean="0"/>
              <a:t>supported.</a:t>
            </a:r>
          </a:p>
          <a:p>
            <a:r>
              <a:rPr lang="en-US" dirty="0" smtClean="0"/>
              <a:t>This </a:t>
            </a:r>
            <a:r>
              <a:rPr lang="en-US" dirty="0"/>
              <a:t>Community Group plans </a:t>
            </a:r>
            <a:r>
              <a:rPr lang="en-US" dirty="0">
                <a:solidFill>
                  <a:schemeClr val="accent2"/>
                </a:solidFill>
              </a:rPr>
              <a:t>to specify such a set of Web technologies</a:t>
            </a:r>
            <a:r>
              <a:rPr lang="en-US" dirty="0"/>
              <a:t> and additionally plans </a:t>
            </a:r>
            <a:r>
              <a:rPr lang="en-US" dirty="0">
                <a:solidFill>
                  <a:schemeClr val="accent2"/>
                </a:solidFill>
              </a:rPr>
              <a:t>to provide guidance for developers</a:t>
            </a:r>
            <a:r>
              <a:rPr lang="en-US" dirty="0"/>
              <a:t> and implementers e.g. on performance constraints and portability issues.</a:t>
            </a:r>
          </a:p>
        </p:txBody>
      </p:sp>
    </p:spTree>
    <p:extLst>
      <p:ext uri="{BB962C8B-B14F-4D97-AF65-F5344CB8AC3E}">
        <p14:creationId xmlns:p14="http://schemas.microsoft.com/office/powerpoint/2010/main" val="10634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628560" y="273780"/>
            <a:ext cx="7886160" cy="9936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chor="ctr"/>
          <a:lstStyle/>
          <a:p>
            <a:pPr marL="540">
              <a:lnSpc>
                <a:spcPct val="90000"/>
              </a:lnSpc>
              <a:buClr>
                <a:srgbClr val="000000"/>
              </a:buClr>
            </a:pPr>
            <a:r>
              <a:rPr lang="en-US" sz="3600" spc="-1" dirty="0">
                <a:solidFill>
                  <a:srgbClr val="000000"/>
                </a:solidFill>
                <a:uFill>
                  <a:solidFill>
                    <a:srgbClr val="FFFFFF"/>
                  </a:solidFill>
                </a:uFill>
                <a:ea typeface="DejaVu Sans"/>
                <a:cs typeface="Calibri"/>
              </a:rPr>
              <a:t>Two public documents and work </a:t>
            </a:r>
            <a:r>
              <a:rPr lang="en-US" sz="3600" spc="-1" dirty="0" smtClean="0">
                <a:solidFill>
                  <a:srgbClr val="000000"/>
                </a:solidFill>
                <a:uFill>
                  <a:solidFill>
                    <a:srgbClr val="FFFFFF"/>
                  </a:solidFill>
                </a:uFill>
                <a:ea typeface="DejaVu Sans"/>
                <a:cs typeface="Calibri"/>
              </a:rPr>
              <a:t>spaces</a:t>
            </a:r>
            <a:endParaRPr lang="en-US" sz="3600" spc="-1" dirty="0">
              <a:solidFill>
                <a:srgbClr val="000000"/>
              </a:solidFill>
              <a:uFill>
                <a:solidFill>
                  <a:srgbClr val="FFFFFF"/>
                </a:solidFill>
              </a:uFill>
              <a:ea typeface="DejaVu Sans"/>
              <a:cs typeface="Calibri"/>
            </a:endParaRPr>
          </a:p>
        </p:txBody>
      </p:sp>
      <p:sp>
        <p:nvSpPr>
          <p:cNvPr id="129" name="CustomShape 2"/>
          <p:cNvSpPr/>
          <p:nvPr/>
        </p:nvSpPr>
        <p:spPr>
          <a:xfrm>
            <a:off x="628560" y="1369170"/>
            <a:ext cx="7886160" cy="32629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540">
              <a:lnSpc>
                <a:spcPct val="90000"/>
              </a:lnSpc>
              <a:buClr>
                <a:srgbClr val="000000"/>
              </a:buClr>
            </a:pPr>
            <a:endParaRPr lang="en-US" spc="-1" dirty="0" smtClean="0">
              <a:solidFill>
                <a:srgbClr val="000000"/>
              </a:solidFill>
              <a:uFill>
                <a:solidFill>
                  <a:srgbClr val="FFFFFF"/>
                </a:solidFill>
              </a:uFill>
              <a:latin typeface="Calibri"/>
              <a:ea typeface="DejaVu Sans"/>
              <a:cs typeface="Calibri"/>
            </a:endParaRPr>
          </a:p>
          <a:p>
            <a:pPr marL="386303" indent="-385763">
              <a:lnSpc>
                <a:spcPct val="90000"/>
              </a:lnSpc>
              <a:buClr>
                <a:srgbClr val="000000"/>
              </a:buClr>
              <a:buFont typeface="+mj-lt"/>
              <a:buAutoNum type="arabicPeriod"/>
            </a:pPr>
            <a:r>
              <a:rPr lang="en-US" dirty="0">
                <a:solidFill>
                  <a:schemeClr val="accent2"/>
                </a:solidFill>
              </a:rPr>
              <a:t>Web Media APIs </a:t>
            </a:r>
            <a:r>
              <a:rPr lang="en-US" dirty="0" smtClean="0">
                <a:solidFill>
                  <a:schemeClr val="accent2"/>
                </a:solidFill>
              </a:rPr>
              <a:t>2017 </a:t>
            </a:r>
            <a:r>
              <a:rPr lang="en-US" dirty="0" smtClean="0"/>
              <a:t>- this specification </a:t>
            </a:r>
            <a:r>
              <a:rPr lang="en-US" dirty="0"/>
              <a:t>details the Web APIs that should be included in device implementations to support media web apps in 2017. Check the specification’s </a:t>
            </a:r>
            <a:r>
              <a:rPr lang="en-US" dirty="0" smtClean="0"/>
              <a:t>issue tracker on </a:t>
            </a:r>
            <a:r>
              <a:rPr lang="en-US" dirty="0" err="1" smtClean="0"/>
              <a:t>github</a:t>
            </a:r>
            <a:r>
              <a:rPr lang="en-US" dirty="0" smtClean="0"/>
              <a:t> to </a:t>
            </a:r>
            <a:r>
              <a:rPr lang="en-US" dirty="0"/>
              <a:t>provide feedback and track </a:t>
            </a:r>
            <a:r>
              <a:rPr lang="en-US" dirty="0" smtClean="0"/>
              <a:t>progress. </a:t>
            </a:r>
            <a:r>
              <a:rPr lang="en-US" dirty="0" smtClean="0">
                <a:solidFill>
                  <a:schemeClr val="accent1"/>
                </a:solidFill>
              </a:rPr>
              <a:t>https</a:t>
            </a:r>
            <a:r>
              <a:rPr lang="en-US" dirty="0">
                <a:solidFill>
                  <a:schemeClr val="accent1"/>
                </a:solidFill>
              </a:rPr>
              <a:t>://www.w3.org/community/webmediaapi</a:t>
            </a:r>
            <a:r>
              <a:rPr lang="en-US" dirty="0" smtClean="0">
                <a:solidFill>
                  <a:schemeClr val="accent1"/>
                </a:solidFill>
              </a:rPr>
              <a:t>/ </a:t>
            </a:r>
          </a:p>
          <a:p>
            <a:pPr marL="386303" indent="-385763">
              <a:lnSpc>
                <a:spcPct val="90000"/>
              </a:lnSpc>
              <a:buClr>
                <a:srgbClr val="000000"/>
              </a:buClr>
              <a:buFont typeface="+mj-lt"/>
              <a:buAutoNum type="arabicPeriod"/>
            </a:pPr>
            <a:endParaRPr lang="en-US" dirty="0" smtClean="0"/>
          </a:p>
          <a:p>
            <a:pPr marL="386303" indent="-385763">
              <a:lnSpc>
                <a:spcPct val="90000"/>
              </a:lnSpc>
              <a:buClr>
                <a:srgbClr val="000000"/>
              </a:buClr>
              <a:buFont typeface="+mj-lt"/>
              <a:buAutoNum type="arabicPeriod"/>
            </a:pPr>
            <a:r>
              <a:rPr lang="en-US" dirty="0" smtClean="0">
                <a:solidFill>
                  <a:schemeClr val="accent2"/>
                </a:solidFill>
              </a:rPr>
              <a:t>Web </a:t>
            </a:r>
            <a:r>
              <a:rPr lang="en-US" dirty="0">
                <a:solidFill>
                  <a:schemeClr val="accent2"/>
                </a:solidFill>
              </a:rPr>
              <a:t>Media Application Developer </a:t>
            </a:r>
            <a:r>
              <a:rPr lang="en-US" dirty="0" smtClean="0">
                <a:solidFill>
                  <a:schemeClr val="accent2"/>
                </a:solidFill>
              </a:rPr>
              <a:t>Guidelines </a:t>
            </a:r>
            <a:r>
              <a:rPr lang="en-US" dirty="0" smtClean="0"/>
              <a:t>– these guidelines are a companion </a:t>
            </a:r>
            <a:r>
              <a:rPr lang="en-US" dirty="0"/>
              <a:t>guide to the Web Media API spec. </a:t>
            </a:r>
            <a:r>
              <a:rPr lang="en-US" dirty="0" smtClean="0"/>
              <a:t>This specification </a:t>
            </a:r>
            <a:r>
              <a:rPr lang="en-US" dirty="0"/>
              <a:t>will outline best practices and developer guidance for implementing web media apps. Check the specification’s </a:t>
            </a:r>
            <a:r>
              <a:rPr lang="en-US" dirty="0" smtClean="0"/>
              <a:t>issue tracker on </a:t>
            </a:r>
            <a:r>
              <a:rPr lang="en-US" dirty="0" err="1" smtClean="0"/>
              <a:t>github</a:t>
            </a:r>
            <a:r>
              <a:rPr lang="en-US" dirty="0" smtClean="0"/>
              <a:t> to </a:t>
            </a:r>
            <a:r>
              <a:rPr lang="en-US" dirty="0"/>
              <a:t>provide feedback and track progress </a:t>
            </a:r>
            <a:r>
              <a:rPr lang="en-US" dirty="0">
                <a:solidFill>
                  <a:schemeClr val="accent1"/>
                </a:solidFill>
              </a:rPr>
              <a:t>https://w3c.github.io/</a:t>
            </a:r>
            <a:r>
              <a:rPr lang="en-US" dirty="0" err="1">
                <a:solidFill>
                  <a:schemeClr val="accent1"/>
                </a:solidFill>
              </a:rPr>
              <a:t>webmediaguidelines</a:t>
            </a:r>
            <a:r>
              <a:rPr lang="en-US" dirty="0">
                <a:solidFill>
                  <a:schemeClr val="accent1"/>
                </a:solidFill>
              </a:rPr>
              <a:t>/</a:t>
            </a:r>
            <a:endParaRPr lang="en-US" spc="-1" dirty="0" smtClean="0">
              <a:solidFill>
                <a:schemeClr val="accent1"/>
              </a:solidFill>
              <a:uFill>
                <a:solidFill>
                  <a:srgbClr val="FFFFFF"/>
                </a:solidFill>
              </a:uFill>
              <a:latin typeface="Calibri"/>
              <a:ea typeface="DejaVu Sans"/>
              <a:cs typeface="Calibri"/>
            </a:endParaRPr>
          </a:p>
          <a:p>
            <a:pPr marL="386303" indent="-385763">
              <a:lnSpc>
                <a:spcPct val="90000"/>
              </a:lnSpc>
              <a:buClr>
                <a:srgbClr val="000000"/>
              </a:buClr>
              <a:buFont typeface="+mj-lt"/>
              <a:buAutoNum type="arabicPeriod"/>
            </a:pPr>
            <a:endParaRPr lang="en-US" spc="-1" dirty="0">
              <a:solidFill>
                <a:srgbClr val="000000"/>
              </a:solidFill>
              <a:uFill>
                <a:solidFill>
                  <a:srgbClr val="FFFFFF"/>
                </a:solidFill>
              </a:uFill>
              <a:latin typeface="Calibri"/>
              <a:ea typeface="DejaVu Sans"/>
              <a:cs typeface="Calibri"/>
            </a:endParaRPr>
          </a:p>
          <a:p>
            <a:pPr marL="386303" indent="-385763">
              <a:lnSpc>
                <a:spcPct val="90000"/>
              </a:lnSpc>
              <a:buClr>
                <a:srgbClr val="000000"/>
              </a:buClr>
              <a:buFont typeface="+mj-lt"/>
              <a:buAutoNum type="arabicPeriod"/>
            </a:pPr>
            <a:endParaRPr lang="en-US" spc="-1" dirty="0">
              <a:solidFill>
                <a:srgbClr val="000000"/>
              </a:solidFill>
              <a:uFill>
                <a:solidFill>
                  <a:srgbClr val="FFFFFF"/>
                </a:solidFill>
              </a:uFill>
              <a:latin typeface="Calibri"/>
              <a:ea typeface="DejaVu Sans"/>
              <a:cs typeface="Calibri"/>
            </a:endParaRPr>
          </a:p>
          <a:p>
            <a:pPr marL="386303" indent="-385763">
              <a:lnSpc>
                <a:spcPct val="90000"/>
              </a:lnSpc>
              <a:buClr>
                <a:srgbClr val="000000"/>
              </a:buClr>
              <a:buFont typeface="+mj-lt"/>
              <a:buAutoNum type="arabicPeriod"/>
            </a:pPr>
            <a:endParaRPr lang="en-US" spc="-1" dirty="0">
              <a:solidFill>
                <a:srgbClr val="000000"/>
              </a:solidFill>
              <a:uFill>
                <a:solidFill>
                  <a:srgbClr val="FFFFFF"/>
                </a:solidFill>
              </a:uFill>
              <a:latin typeface="Calibri"/>
              <a:cs typeface="Calibri"/>
            </a:endParaRPr>
          </a:p>
          <a:p>
            <a:pPr marL="386303" indent="-385763">
              <a:lnSpc>
                <a:spcPct val="90000"/>
              </a:lnSpc>
              <a:buClr>
                <a:srgbClr val="000000"/>
              </a:buClr>
              <a:buFont typeface="+mj-lt"/>
              <a:buAutoNum type="arabicPeriod"/>
            </a:pPr>
            <a:endParaRPr lang="en-US" spc="-1" dirty="0">
              <a:solidFill>
                <a:srgbClr val="000000"/>
              </a:solidFill>
              <a:uFill>
                <a:solidFill>
                  <a:srgbClr val="FFFFFF"/>
                </a:solidFill>
              </a:uFill>
              <a:latin typeface="Calibri"/>
              <a:cs typeface="Calibri"/>
            </a:endParaRPr>
          </a:p>
          <a:p>
            <a:pPr>
              <a:lnSpc>
                <a:spcPct val="100000"/>
              </a:lnSpc>
            </a:pPr>
            <a:endParaRPr lang="en-US" spc="-1" dirty="0">
              <a:solidFill>
                <a:srgbClr val="000000"/>
              </a:solidFill>
              <a:uFill>
                <a:solidFill>
                  <a:srgbClr val="FFFFFF"/>
                </a:solidFill>
              </a:uFill>
              <a:latin typeface="Calibri"/>
              <a:cs typeface="Calibri"/>
            </a:endParaRPr>
          </a:p>
        </p:txBody>
      </p:sp>
    </p:spTree>
    <p:extLst>
      <p:ext uri="{BB962C8B-B14F-4D97-AF65-F5344CB8AC3E}">
        <p14:creationId xmlns:p14="http://schemas.microsoft.com/office/powerpoint/2010/main" val="3650284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https://www.w3.org/community/</a:t>
            </a:r>
            <a:r>
              <a:rPr lang="en-US" sz="3200" dirty="0" err="1"/>
              <a:t>webmediaapi</a:t>
            </a:r>
            <a:r>
              <a:rPr lang="en-US" sz="3200" dirty="0"/>
              <a:t>/</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64147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6126" y="2721"/>
            <a:ext cx="9117874" cy="5140779"/>
          </a:xfrm>
          <a:prstGeom prst="rect">
            <a:avLst/>
          </a:prstGeom>
        </p:spPr>
      </p:pic>
    </p:spTree>
    <p:extLst>
      <p:ext uri="{BB962C8B-B14F-4D97-AF65-F5344CB8AC3E}">
        <p14:creationId xmlns:p14="http://schemas.microsoft.com/office/powerpoint/2010/main" val="1908719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59736" y="742950"/>
            <a:ext cx="2836264" cy="3856730"/>
            <a:chOff x="3259736" y="742950"/>
            <a:chExt cx="2836264" cy="3856730"/>
          </a:xfrm>
        </p:grpSpPr>
        <p:sp>
          <p:nvSpPr>
            <p:cNvPr id="168" name="TextBox 167"/>
            <p:cNvSpPr txBox="1"/>
            <p:nvPr/>
          </p:nvSpPr>
          <p:spPr>
            <a:xfrm>
              <a:off x="3370374" y="742950"/>
              <a:ext cx="2725626" cy="3856730"/>
            </a:xfrm>
            <a:prstGeom prst="rect">
              <a:avLst/>
            </a:prstGeom>
            <a:solidFill>
              <a:schemeClr val="bg1">
                <a:lumMod val="65000"/>
                <a:alpha val="35000"/>
              </a:schemeClr>
            </a:solidFill>
          </p:spPr>
          <p:txBody>
            <a:bodyPr wrap="square" rtlCol="0" anchor="t" anchorCtr="0">
              <a:noAutofit/>
            </a:bodyPr>
            <a:lstStyle/>
            <a:p>
              <a:pPr algn="ctr">
                <a:defRPr/>
              </a:pPr>
              <a:r>
                <a:rPr lang="en-US" sz="2400" i="1" kern="0" dirty="0">
                  <a:solidFill>
                    <a:sysClr val="windowText" lastClr="000000"/>
                  </a:solidFill>
                  <a:cs typeface="Arial" charset="0"/>
                </a:rPr>
                <a:t>Device Playback</a:t>
              </a:r>
            </a:p>
          </p:txBody>
        </p:sp>
        <p:cxnSp>
          <p:nvCxnSpPr>
            <p:cNvPr id="190" name="Straight Connector 189"/>
            <p:cNvCxnSpPr/>
            <p:nvPr/>
          </p:nvCxnSpPr>
          <p:spPr>
            <a:xfrm flipH="1">
              <a:off x="3259736" y="3015014"/>
              <a:ext cx="300861"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550360" y="1488590"/>
              <a:ext cx="2413565" cy="3064360"/>
              <a:chOff x="3550360" y="1809750"/>
              <a:chExt cx="2413565" cy="3064360"/>
            </a:xfrm>
          </p:grpSpPr>
          <p:grpSp>
            <p:nvGrpSpPr>
              <p:cNvPr id="22" name="Group 21"/>
              <p:cNvGrpSpPr/>
              <p:nvPr/>
            </p:nvGrpSpPr>
            <p:grpSpPr>
              <a:xfrm>
                <a:off x="4404360" y="1809750"/>
                <a:ext cx="548640" cy="3064360"/>
                <a:chOff x="4404360" y="1809750"/>
                <a:chExt cx="548640" cy="3064360"/>
              </a:xfrm>
            </p:grpSpPr>
            <p:grpSp>
              <p:nvGrpSpPr>
                <p:cNvPr id="92" name="Group 91"/>
                <p:cNvGrpSpPr>
                  <a:grpSpLocks noChangeAspect="1"/>
                </p:cNvGrpSpPr>
                <p:nvPr/>
              </p:nvGrpSpPr>
              <p:grpSpPr>
                <a:xfrm>
                  <a:off x="4404360" y="1809750"/>
                  <a:ext cx="548640" cy="548640"/>
                  <a:chOff x="4876800" y="1200150"/>
                  <a:chExt cx="533400" cy="533400"/>
                </a:xfrm>
              </p:grpSpPr>
              <p:sp>
                <p:nvSpPr>
                  <p:cNvPr id="103" name="Rounded Rectangle 102"/>
                  <p:cNvSpPr/>
                  <p:nvPr/>
                </p:nvSpPr>
                <p:spPr>
                  <a:xfrm>
                    <a:off x="4953000" y="1276350"/>
                    <a:ext cx="457200" cy="4572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86" name="Rounded Rectangle 85"/>
                  <p:cNvSpPr/>
                  <p:nvPr/>
                </p:nvSpPr>
                <p:spPr>
                  <a:xfrm>
                    <a:off x="4876800" y="1200150"/>
                    <a:ext cx="45720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mobile</a:t>
                    </a:r>
                  </a:p>
                  <a:p>
                    <a:pPr algn="ctr">
                      <a:defRPr/>
                    </a:pPr>
                    <a:r>
                      <a:rPr lang="en-US" sz="1100" kern="0" dirty="0">
                        <a:solidFill>
                          <a:sysClr val="windowText" lastClr="000000"/>
                        </a:solidFill>
                      </a:rPr>
                      <a:t>apps</a:t>
                    </a:r>
                  </a:p>
                </p:txBody>
              </p:sp>
            </p:grpSp>
            <p:grpSp>
              <p:nvGrpSpPr>
                <p:cNvPr id="102" name="Group 101"/>
                <p:cNvGrpSpPr>
                  <a:grpSpLocks noChangeAspect="1"/>
                </p:cNvGrpSpPr>
                <p:nvPr/>
              </p:nvGrpSpPr>
              <p:grpSpPr>
                <a:xfrm>
                  <a:off x="4404360" y="2438680"/>
                  <a:ext cx="548640" cy="548640"/>
                  <a:chOff x="4876800" y="1809750"/>
                  <a:chExt cx="533400" cy="533400"/>
                </a:xfrm>
              </p:grpSpPr>
              <p:sp>
                <p:nvSpPr>
                  <p:cNvPr id="104" name="Rounded Rectangle 103"/>
                  <p:cNvSpPr/>
                  <p:nvPr/>
                </p:nvSpPr>
                <p:spPr>
                  <a:xfrm>
                    <a:off x="4953000" y="1885950"/>
                    <a:ext cx="457200" cy="457200"/>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105" name="Rounded Rectangle 104"/>
                  <p:cNvSpPr/>
                  <p:nvPr/>
                </p:nvSpPr>
                <p:spPr>
                  <a:xfrm>
                    <a:off x="4876800" y="1809750"/>
                    <a:ext cx="457200" cy="4572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PC</a:t>
                    </a:r>
                  </a:p>
                  <a:p>
                    <a:pPr algn="ctr">
                      <a:defRPr/>
                    </a:pPr>
                    <a:r>
                      <a:rPr lang="en-US" sz="1100" kern="0" dirty="0">
                        <a:solidFill>
                          <a:sysClr val="windowText" lastClr="000000"/>
                        </a:solidFill>
                      </a:rPr>
                      <a:t>apps</a:t>
                    </a:r>
                  </a:p>
                </p:txBody>
              </p:sp>
            </p:grpSp>
            <p:grpSp>
              <p:nvGrpSpPr>
                <p:cNvPr id="112" name="Group 111"/>
                <p:cNvGrpSpPr>
                  <a:grpSpLocks noChangeAspect="1"/>
                </p:cNvGrpSpPr>
                <p:nvPr/>
              </p:nvGrpSpPr>
              <p:grpSpPr>
                <a:xfrm>
                  <a:off x="4404360" y="3067610"/>
                  <a:ext cx="548640" cy="548640"/>
                  <a:chOff x="4876800" y="2419350"/>
                  <a:chExt cx="533400" cy="533400"/>
                </a:xfrm>
              </p:grpSpPr>
              <p:sp>
                <p:nvSpPr>
                  <p:cNvPr id="106" name="Rounded Rectangle 105"/>
                  <p:cNvSpPr/>
                  <p:nvPr/>
                </p:nvSpPr>
                <p:spPr>
                  <a:xfrm>
                    <a:off x="4953000" y="2495550"/>
                    <a:ext cx="457200" cy="457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107" name="Rounded Rectangle 106"/>
                  <p:cNvSpPr/>
                  <p:nvPr/>
                </p:nvSpPr>
                <p:spPr>
                  <a:xfrm>
                    <a:off x="4876800" y="2419350"/>
                    <a:ext cx="457200" cy="4572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TV</a:t>
                    </a:r>
                  </a:p>
                  <a:p>
                    <a:pPr algn="ctr">
                      <a:defRPr/>
                    </a:pPr>
                    <a:r>
                      <a:rPr lang="en-US" sz="1100" kern="0" dirty="0">
                        <a:solidFill>
                          <a:sysClr val="windowText" lastClr="000000"/>
                        </a:solidFill>
                      </a:rPr>
                      <a:t>apps</a:t>
                    </a:r>
                  </a:p>
                </p:txBody>
              </p:sp>
            </p:grpSp>
            <p:grpSp>
              <p:nvGrpSpPr>
                <p:cNvPr id="113" name="Group 112"/>
                <p:cNvGrpSpPr>
                  <a:grpSpLocks noChangeAspect="1"/>
                </p:cNvGrpSpPr>
                <p:nvPr/>
              </p:nvGrpSpPr>
              <p:grpSpPr>
                <a:xfrm>
                  <a:off x="4404360" y="3696540"/>
                  <a:ext cx="548640" cy="548640"/>
                  <a:chOff x="4876800" y="3028950"/>
                  <a:chExt cx="533400" cy="533400"/>
                </a:xfrm>
              </p:grpSpPr>
              <p:sp>
                <p:nvSpPr>
                  <p:cNvPr id="108" name="Rounded Rectangle 107"/>
                  <p:cNvSpPr/>
                  <p:nvPr/>
                </p:nvSpPr>
                <p:spPr>
                  <a:xfrm>
                    <a:off x="4953000" y="3105150"/>
                    <a:ext cx="457200" cy="457200"/>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109" name="Rounded Rectangle 108"/>
                  <p:cNvSpPr/>
                  <p:nvPr/>
                </p:nvSpPr>
                <p:spPr>
                  <a:xfrm>
                    <a:off x="4876800" y="3028950"/>
                    <a:ext cx="457200" cy="457200"/>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game</a:t>
                    </a:r>
                  </a:p>
                  <a:p>
                    <a:pPr algn="ctr">
                      <a:defRPr/>
                    </a:pPr>
                    <a:r>
                      <a:rPr lang="en-US" sz="1100" kern="0" dirty="0">
                        <a:solidFill>
                          <a:sysClr val="windowText" lastClr="000000"/>
                        </a:solidFill>
                      </a:rPr>
                      <a:t>apps</a:t>
                    </a:r>
                  </a:p>
                </p:txBody>
              </p:sp>
            </p:grpSp>
            <p:grpSp>
              <p:nvGrpSpPr>
                <p:cNvPr id="114" name="Group 113"/>
                <p:cNvGrpSpPr>
                  <a:grpSpLocks noChangeAspect="1"/>
                </p:cNvGrpSpPr>
                <p:nvPr/>
              </p:nvGrpSpPr>
              <p:grpSpPr>
                <a:xfrm>
                  <a:off x="4404360" y="4325470"/>
                  <a:ext cx="548640" cy="548640"/>
                  <a:chOff x="4876800" y="3638550"/>
                  <a:chExt cx="533400" cy="533400"/>
                </a:xfrm>
              </p:grpSpPr>
              <p:sp>
                <p:nvSpPr>
                  <p:cNvPr id="110" name="Rounded Rectangle 109"/>
                  <p:cNvSpPr/>
                  <p:nvPr/>
                </p:nvSpPr>
                <p:spPr>
                  <a:xfrm>
                    <a:off x="4953000" y="3714750"/>
                    <a:ext cx="457200" cy="4572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111" name="Rounded Rectangle 110"/>
                  <p:cNvSpPr/>
                  <p:nvPr/>
                </p:nvSpPr>
                <p:spPr>
                  <a:xfrm>
                    <a:off x="4876800" y="3638550"/>
                    <a:ext cx="457200" cy="457200"/>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set-top</a:t>
                    </a:r>
                  </a:p>
                  <a:p>
                    <a:pPr algn="ctr">
                      <a:defRPr/>
                    </a:pPr>
                    <a:r>
                      <a:rPr lang="en-US" sz="1100" kern="0" dirty="0">
                        <a:solidFill>
                          <a:sysClr val="windowText" lastClr="000000"/>
                        </a:solidFill>
                      </a:rPr>
                      <a:t>apps</a:t>
                    </a:r>
                  </a:p>
                </p:txBody>
              </p:sp>
            </p:grpSp>
          </p:grpSp>
          <p:grpSp>
            <p:nvGrpSpPr>
              <p:cNvPr id="21" name="Group 20"/>
              <p:cNvGrpSpPr/>
              <p:nvPr/>
            </p:nvGrpSpPr>
            <p:grpSpPr>
              <a:xfrm>
                <a:off x="5181600" y="1809750"/>
                <a:ext cx="782325" cy="2971800"/>
                <a:chOff x="5181600" y="1809750"/>
                <a:chExt cx="782325" cy="2971800"/>
              </a:xfrm>
            </p:grpSpPr>
            <p:pic>
              <p:nvPicPr>
                <p:cNvPr id="67" name="Picture 66" descr="iphone-larg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4301" y="1809750"/>
                  <a:ext cx="316922" cy="612027"/>
                </a:xfrm>
                <a:prstGeom prst="rect">
                  <a:avLst/>
                </a:prstGeom>
                <a:noFill/>
                <a:ln w="9525">
                  <a:noFill/>
                  <a:miter lim="800000"/>
                  <a:headEnd/>
                  <a:tailEnd/>
                </a:ln>
              </p:spPr>
            </p:pic>
            <p:pic>
              <p:nvPicPr>
                <p:cNvPr id="68" name="Picture 67" descr="laptop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1600" y="2413981"/>
                  <a:ext cx="782325" cy="691169"/>
                </a:xfrm>
                <a:prstGeom prst="rect">
                  <a:avLst/>
                </a:prstGeom>
                <a:noFill/>
                <a:ln w="9525">
                  <a:noFill/>
                  <a:miter lim="800000"/>
                  <a:headEnd/>
                  <a:tailEnd/>
                </a:ln>
              </p:spPr>
            </p:pic>
            <p:pic>
              <p:nvPicPr>
                <p:cNvPr id="69" name="Picture 68" descr="playstati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3743" y="3612406"/>
                  <a:ext cx="698039" cy="864344"/>
                </a:xfrm>
                <a:prstGeom prst="rect">
                  <a:avLst/>
                </a:prstGeom>
                <a:noFill/>
                <a:ln w="9525">
                  <a:noFill/>
                  <a:miter lim="800000"/>
                  <a:headEnd/>
                  <a:tailEnd/>
                </a:ln>
              </p:spPr>
            </p:pic>
            <p:pic>
              <p:nvPicPr>
                <p:cNvPr id="3" name="Picture 2" descr="mage result for TV"/>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3629" y="3028950"/>
                  <a:ext cx="758266" cy="568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roku"/>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1465" y="4400550"/>
                  <a:ext cx="682594"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3550360" y="2038351"/>
                <a:ext cx="793041" cy="2548789"/>
                <a:chOff x="3550360" y="2038351"/>
                <a:chExt cx="793041" cy="2548789"/>
              </a:xfrm>
            </p:grpSpPr>
            <p:cxnSp>
              <p:nvCxnSpPr>
                <p:cNvPr id="197" name="Connector: Elbow 196"/>
                <p:cNvCxnSpPr/>
                <p:nvPr/>
              </p:nvCxnSpPr>
              <p:spPr>
                <a:xfrm rot="5400000" flipH="1" flipV="1">
                  <a:off x="3459165" y="2138365"/>
                  <a:ext cx="984249" cy="784222"/>
                </a:xfrm>
                <a:prstGeom prst="bentConnector3">
                  <a:avLst>
                    <a:gd name="adj1" fmla="val 100323"/>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200" name="Connector: Elbow 199"/>
                <p:cNvCxnSpPr/>
                <p:nvPr/>
              </p:nvCxnSpPr>
              <p:spPr>
                <a:xfrm>
                  <a:off x="3550360" y="3332726"/>
                  <a:ext cx="793040" cy="1024"/>
                </a:xfrm>
                <a:prstGeom prst="bentConnector3">
                  <a:avLst>
                    <a:gd name="adj1" fmla="val 50000"/>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206" name="Connector: Elbow 205"/>
                <p:cNvCxnSpPr/>
                <p:nvPr/>
              </p:nvCxnSpPr>
              <p:spPr>
                <a:xfrm rot="16200000" flipH="1">
                  <a:off x="3134220" y="3377960"/>
                  <a:ext cx="1634390" cy="783970"/>
                </a:xfrm>
                <a:prstGeom prst="bentConnector2">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174" name="Connector: Elbow 199"/>
                <p:cNvCxnSpPr/>
                <p:nvPr/>
              </p:nvCxnSpPr>
              <p:spPr>
                <a:xfrm>
                  <a:off x="3550360" y="2647950"/>
                  <a:ext cx="793040" cy="1024"/>
                </a:xfrm>
                <a:prstGeom prst="bentConnector3">
                  <a:avLst>
                    <a:gd name="adj1" fmla="val 50000"/>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167" name="Connector: Elbow 199"/>
                <p:cNvCxnSpPr/>
                <p:nvPr/>
              </p:nvCxnSpPr>
              <p:spPr>
                <a:xfrm>
                  <a:off x="3550360" y="3943350"/>
                  <a:ext cx="793040" cy="1024"/>
                </a:xfrm>
                <a:prstGeom prst="bentConnector3">
                  <a:avLst>
                    <a:gd name="adj1" fmla="val 50000"/>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grpSp>
        </p:grpSp>
      </p:grpSp>
      <p:sp>
        <p:nvSpPr>
          <p:cNvPr id="2" name="Title 1"/>
          <p:cNvSpPr>
            <a:spLocks noGrp="1"/>
          </p:cNvSpPr>
          <p:nvPr>
            <p:ph type="ctrTitle"/>
          </p:nvPr>
        </p:nvSpPr>
        <p:spPr>
          <a:xfrm>
            <a:off x="677264" y="225101"/>
            <a:ext cx="7772400" cy="441649"/>
          </a:xfrm>
        </p:spPr>
        <p:txBody>
          <a:bodyPr>
            <a:normAutofit fontScale="90000"/>
          </a:bodyPr>
          <a:lstStyle/>
          <a:p>
            <a:r>
              <a:rPr lang="en-US" sz="2800" dirty="0"/>
              <a:t>Commercial OTT Video Issues: Device Playback Issues</a:t>
            </a:r>
          </a:p>
        </p:txBody>
      </p:sp>
      <p:sp>
        <p:nvSpPr>
          <p:cNvPr id="4" name="Slide Number Placeholder 3"/>
          <p:cNvSpPr>
            <a:spLocks noGrp="1"/>
          </p:cNvSpPr>
          <p:nvPr>
            <p:ph type="sldNum" sz="quarter" idx="12"/>
          </p:nvPr>
        </p:nvSpPr>
        <p:spPr/>
        <p:txBody>
          <a:bodyPr/>
          <a:lstStyle/>
          <a:p>
            <a:pPr>
              <a:defRPr/>
            </a:pPr>
            <a:fld id="{94F40FBF-0664-8341-B41B-160DA5D2088B}" type="slidenum">
              <a:rPr lang="en-US">
                <a:solidFill>
                  <a:prstClr val="black">
                    <a:tint val="75000"/>
                  </a:prstClr>
                </a:solidFill>
              </a:rPr>
              <a:pPr>
                <a:defRPr/>
              </a:pPr>
              <a:t>3</a:t>
            </a:fld>
            <a:endParaRPr lang="en-US" dirty="0">
              <a:solidFill>
                <a:prstClr val="black">
                  <a:tint val="75000"/>
                </a:prstClr>
              </a:solidFill>
            </a:endParaRPr>
          </a:p>
        </p:txBody>
      </p:sp>
      <p:sp>
        <p:nvSpPr>
          <p:cNvPr id="172" name="TextBox 171"/>
          <p:cNvSpPr txBox="1"/>
          <p:nvPr/>
        </p:nvSpPr>
        <p:spPr>
          <a:xfrm>
            <a:off x="6230360" y="898181"/>
            <a:ext cx="2758982" cy="3611245"/>
          </a:xfrm>
          <a:prstGeom prst="rect">
            <a:avLst/>
          </a:prstGeom>
          <a:noFill/>
        </p:spPr>
        <p:txBody>
          <a:bodyPr wrap="square" rtlCol="0" anchor="ctr" anchorCtr="0">
            <a:spAutoFit/>
          </a:bodyPr>
          <a:lstStyle/>
          <a:p>
            <a:pPr>
              <a:spcAft>
                <a:spcPts val="400"/>
              </a:spcAft>
              <a:defRPr/>
            </a:pPr>
            <a:r>
              <a:rPr lang="en-US" sz="1600" kern="0" dirty="0">
                <a:solidFill>
                  <a:sysClr val="windowText" lastClr="000000"/>
                </a:solidFill>
                <a:cs typeface="Arial" charset="0"/>
              </a:rPr>
              <a:t>- Switching bitrate glitches</a:t>
            </a:r>
          </a:p>
          <a:p>
            <a:pPr>
              <a:spcAft>
                <a:spcPts val="400"/>
              </a:spcAft>
              <a:defRPr/>
            </a:pPr>
            <a:r>
              <a:rPr lang="en-US" sz="1600" kern="0" dirty="0">
                <a:solidFill>
                  <a:sysClr val="windowText" lastClr="000000"/>
                </a:solidFill>
                <a:cs typeface="Arial" charset="0"/>
              </a:rPr>
              <a:t>- Codec incompatibility</a:t>
            </a:r>
          </a:p>
          <a:p>
            <a:pPr>
              <a:spcAft>
                <a:spcPts val="400"/>
              </a:spcAft>
              <a:defRPr/>
            </a:pPr>
            <a:r>
              <a:rPr lang="en-US" sz="1600" kern="0" dirty="0">
                <a:solidFill>
                  <a:sysClr val="windowText" lastClr="000000"/>
                </a:solidFill>
                <a:cs typeface="Arial" charset="0"/>
              </a:rPr>
              <a:t>- Scaling display issues</a:t>
            </a:r>
          </a:p>
          <a:p>
            <a:pPr>
              <a:spcAft>
                <a:spcPts val="400"/>
              </a:spcAft>
              <a:defRPr/>
            </a:pPr>
            <a:r>
              <a:rPr lang="en-US" sz="1600" kern="0" dirty="0">
                <a:solidFill>
                  <a:sysClr val="windowText" lastClr="000000"/>
                </a:solidFill>
                <a:cs typeface="Arial" charset="0"/>
              </a:rPr>
              <a:t>- Partial profile support</a:t>
            </a:r>
          </a:p>
          <a:p>
            <a:pPr>
              <a:spcAft>
                <a:spcPts val="400"/>
              </a:spcAft>
              <a:defRPr/>
            </a:pPr>
            <a:r>
              <a:rPr lang="en-US" sz="1600" kern="0" dirty="0">
                <a:solidFill>
                  <a:sysClr val="windowText" lastClr="000000"/>
                </a:solidFill>
                <a:cs typeface="Arial" charset="0"/>
              </a:rPr>
              <a:t>- Long-term playback instability</a:t>
            </a:r>
          </a:p>
          <a:p>
            <a:pPr>
              <a:spcAft>
                <a:spcPts val="400"/>
              </a:spcAft>
              <a:defRPr/>
            </a:pPr>
            <a:r>
              <a:rPr lang="en-US" sz="1600" kern="0" dirty="0">
                <a:solidFill>
                  <a:sysClr val="windowText" lastClr="000000"/>
                </a:solidFill>
                <a:cs typeface="Arial" charset="0"/>
              </a:rPr>
              <a:t>- Audio discontinuities</a:t>
            </a:r>
          </a:p>
          <a:p>
            <a:pPr>
              <a:spcAft>
                <a:spcPts val="400"/>
              </a:spcAft>
              <a:defRPr/>
            </a:pPr>
            <a:r>
              <a:rPr lang="en-US" sz="1600" kern="0" dirty="0">
                <a:solidFill>
                  <a:sysClr val="windowText" lastClr="000000"/>
                </a:solidFill>
                <a:cs typeface="Arial" charset="0"/>
              </a:rPr>
              <a:t>- Request protocol deficiencies</a:t>
            </a:r>
          </a:p>
          <a:p>
            <a:pPr>
              <a:spcAft>
                <a:spcPts val="400"/>
              </a:spcAft>
              <a:defRPr/>
            </a:pPr>
            <a:r>
              <a:rPr lang="en-US" sz="1600" kern="0" dirty="0">
                <a:solidFill>
                  <a:sysClr val="windowText" lastClr="000000"/>
                </a:solidFill>
                <a:cs typeface="Arial" charset="0"/>
              </a:rPr>
              <a:t>- Memory problems</a:t>
            </a:r>
          </a:p>
          <a:p>
            <a:pPr>
              <a:spcAft>
                <a:spcPts val="400"/>
              </a:spcAft>
              <a:defRPr/>
            </a:pPr>
            <a:r>
              <a:rPr lang="en-US" sz="1600" kern="0" dirty="0">
                <a:solidFill>
                  <a:sysClr val="windowText" lastClr="000000"/>
                </a:solidFill>
                <a:cs typeface="Arial" charset="0"/>
              </a:rPr>
              <a:t>- CPU weakness</a:t>
            </a:r>
          </a:p>
          <a:p>
            <a:pPr>
              <a:spcAft>
                <a:spcPts val="400"/>
              </a:spcAft>
              <a:defRPr/>
            </a:pPr>
            <a:r>
              <a:rPr lang="en-US" sz="1600" kern="0" dirty="0">
                <a:solidFill>
                  <a:sysClr val="windowText" lastClr="000000"/>
                </a:solidFill>
                <a:cs typeface="Arial" charset="0"/>
              </a:rPr>
              <a:t>- Variable HDR support</a:t>
            </a:r>
          </a:p>
          <a:p>
            <a:pPr>
              <a:spcAft>
                <a:spcPts val="400"/>
              </a:spcAft>
              <a:defRPr/>
            </a:pPr>
            <a:r>
              <a:rPr lang="en-US" sz="1600" kern="0" dirty="0">
                <a:solidFill>
                  <a:sysClr val="windowText" lastClr="000000"/>
                </a:solidFill>
                <a:cs typeface="Arial" charset="0"/>
              </a:rPr>
              <a:t>- Unknown capabilities</a:t>
            </a:r>
          </a:p>
          <a:p>
            <a:pPr>
              <a:spcAft>
                <a:spcPts val="400"/>
              </a:spcAft>
              <a:defRPr/>
            </a:pPr>
            <a:r>
              <a:rPr lang="en-US" sz="1600" kern="0" dirty="0">
                <a:solidFill>
                  <a:sysClr val="windowText" lastClr="000000"/>
                </a:solidFill>
                <a:cs typeface="Arial" charset="0"/>
              </a:rPr>
              <a:t>- Ad splicing problems</a:t>
            </a:r>
          </a:p>
        </p:txBody>
      </p:sp>
      <p:grpSp>
        <p:nvGrpSpPr>
          <p:cNvPr id="254" name="Group 253"/>
          <p:cNvGrpSpPr/>
          <p:nvPr/>
        </p:nvGrpSpPr>
        <p:grpSpPr>
          <a:xfrm>
            <a:off x="152401" y="742950"/>
            <a:ext cx="3107335" cy="3879323"/>
            <a:chOff x="152401" y="742950"/>
            <a:chExt cx="3107335" cy="3879323"/>
          </a:xfrm>
        </p:grpSpPr>
        <p:pic>
          <p:nvPicPr>
            <p:cNvPr id="255" name="Picture 2" descr="mage result for video content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 y="2685202"/>
              <a:ext cx="481691" cy="481691"/>
            </a:xfrm>
            <a:prstGeom prst="rect">
              <a:avLst/>
            </a:prstGeom>
            <a:noFill/>
            <a:extLst>
              <a:ext uri="{909E8E84-426E-40DD-AFC4-6F175D3DCCD1}">
                <a14:hiddenFill xmlns:a14="http://schemas.microsoft.com/office/drawing/2010/main">
                  <a:solidFill>
                    <a:srgbClr val="FFFFFF"/>
                  </a:solidFill>
                </a14:hiddenFill>
              </a:ext>
            </a:extLst>
          </p:spPr>
        </p:pic>
        <p:grpSp>
          <p:nvGrpSpPr>
            <p:cNvPr id="256" name="Group 255"/>
            <p:cNvGrpSpPr/>
            <p:nvPr/>
          </p:nvGrpSpPr>
          <p:grpSpPr>
            <a:xfrm>
              <a:off x="710291" y="1554292"/>
              <a:ext cx="570435" cy="2611249"/>
              <a:chOff x="687224" y="1554293"/>
              <a:chExt cx="946090" cy="2611249"/>
            </a:xfrm>
          </p:grpSpPr>
          <p:cxnSp>
            <p:nvCxnSpPr>
              <p:cNvPr id="329" name="Connector: Elbow 75"/>
              <p:cNvCxnSpPr>
                <a:stCxn id="255" idx="3"/>
                <a:endCxn id="328" idx="1"/>
              </p:cNvCxnSpPr>
              <p:nvPr/>
            </p:nvCxnSpPr>
            <p:spPr>
              <a:xfrm flipV="1">
                <a:off x="687224" y="1554293"/>
                <a:ext cx="942023" cy="1371756"/>
              </a:xfrm>
              <a:prstGeom prst="bentConnector3">
                <a:avLst/>
              </a:prstGeom>
              <a:ln>
                <a:tailEnd type="triangle"/>
              </a:ln>
              <a:effectLst/>
            </p:spPr>
            <p:style>
              <a:lnRef idx="3">
                <a:schemeClr val="accent2"/>
              </a:lnRef>
              <a:fillRef idx="0">
                <a:schemeClr val="accent2"/>
              </a:fillRef>
              <a:effectRef idx="2">
                <a:schemeClr val="accent2"/>
              </a:effectRef>
              <a:fontRef idx="minor">
                <a:schemeClr val="tx1"/>
              </a:fontRef>
            </p:style>
          </p:cxnSp>
          <p:cxnSp>
            <p:nvCxnSpPr>
              <p:cNvPr id="330" name="Connector: Elbow 163"/>
              <p:cNvCxnSpPr>
                <a:stCxn id="255" idx="3"/>
                <a:endCxn id="313" idx="1"/>
              </p:cNvCxnSpPr>
              <p:nvPr/>
            </p:nvCxnSpPr>
            <p:spPr>
              <a:xfrm flipV="1">
                <a:off x="687224" y="2412942"/>
                <a:ext cx="939491" cy="513107"/>
              </a:xfrm>
              <a:prstGeom prst="bentConnector3">
                <a:avLst>
                  <a:gd name="adj1" fmla="val 50000"/>
                </a:avLst>
              </a:prstGeom>
              <a:ln>
                <a:tailEnd type="triangle"/>
              </a:ln>
              <a:effectLst/>
            </p:spPr>
            <p:style>
              <a:lnRef idx="3">
                <a:schemeClr val="accent2"/>
              </a:lnRef>
              <a:fillRef idx="0">
                <a:schemeClr val="accent2"/>
              </a:fillRef>
              <a:effectRef idx="2">
                <a:schemeClr val="accent2"/>
              </a:effectRef>
              <a:fontRef idx="minor">
                <a:schemeClr val="tx1"/>
              </a:fontRef>
            </p:style>
          </p:cxnSp>
          <p:cxnSp>
            <p:nvCxnSpPr>
              <p:cNvPr id="331" name="Connector: Elbow 164"/>
              <p:cNvCxnSpPr>
                <a:stCxn id="255" idx="3"/>
                <a:endCxn id="298" idx="1"/>
              </p:cNvCxnSpPr>
              <p:nvPr/>
            </p:nvCxnSpPr>
            <p:spPr>
              <a:xfrm>
                <a:off x="687224" y="2926049"/>
                <a:ext cx="939487" cy="325093"/>
              </a:xfrm>
              <a:prstGeom prst="bentConnector3">
                <a:avLst>
                  <a:gd name="adj1" fmla="val 50000"/>
                </a:avLst>
              </a:prstGeom>
              <a:ln>
                <a:tailEnd type="triangle"/>
              </a:ln>
              <a:effectLst/>
            </p:spPr>
            <p:style>
              <a:lnRef idx="3">
                <a:schemeClr val="accent2"/>
              </a:lnRef>
              <a:fillRef idx="0">
                <a:schemeClr val="accent2"/>
              </a:fillRef>
              <a:effectRef idx="2">
                <a:schemeClr val="accent2"/>
              </a:effectRef>
              <a:fontRef idx="minor">
                <a:schemeClr val="tx1"/>
              </a:fontRef>
            </p:style>
          </p:cxnSp>
          <p:cxnSp>
            <p:nvCxnSpPr>
              <p:cNvPr id="332" name="Connector: Elbow 165"/>
              <p:cNvCxnSpPr>
                <a:stCxn id="255" idx="3"/>
                <a:endCxn id="283" idx="1"/>
              </p:cNvCxnSpPr>
              <p:nvPr/>
            </p:nvCxnSpPr>
            <p:spPr>
              <a:xfrm>
                <a:off x="687224" y="2926049"/>
                <a:ext cx="946090" cy="1239493"/>
              </a:xfrm>
              <a:prstGeom prst="bentConnector3">
                <a:avLst/>
              </a:prstGeom>
              <a:ln>
                <a:tailEnd type="triangle"/>
              </a:ln>
              <a:effectLst/>
            </p:spPr>
            <p:style>
              <a:lnRef idx="3">
                <a:schemeClr val="accent2"/>
              </a:lnRef>
              <a:fillRef idx="0">
                <a:schemeClr val="accent2"/>
              </a:fillRef>
              <a:effectRef idx="2">
                <a:schemeClr val="accent2"/>
              </a:effectRef>
              <a:fontRef idx="minor">
                <a:schemeClr val="tx1"/>
              </a:fontRef>
            </p:style>
          </p:cxnSp>
        </p:grpSp>
        <p:sp>
          <p:nvSpPr>
            <p:cNvPr id="257" name="TextBox 256"/>
            <p:cNvSpPr txBox="1"/>
            <p:nvPr/>
          </p:nvSpPr>
          <p:spPr>
            <a:xfrm>
              <a:off x="152401" y="742950"/>
              <a:ext cx="2971799" cy="3857094"/>
            </a:xfrm>
            <a:prstGeom prst="rect">
              <a:avLst/>
            </a:prstGeom>
            <a:solidFill>
              <a:schemeClr val="bg1">
                <a:lumMod val="65000"/>
                <a:alpha val="35000"/>
              </a:schemeClr>
            </a:solidFill>
          </p:spPr>
          <p:txBody>
            <a:bodyPr wrap="square" rtlCol="0" anchor="t" anchorCtr="0">
              <a:noAutofit/>
            </a:bodyPr>
            <a:lstStyle/>
            <a:p>
              <a:pPr algn="ctr">
                <a:defRPr/>
              </a:pPr>
              <a:r>
                <a:rPr lang="en-US" sz="2400" i="1" kern="0" dirty="0">
                  <a:solidFill>
                    <a:sysClr val="windowText" lastClr="000000"/>
                  </a:solidFill>
                  <a:cs typeface="Arial" charset="0"/>
                </a:rPr>
                <a:t>Content Format</a:t>
              </a:r>
            </a:p>
          </p:txBody>
        </p:sp>
        <p:grpSp>
          <p:nvGrpSpPr>
            <p:cNvPr id="258" name="Group 257"/>
            <p:cNvGrpSpPr/>
            <p:nvPr/>
          </p:nvGrpSpPr>
          <p:grpSpPr>
            <a:xfrm>
              <a:off x="1276745" y="1179701"/>
              <a:ext cx="1695055" cy="3442572"/>
              <a:chOff x="1276745" y="1179701"/>
              <a:chExt cx="1695055" cy="3442572"/>
            </a:xfrm>
          </p:grpSpPr>
          <p:grpSp>
            <p:nvGrpSpPr>
              <p:cNvPr id="265" name="Group 264"/>
              <p:cNvGrpSpPr>
                <a:grpSpLocks noChangeAspect="1"/>
              </p:cNvGrpSpPr>
              <p:nvPr/>
            </p:nvGrpSpPr>
            <p:grpSpPr>
              <a:xfrm>
                <a:off x="1278274" y="1179701"/>
                <a:ext cx="1656021" cy="831323"/>
                <a:chOff x="2027529" y="930056"/>
                <a:chExt cx="1346169" cy="675778"/>
              </a:xfrm>
            </p:grpSpPr>
            <p:grpSp>
              <p:nvGrpSpPr>
                <p:cNvPr id="314" name="Group 174"/>
                <p:cNvGrpSpPr>
                  <a:grpSpLocks/>
                </p:cNvGrpSpPr>
                <p:nvPr/>
              </p:nvGrpSpPr>
              <p:grpSpPr bwMode="auto">
                <a:xfrm>
                  <a:off x="2027529" y="930056"/>
                  <a:ext cx="572256" cy="504604"/>
                  <a:chOff x="480" y="2640"/>
                  <a:chExt cx="440" cy="464"/>
                </a:xfrm>
              </p:grpSpPr>
              <p:pic>
                <p:nvPicPr>
                  <p:cNvPr id="327" name="Picture 175" descr="2"/>
                  <p:cNvPicPr>
                    <a:picLocks noChangeAspect="1" noChangeArrowheads="1"/>
                  </p:cNvPicPr>
                  <p:nvPr/>
                </p:nvPicPr>
                <p:blipFill>
                  <a:blip r:embed="rId9" cstate="print"/>
                  <a:srcRect/>
                  <a:stretch>
                    <a:fillRect/>
                  </a:stretch>
                </p:blipFill>
                <p:spPr bwMode="auto">
                  <a:xfrm>
                    <a:off x="576" y="2640"/>
                    <a:ext cx="344" cy="368"/>
                  </a:xfrm>
                  <a:prstGeom prst="rect">
                    <a:avLst/>
                  </a:prstGeom>
                  <a:noFill/>
                  <a:ln w="9525">
                    <a:noFill/>
                    <a:miter lim="800000"/>
                    <a:headEnd/>
                    <a:tailEnd/>
                  </a:ln>
                </p:spPr>
              </p:pic>
              <p:pic>
                <p:nvPicPr>
                  <p:cNvPr id="328" name="Picture 176" descr="2"/>
                  <p:cNvPicPr>
                    <a:picLocks noChangeAspect="1" noChangeArrowheads="1"/>
                  </p:cNvPicPr>
                  <p:nvPr/>
                </p:nvPicPr>
                <p:blipFill>
                  <a:blip r:embed="rId9" cstate="print"/>
                  <a:srcRect/>
                  <a:stretch>
                    <a:fillRect/>
                  </a:stretch>
                </p:blipFill>
                <p:spPr bwMode="auto">
                  <a:xfrm>
                    <a:off x="480" y="2736"/>
                    <a:ext cx="344" cy="368"/>
                  </a:xfrm>
                  <a:prstGeom prst="rect">
                    <a:avLst/>
                  </a:prstGeom>
                  <a:noFill/>
                  <a:ln w="9525">
                    <a:noFill/>
                    <a:miter lim="800000"/>
                    <a:headEnd/>
                    <a:tailEnd/>
                  </a:ln>
                </p:spPr>
              </p:pic>
            </p:grpSp>
            <p:grpSp>
              <p:nvGrpSpPr>
                <p:cNvPr id="315" name="Group 314"/>
                <p:cNvGrpSpPr/>
                <p:nvPr/>
              </p:nvGrpSpPr>
              <p:grpSpPr>
                <a:xfrm>
                  <a:off x="2411899" y="1026784"/>
                  <a:ext cx="961799" cy="579050"/>
                  <a:chOff x="2411899" y="1026784"/>
                  <a:chExt cx="961799" cy="579050"/>
                </a:xfrm>
              </p:grpSpPr>
              <p:grpSp>
                <p:nvGrpSpPr>
                  <p:cNvPr id="316" name="Group 315"/>
                  <p:cNvGrpSpPr/>
                  <p:nvPr/>
                </p:nvGrpSpPr>
                <p:grpSpPr>
                  <a:xfrm>
                    <a:off x="2411899" y="1275497"/>
                    <a:ext cx="892792" cy="95803"/>
                    <a:chOff x="3124200" y="2446564"/>
                    <a:chExt cx="892792" cy="95803"/>
                  </a:xfrm>
                </p:grpSpPr>
                <p:sp>
                  <p:nvSpPr>
                    <p:cNvPr id="321" name="Rectangle 320"/>
                    <p:cNvSpPr/>
                    <p:nvPr/>
                  </p:nvSpPr>
                  <p:spPr bwMode="auto">
                    <a:xfrm>
                      <a:off x="3124200"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22" name="Rectangle 321"/>
                    <p:cNvSpPr/>
                    <p:nvPr/>
                  </p:nvSpPr>
                  <p:spPr bwMode="auto">
                    <a:xfrm>
                      <a:off x="3265796"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23" name="Rectangle 322"/>
                    <p:cNvSpPr/>
                    <p:nvPr/>
                  </p:nvSpPr>
                  <p:spPr bwMode="auto">
                    <a:xfrm>
                      <a:off x="34181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24" name="Rectangle 323"/>
                    <p:cNvSpPr/>
                    <p:nvPr/>
                  </p:nvSpPr>
                  <p:spPr bwMode="auto">
                    <a:xfrm>
                      <a:off x="35705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25" name="Rectangle 324"/>
                    <p:cNvSpPr/>
                    <p:nvPr/>
                  </p:nvSpPr>
                  <p:spPr bwMode="auto">
                    <a:xfrm>
                      <a:off x="3712192"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26" name="Rectangle 325"/>
                    <p:cNvSpPr/>
                    <p:nvPr/>
                  </p:nvSpPr>
                  <p:spPr bwMode="auto">
                    <a:xfrm>
                      <a:off x="3864592" y="2446564"/>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317" name="Group 316"/>
                  <p:cNvGrpSpPr/>
                  <p:nvPr/>
                </p:nvGrpSpPr>
                <p:grpSpPr>
                  <a:xfrm>
                    <a:off x="2841550" y="1026784"/>
                    <a:ext cx="532148" cy="200152"/>
                    <a:chOff x="3517092" y="878758"/>
                    <a:chExt cx="532148" cy="200152"/>
                  </a:xfrm>
                </p:grpSpPr>
                <p:pic>
                  <p:nvPicPr>
                    <p:cNvPr id="319" name="Picture 318" descr="http://www.iconsdb.com/icons/preview/black/text-file-xxl.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20" name="TextBox 319"/>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m3u8</a:t>
                      </a:r>
                    </a:p>
                  </p:txBody>
                </p:sp>
              </p:grpSp>
              <p:sp>
                <p:nvSpPr>
                  <p:cNvPr id="318" name="TextBox 317"/>
                  <p:cNvSpPr txBox="1"/>
                  <p:nvPr/>
                </p:nvSpPr>
                <p:spPr>
                  <a:xfrm>
                    <a:off x="2957659" y="1330625"/>
                    <a:ext cx="414796" cy="275209"/>
                  </a:xfrm>
                  <a:prstGeom prst="rect">
                    <a:avLst/>
                  </a:prstGeom>
                  <a:noFill/>
                </p:spPr>
                <p:txBody>
                  <a:bodyPr wrap="square" rtlCol="0" anchor="ctr" anchorCtr="0">
                    <a:spAutoFit/>
                  </a:bodyPr>
                  <a:lstStyle/>
                  <a:p>
                    <a:pPr>
                      <a:defRPr/>
                    </a:pPr>
                    <a:r>
                      <a:rPr lang="en-US" sz="1600" kern="0" dirty="0">
                        <a:solidFill>
                          <a:srgbClr val="C0504D"/>
                        </a:solidFill>
                        <a:cs typeface="Arial" pitchFamily="34" charset="0"/>
                      </a:rPr>
                      <a:t>HLS</a:t>
                    </a:r>
                  </a:p>
                </p:txBody>
              </p:sp>
            </p:grpSp>
          </p:grpSp>
          <p:grpSp>
            <p:nvGrpSpPr>
              <p:cNvPr id="266" name="Group 265"/>
              <p:cNvGrpSpPr>
                <a:grpSpLocks noChangeAspect="1"/>
              </p:cNvGrpSpPr>
              <p:nvPr/>
            </p:nvGrpSpPr>
            <p:grpSpPr>
              <a:xfrm>
                <a:off x="1276747" y="2038350"/>
                <a:ext cx="1695053" cy="831323"/>
                <a:chOff x="2027529" y="930056"/>
                <a:chExt cx="1377898" cy="675778"/>
              </a:xfrm>
            </p:grpSpPr>
            <p:grpSp>
              <p:nvGrpSpPr>
                <p:cNvPr id="299" name="Group 174"/>
                <p:cNvGrpSpPr>
                  <a:grpSpLocks/>
                </p:cNvGrpSpPr>
                <p:nvPr/>
              </p:nvGrpSpPr>
              <p:grpSpPr bwMode="auto">
                <a:xfrm>
                  <a:off x="2027529" y="930056"/>
                  <a:ext cx="572256" cy="504604"/>
                  <a:chOff x="480" y="2640"/>
                  <a:chExt cx="440" cy="464"/>
                </a:xfrm>
              </p:grpSpPr>
              <p:pic>
                <p:nvPicPr>
                  <p:cNvPr id="312" name="Picture 175" descr="2"/>
                  <p:cNvPicPr>
                    <a:picLocks noChangeAspect="1" noChangeArrowheads="1"/>
                  </p:cNvPicPr>
                  <p:nvPr/>
                </p:nvPicPr>
                <p:blipFill>
                  <a:blip r:embed="rId9" cstate="print"/>
                  <a:srcRect/>
                  <a:stretch>
                    <a:fillRect/>
                  </a:stretch>
                </p:blipFill>
                <p:spPr bwMode="auto">
                  <a:xfrm>
                    <a:off x="576" y="2640"/>
                    <a:ext cx="344" cy="368"/>
                  </a:xfrm>
                  <a:prstGeom prst="rect">
                    <a:avLst/>
                  </a:prstGeom>
                  <a:noFill/>
                  <a:ln w="9525">
                    <a:noFill/>
                    <a:miter lim="800000"/>
                    <a:headEnd/>
                    <a:tailEnd/>
                  </a:ln>
                </p:spPr>
              </p:pic>
              <p:pic>
                <p:nvPicPr>
                  <p:cNvPr id="313" name="Picture 176" descr="2"/>
                  <p:cNvPicPr>
                    <a:picLocks noChangeAspect="1" noChangeArrowheads="1"/>
                  </p:cNvPicPr>
                  <p:nvPr/>
                </p:nvPicPr>
                <p:blipFill>
                  <a:blip r:embed="rId9" cstate="print"/>
                  <a:srcRect/>
                  <a:stretch>
                    <a:fillRect/>
                  </a:stretch>
                </p:blipFill>
                <p:spPr bwMode="auto">
                  <a:xfrm>
                    <a:off x="480" y="2736"/>
                    <a:ext cx="344" cy="368"/>
                  </a:xfrm>
                  <a:prstGeom prst="rect">
                    <a:avLst/>
                  </a:prstGeom>
                  <a:noFill/>
                  <a:ln w="9525">
                    <a:noFill/>
                    <a:miter lim="800000"/>
                    <a:headEnd/>
                    <a:tailEnd/>
                  </a:ln>
                </p:spPr>
              </p:pic>
            </p:grpSp>
            <p:grpSp>
              <p:nvGrpSpPr>
                <p:cNvPr id="300" name="Group 299"/>
                <p:cNvGrpSpPr/>
                <p:nvPr/>
              </p:nvGrpSpPr>
              <p:grpSpPr>
                <a:xfrm>
                  <a:off x="2411899" y="1026784"/>
                  <a:ext cx="993528" cy="579050"/>
                  <a:chOff x="2411899" y="1026784"/>
                  <a:chExt cx="993528" cy="579050"/>
                </a:xfrm>
              </p:grpSpPr>
              <p:grpSp>
                <p:nvGrpSpPr>
                  <p:cNvPr id="301" name="Group 300"/>
                  <p:cNvGrpSpPr/>
                  <p:nvPr/>
                </p:nvGrpSpPr>
                <p:grpSpPr>
                  <a:xfrm>
                    <a:off x="2411899" y="1275497"/>
                    <a:ext cx="892792" cy="95803"/>
                    <a:chOff x="3124200" y="2446564"/>
                    <a:chExt cx="892792" cy="95803"/>
                  </a:xfrm>
                </p:grpSpPr>
                <p:sp>
                  <p:nvSpPr>
                    <p:cNvPr id="306" name="Rectangle 305"/>
                    <p:cNvSpPr/>
                    <p:nvPr/>
                  </p:nvSpPr>
                  <p:spPr bwMode="auto">
                    <a:xfrm>
                      <a:off x="3124200" y="2446566"/>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07" name="Rectangle 306"/>
                    <p:cNvSpPr/>
                    <p:nvPr/>
                  </p:nvSpPr>
                  <p:spPr bwMode="auto">
                    <a:xfrm>
                      <a:off x="3265796" y="2446566"/>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08" name="Rectangle 307"/>
                    <p:cNvSpPr/>
                    <p:nvPr/>
                  </p:nvSpPr>
                  <p:spPr bwMode="auto">
                    <a:xfrm>
                      <a:off x="3418196" y="2446565"/>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09" name="Rectangle 308"/>
                    <p:cNvSpPr/>
                    <p:nvPr/>
                  </p:nvSpPr>
                  <p:spPr bwMode="auto">
                    <a:xfrm>
                      <a:off x="3570596" y="2446565"/>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10" name="Rectangle 309"/>
                    <p:cNvSpPr/>
                    <p:nvPr/>
                  </p:nvSpPr>
                  <p:spPr bwMode="auto">
                    <a:xfrm>
                      <a:off x="3712192" y="2446565"/>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11" name="Rectangle 310"/>
                    <p:cNvSpPr/>
                    <p:nvPr/>
                  </p:nvSpPr>
                  <p:spPr bwMode="auto">
                    <a:xfrm>
                      <a:off x="3864592" y="2446564"/>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302" name="Group 301"/>
                  <p:cNvGrpSpPr/>
                  <p:nvPr/>
                </p:nvGrpSpPr>
                <p:grpSpPr>
                  <a:xfrm>
                    <a:off x="2841550" y="1026784"/>
                    <a:ext cx="532148" cy="200152"/>
                    <a:chOff x="3517092" y="878758"/>
                    <a:chExt cx="532148" cy="200152"/>
                  </a:xfrm>
                </p:grpSpPr>
                <p:pic>
                  <p:nvPicPr>
                    <p:cNvPr id="304" name="Picture 303" descr="http://www.iconsdb.com/icons/preview/black/text-file-xxl.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05" name="TextBox 304"/>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mpd</a:t>
                      </a:r>
                    </a:p>
                  </p:txBody>
                </p:sp>
              </p:grpSp>
              <p:sp>
                <p:nvSpPr>
                  <p:cNvPr id="303" name="TextBox 302"/>
                  <p:cNvSpPr txBox="1"/>
                  <p:nvPr/>
                </p:nvSpPr>
                <p:spPr>
                  <a:xfrm>
                    <a:off x="2832781" y="1330625"/>
                    <a:ext cx="572646" cy="275209"/>
                  </a:xfrm>
                  <a:prstGeom prst="rect">
                    <a:avLst/>
                  </a:prstGeom>
                  <a:noFill/>
                </p:spPr>
                <p:txBody>
                  <a:bodyPr wrap="square" rtlCol="0" anchor="ctr" anchorCtr="0">
                    <a:spAutoFit/>
                  </a:bodyPr>
                  <a:lstStyle/>
                  <a:p>
                    <a:pPr>
                      <a:defRPr/>
                    </a:pPr>
                    <a:r>
                      <a:rPr lang="en-US" sz="1600" kern="0" dirty="0">
                        <a:solidFill>
                          <a:srgbClr val="00B050"/>
                        </a:solidFill>
                        <a:cs typeface="Arial" pitchFamily="34" charset="0"/>
                      </a:rPr>
                      <a:t>DASH</a:t>
                    </a:r>
                  </a:p>
                </p:txBody>
              </p:sp>
            </p:grpSp>
          </p:grpSp>
          <p:grpSp>
            <p:nvGrpSpPr>
              <p:cNvPr id="267" name="Group 266"/>
              <p:cNvGrpSpPr>
                <a:grpSpLocks noChangeAspect="1"/>
              </p:cNvGrpSpPr>
              <p:nvPr/>
            </p:nvGrpSpPr>
            <p:grpSpPr>
              <a:xfrm>
                <a:off x="1276745" y="2876550"/>
                <a:ext cx="1695055" cy="831323"/>
                <a:chOff x="2027529" y="930056"/>
                <a:chExt cx="1377900" cy="675778"/>
              </a:xfrm>
            </p:grpSpPr>
            <p:grpSp>
              <p:nvGrpSpPr>
                <p:cNvPr id="284" name="Group 174"/>
                <p:cNvGrpSpPr>
                  <a:grpSpLocks/>
                </p:cNvGrpSpPr>
                <p:nvPr/>
              </p:nvGrpSpPr>
              <p:grpSpPr bwMode="auto">
                <a:xfrm>
                  <a:off x="2027529" y="930056"/>
                  <a:ext cx="572256" cy="504604"/>
                  <a:chOff x="480" y="2640"/>
                  <a:chExt cx="440" cy="464"/>
                </a:xfrm>
              </p:grpSpPr>
              <p:pic>
                <p:nvPicPr>
                  <p:cNvPr id="297" name="Picture 175" descr="2"/>
                  <p:cNvPicPr>
                    <a:picLocks noChangeAspect="1" noChangeArrowheads="1"/>
                  </p:cNvPicPr>
                  <p:nvPr/>
                </p:nvPicPr>
                <p:blipFill>
                  <a:blip r:embed="rId9" cstate="print"/>
                  <a:srcRect/>
                  <a:stretch>
                    <a:fillRect/>
                  </a:stretch>
                </p:blipFill>
                <p:spPr bwMode="auto">
                  <a:xfrm>
                    <a:off x="576" y="2640"/>
                    <a:ext cx="344" cy="368"/>
                  </a:xfrm>
                  <a:prstGeom prst="rect">
                    <a:avLst/>
                  </a:prstGeom>
                  <a:noFill/>
                  <a:ln w="9525">
                    <a:noFill/>
                    <a:miter lim="800000"/>
                    <a:headEnd/>
                    <a:tailEnd/>
                  </a:ln>
                </p:spPr>
              </p:pic>
              <p:pic>
                <p:nvPicPr>
                  <p:cNvPr id="298" name="Picture 176" descr="2"/>
                  <p:cNvPicPr>
                    <a:picLocks noChangeAspect="1" noChangeArrowheads="1"/>
                  </p:cNvPicPr>
                  <p:nvPr/>
                </p:nvPicPr>
                <p:blipFill>
                  <a:blip r:embed="rId9" cstate="print"/>
                  <a:srcRect/>
                  <a:stretch>
                    <a:fillRect/>
                  </a:stretch>
                </p:blipFill>
                <p:spPr bwMode="auto">
                  <a:xfrm>
                    <a:off x="480" y="2736"/>
                    <a:ext cx="344" cy="368"/>
                  </a:xfrm>
                  <a:prstGeom prst="rect">
                    <a:avLst/>
                  </a:prstGeom>
                  <a:noFill/>
                  <a:ln w="9525">
                    <a:noFill/>
                    <a:miter lim="800000"/>
                    <a:headEnd/>
                    <a:tailEnd/>
                  </a:ln>
                </p:spPr>
              </p:pic>
            </p:grpSp>
            <p:grpSp>
              <p:nvGrpSpPr>
                <p:cNvPr id="285" name="Group 284"/>
                <p:cNvGrpSpPr/>
                <p:nvPr/>
              </p:nvGrpSpPr>
              <p:grpSpPr>
                <a:xfrm>
                  <a:off x="2411899" y="1026784"/>
                  <a:ext cx="993530" cy="579050"/>
                  <a:chOff x="2411899" y="1026784"/>
                  <a:chExt cx="993530" cy="579050"/>
                </a:xfrm>
              </p:grpSpPr>
              <p:grpSp>
                <p:nvGrpSpPr>
                  <p:cNvPr id="286" name="Group 285"/>
                  <p:cNvGrpSpPr/>
                  <p:nvPr/>
                </p:nvGrpSpPr>
                <p:grpSpPr>
                  <a:xfrm>
                    <a:off x="2411899" y="1275497"/>
                    <a:ext cx="892792" cy="95803"/>
                    <a:chOff x="3124200" y="2446564"/>
                    <a:chExt cx="892792" cy="95803"/>
                  </a:xfrm>
                </p:grpSpPr>
                <p:sp>
                  <p:nvSpPr>
                    <p:cNvPr id="291" name="Rectangle 290"/>
                    <p:cNvSpPr/>
                    <p:nvPr/>
                  </p:nvSpPr>
                  <p:spPr bwMode="auto">
                    <a:xfrm>
                      <a:off x="3124200" y="2446566"/>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92" name="Rectangle 291"/>
                    <p:cNvSpPr/>
                    <p:nvPr/>
                  </p:nvSpPr>
                  <p:spPr bwMode="auto">
                    <a:xfrm>
                      <a:off x="3265796" y="2446566"/>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93" name="Rectangle 292"/>
                    <p:cNvSpPr/>
                    <p:nvPr/>
                  </p:nvSpPr>
                  <p:spPr bwMode="auto">
                    <a:xfrm>
                      <a:off x="3418196" y="2446565"/>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94" name="Rectangle 293"/>
                    <p:cNvSpPr/>
                    <p:nvPr/>
                  </p:nvSpPr>
                  <p:spPr bwMode="auto">
                    <a:xfrm>
                      <a:off x="3570596" y="2446565"/>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95" name="Rectangle 294"/>
                    <p:cNvSpPr/>
                    <p:nvPr/>
                  </p:nvSpPr>
                  <p:spPr bwMode="auto">
                    <a:xfrm>
                      <a:off x="3712192" y="2446565"/>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96" name="Rectangle 295"/>
                    <p:cNvSpPr/>
                    <p:nvPr/>
                  </p:nvSpPr>
                  <p:spPr bwMode="auto">
                    <a:xfrm>
                      <a:off x="3864592" y="2446564"/>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287" name="Group 286"/>
                  <p:cNvGrpSpPr/>
                  <p:nvPr/>
                </p:nvGrpSpPr>
                <p:grpSpPr>
                  <a:xfrm>
                    <a:off x="2841550" y="1026784"/>
                    <a:ext cx="532148" cy="200152"/>
                    <a:chOff x="3517092" y="878758"/>
                    <a:chExt cx="532148" cy="200152"/>
                  </a:xfrm>
                </p:grpSpPr>
                <p:pic>
                  <p:nvPicPr>
                    <p:cNvPr id="289" name="Picture 288" descr="http://www.iconsdb.com/icons/preview/black/text-file-xxl.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90" name="TextBox 289"/>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ismc</a:t>
                      </a:r>
                    </a:p>
                  </p:txBody>
                </p:sp>
              </p:grpSp>
              <p:sp>
                <p:nvSpPr>
                  <p:cNvPr id="288" name="TextBox 287"/>
                  <p:cNvSpPr txBox="1"/>
                  <p:nvPr/>
                </p:nvSpPr>
                <p:spPr>
                  <a:xfrm>
                    <a:off x="2708896" y="1330625"/>
                    <a:ext cx="696533" cy="275209"/>
                  </a:xfrm>
                  <a:prstGeom prst="rect">
                    <a:avLst/>
                  </a:prstGeom>
                  <a:noFill/>
                </p:spPr>
                <p:txBody>
                  <a:bodyPr wrap="square" rtlCol="0" anchor="ctr" anchorCtr="0">
                    <a:spAutoFit/>
                  </a:bodyPr>
                  <a:lstStyle/>
                  <a:p>
                    <a:pPr>
                      <a:defRPr/>
                    </a:pPr>
                    <a:r>
                      <a:rPr lang="en-US" sz="1600" kern="0" dirty="0">
                        <a:solidFill>
                          <a:srgbClr val="7030A0"/>
                        </a:solidFill>
                        <a:cs typeface="Arial" pitchFamily="34" charset="0"/>
                      </a:rPr>
                      <a:t>Smooth</a:t>
                    </a:r>
                  </a:p>
                </p:txBody>
              </p:sp>
            </p:grpSp>
          </p:grpSp>
          <p:grpSp>
            <p:nvGrpSpPr>
              <p:cNvPr id="268" name="Group 267"/>
              <p:cNvGrpSpPr>
                <a:grpSpLocks noChangeAspect="1"/>
              </p:cNvGrpSpPr>
              <p:nvPr/>
            </p:nvGrpSpPr>
            <p:grpSpPr>
              <a:xfrm>
                <a:off x="1280726" y="3790950"/>
                <a:ext cx="1691071" cy="831323"/>
                <a:chOff x="2027529" y="930056"/>
                <a:chExt cx="1374661" cy="675778"/>
              </a:xfrm>
            </p:grpSpPr>
            <p:grpSp>
              <p:nvGrpSpPr>
                <p:cNvPr id="269" name="Group 174"/>
                <p:cNvGrpSpPr>
                  <a:grpSpLocks/>
                </p:cNvGrpSpPr>
                <p:nvPr/>
              </p:nvGrpSpPr>
              <p:grpSpPr bwMode="auto">
                <a:xfrm>
                  <a:off x="2027529" y="930056"/>
                  <a:ext cx="572256" cy="504604"/>
                  <a:chOff x="480" y="2640"/>
                  <a:chExt cx="440" cy="464"/>
                </a:xfrm>
              </p:grpSpPr>
              <p:pic>
                <p:nvPicPr>
                  <p:cNvPr id="282" name="Picture 175" descr="2"/>
                  <p:cNvPicPr>
                    <a:picLocks noChangeAspect="1" noChangeArrowheads="1"/>
                  </p:cNvPicPr>
                  <p:nvPr/>
                </p:nvPicPr>
                <p:blipFill>
                  <a:blip r:embed="rId9" cstate="print"/>
                  <a:srcRect/>
                  <a:stretch>
                    <a:fillRect/>
                  </a:stretch>
                </p:blipFill>
                <p:spPr bwMode="auto">
                  <a:xfrm>
                    <a:off x="576" y="2640"/>
                    <a:ext cx="344" cy="368"/>
                  </a:xfrm>
                  <a:prstGeom prst="rect">
                    <a:avLst/>
                  </a:prstGeom>
                  <a:noFill/>
                  <a:ln w="9525">
                    <a:noFill/>
                    <a:miter lim="800000"/>
                    <a:headEnd/>
                    <a:tailEnd/>
                  </a:ln>
                </p:spPr>
              </p:pic>
              <p:pic>
                <p:nvPicPr>
                  <p:cNvPr id="283" name="Picture 176" descr="2"/>
                  <p:cNvPicPr>
                    <a:picLocks noChangeAspect="1" noChangeArrowheads="1"/>
                  </p:cNvPicPr>
                  <p:nvPr/>
                </p:nvPicPr>
                <p:blipFill>
                  <a:blip r:embed="rId9" cstate="print"/>
                  <a:srcRect/>
                  <a:stretch>
                    <a:fillRect/>
                  </a:stretch>
                </p:blipFill>
                <p:spPr bwMode="auto">
                  <a:xfrm>
                    <a:off x="480" y="2736"/>
                    <a:ext cx="344" cy="368"/>
                  </a:xfrm>
                  <a:prstGeom prst="rect">
                    <a:avLst/>
                  </a:prstGeom>
                  <a:noFill/>
                  <a:ln w="9525">
                    <a:noFill/>
                    <a:miter lim="800000"/>
                    <a:headEnd/>
                    <a:tailEnd/>
                  </a:ln>
                </p:spPr>
              </p:pic>
            </p:grpSp>
            <p:grpSp>
              <p:nvGrpSpPr>
                <p:cNvPr id="270" name="Group 269"/>
                <p:cNvGrpSpPr/>
                <p:nvPr/>
              </p:nvGrpSpPr>
              <p:grpSpPr>
                <a:xfrm>
                  <a:off x="2411899" y="1026784"/>
                  <a:ext cx="990291" cy="579050"/>
                  <a:chOff x="2411899" y="1026784"/>
                  <a:chExt cx="990291" cy="579050"/>
                </a:xfrm>
              </p:grpSpPr>
              <p:grpSp>
                <p:nvGrpSpPr>
                  <p:cNvPr id="271" name="Group 270"/>
                  <p:cNvGrpSpPr/>
                  <p:nvPr/>
                </p:nvGrpSpPr>
                <p:grpSpPr>
                  <a:xfrm>
                    <a:off x="2411899" y="1275497"/>
                    <a:ext cx="892792" cy="95803"/>
                    <a:chOff x="3124200" y="2446564"/>
                    <a:chExt cx="892792" cy="95803"/>
                  </a:xfrm>
                </p:grpSpPr>
                <p:sp>
                  <p:nvSpPr>
                    <p:cNvPr id="276" name="Rectangle 275"/>
                    <p:cNvSpPr/>
                    <p:nvPr/>
                  </p:nvSpPr>
                  <p:spPr bwMode="auto">
                    <a:xfrm>
                      <a:off x="3124200" y="2446566"/>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77" name="Rectangle 276"/>
                    <p:cNvSpPr/>
                    <p:nvPr/>
                  </p:nvSpPr>
                  <p:spPr bwMode="auto">
                    <a:xfrm>
                      <a:off x="3265796" y="2446566"/>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78" name="Rectangle 277"/>
                    <p:cNvSpPr/>
                    <p:nvPr/>
                  </p:nvSpPr>
                  <p:spPr bwMode="auto">
                    <a:xfrm>
                      <a:off x="3418196" y="2446565"/>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79" name="Rectangle 278"/>
                    <p:cNvSpPr/>
                    <p:nvPr/>
                  </p:nvSpPr>
                  <p:spPr bwMode="auto">
                    <a:xfrm>
                      <a:off x="3570596" y="2446565"/>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80" name="Rectangle 279"/>
                    <p:cNvSpPr/>
                    <p:nvPr/>
                  </p:nvSpPr>
                  <p:spPr bwMode="auto">
                    <a:xfrm>
                      <a:off x="3712192" y="2446565"/>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81" name="Rectangle 280"/>
                    <p:cNvSpPr/>
                    <p:nvPr/>
                  </p:nvSpPr>
                  <p:spPr bwMode="auto">
                    <a:xfrm>
                      <a:off x="3864592" y="2446564"/>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272" name="Group 271"/>
                  <p:cNvGrpSpPr/>
                  <p:nvPr/>
                </p:nvGrpSpPr>
                <p:grpSpPr>
                  <a:xfrm>
                    <a:off x="2841550" y="1026784"/>
                    <a:ext cx="532148" cy="200152"/>
                    <a:chOff x="3517092" y="878758"/>
                    <a:chExt cx="532148" cy="200152"/>
                  </a:xfrm>
                </p:grpSpPr>
                <p:pic>
                  <p:nvPicPr>
                    <p:cNvPr id="274" name="Picture 273" descr="http://www.iconsdb.com/icons/preview/black/text-file-xxl.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75" name="TextBox 274"/>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f4m</a:t>
                      </a:r>
                    </a:p>
                  </p:txBody>
                </p:sp>
              </p:grpSp>
              <p:sp>
                <p:nvSpPr>
                  <p:cNvPr id="273" name="TextBox 272"/>
                  <p:cNvSpPr txBox="1"/>
                  <p:nvPr/>
                </p:nvSpPr>
                <p:spPr>
                  <a:xfrm>
                    <a:off x="2948669" y="1330625"/>
                    <a:ext cx="453521" cy="275209"/>
                  </a:xfrm>
                  <a:prstGeom prst="rect">
                    <a:avLst/>
                  </a:prstGeom>
                  <a:noFill/>
                </p:spPr>
                <p:txBody>
                  <a:bodyPr wrap="square" rtlCol="0" anchor="ctr" anchorCtr="0">
                    <a:spAutoFit/>
                  </a:bodyPr>
                  <a:lstStyle/>
                  <a:p>
                    <a:pPr>
                      <a:defRPr/>
                    </a:pPr>
                    <a:r>
                      <a:rPr lang="en-US" sz="1600" kern="0" dirty="0">
                        <a:solidFill>
                          <a:srgbClr val="C00000"/>
                        </a:solidFill>
                        <a:cs typeface="Arial" pitchFamily="34" charset="0"/>
                      </a:rPr>
                      <a:t>HDS</a:t>
                    </a:r>
                  </a:p>
                </p:txBody>
              </p:sp>
            </p:grpSp>
          </p:grpSp>
        </p:grpSp>
        <p:grpSp>
          <p:nvGrpSpPr>
            <p:cNvPr id="259" name="Group 258"/>
            <p:cNvGrpSpPr/>
            <p:nvPr/>
          </p:nvGrpSpPr>
          <p:grpSpPr>
            <a:xfrm>
              <a:off x="2968870" y="1538310"/>
              <a:ext cx="290866" cy="2633640"/>
              <a:chOff x="3484819" y="1428751"/>
              <a:chExt cx="244640" cy="2633640"/>
            </a:xfrm>
          </p:grpSpPr>
          <p:cxnSp>
            <p:nvCxnSpPr>
              <p:cNvPr id="260" name="Straight Connector 259"/>
              <p:cNvCxnSpPr/>
              <p:nvPr/>
            </p:nvCxnSpPr>
            <p:spPr>
              <a:xfrm>
                <a:off x="3484819" y="1443285"/>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3484819" y="2256499"/>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3484819" y="3147991"/>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3484819" y="4062391"/>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3729459" y="1428751"/>
                <a:ext cx="0" cy="263364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4506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sz="3600" dirty="0" smtClean="0"/>
              <a:t>Working the Issues in the CG</a:t>
            </a:r>
            <a:endParaRPr lang="en-US" sz="3600" dirty="0"/>
          </a:p>
        </p:txBody>
      </p:sp>
      <p:pic>
        <p:nvPicPr>
          <p:cNvPr id="5" name="Picture 4"/>
          <p:cNvPicPr>
            <a:picLocks noChangeAspect="1"/>
          </p:cNvPicPr>
          <p:nvPr/>
        </p:nvPicPr>
        <p:blipFill>
          <a:blip r:embed="rId2"/>
          <a:stretch>
            <a:fillRect/>
          </a:stretch>
        </p:blipFill>
        <p:spPr>
          <a:xfrm>
            <a:off x="446314" y="914400"/>
            <a:ext cx="8458200" cy="12134850"/>
          </a:xfrm>
          <a:prstGeom prst="rect">
            <a:avLst/>
          </a:prstGeom>
        </p:spPr>
      </p:pic>
    </p:spTree>
    <p:extLst>
      <p:ext uri="{BB962C8B-B14F-4D97-AF65-F5344CB8AC3E}">
        <p14:creationId xmlns:p14="http://schemas.microsoft.com/office/powerpoint/2010/main" val="2612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4000" decel="4000" fill="hold" nodeType="clickEffect">
                                  <p:stCondLst>
                                    <p:cond delay="0"/>
                                  </p:stCondLst>
                                  <p:childTnLst>
                                    <p:animMotion origin="layout" path="M -4.72222E-6 2.59259E-6 L -4.72222E-6 -1.63889 " pathEditMode="relative" rAng="0" ptsTypes="AA">
                                      <p:cBhvr>
                                        <p:cTn id="6" dur="5000" fill="hold"/>
                                        <p:tgtEl>
                                          <p:spTgt spid="5"/>
                                        </p:tgtEl>
                                        <p:attrNameLst>
                                          <p:attrName>ppt_x</p:attrName>
                                          <p:attrName>ppt_y</p:attrName>
                                        </p:attrNameLst>
                                      </p:cBhvr>
                                      <p:rCtr x="0" y="-8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7350"/>
            <a:ext cx="8229600" cy="857250"/>
          </a:xfrm>
        </p:spPr>
        <p:txBody>
          <a:bodyPr>
            <a:noAutofit/>
          </a:bodyPr>
          <a:lstStyle/>
          <a:p>
            <a:r>
              <a:rPr lang="en-US" sz="6600" dirty="0"/>
              <a:t>Device Playback Capabilities Task Force</a:t>
            </a:r>
          </a:p>
        </p:txBody>
      </p:sp>
    </p:spTree>
    <p:extLst>
      <p:ext uri="{BB962C8B-B14F-4D97-AF65-F5344CB8AC3E}">
        <p14:creationId xmlns:p14="http://schemas.microsoft.com/office/powerpoint/2010/main" val="404687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590550"/>
            <a:ext cx="8610600" cy="4038600"/>
          </a:xfrm>
          <a:prstGeom prst="rect">
            <a:avLst/>
          </a:prstGeom>
          <a:no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7264" y="21526"/>
            <a:ext cx="7772400" cy="645224"/>
          </a:xfrm>
        </p:spPr>
        <p:txBody>
          <a:bodyPr>
            <a:normAutofit/>
          </a:bodyPr>
          <a:lstStyle/>
          <a:p>
            <a:r>
              <a:rPr lang="en-US" sz="2800" dirty="0"/>
              <a:t>WAVE Organization</a:t>
            </a:r>
          </a:p>
        </p:txBody>
      </p:sp>
      <p:sp>
        <p:nvSpPr>
          <p:cNvPr id="34" name="Rectangle 33"/>
          <p:cNvSpPr/>
          <p:nvPr/>
        </p:nvSpPr>
        <p:spPr>
          <a:xfrm>
            <a:off x="1196396" y="2281159"/>
            <a:ext cx="2016643" cy="12790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Addressing </a:t>
            </a:r>
          </a:p>
          <a:p>
            <a:pPr algn="ctr">
              <a:defRPr/>
            </a:pPr>
            <a:r>
              <a:rPr lang="en-US" kern="0" dirty="0">
                <a:solidFill>
                  <a:schemeClr val="bg1"/>
                </a:solidFill>
              </a:rPr>
              <a:t>Content Preparation Problems</a:t>
            </a:r>
          </a:p>
        </p:txBody>
      </p:sp>
      <p:sp>
        <p:nvSpPr>
          <p:cNvPr id="38" name="Rectangle 37"/>
          <p:cNvSpPr/>
          <p:nvPr/>
        </p:nvSpPr>
        <p:spPr>
          <a:xfrm>
            <a:off x="2762781" y="651199"/>
            <a:ext cx="3748035" cy="531628"/>
          </a:xfrm>
          <a:prstGeom prst="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Steering Committee</a:t>
            </a:r>
          </a:p>
        </p:txBody>
      </p:sp>
      <p:cxnSp>
        <p:nvCxnSpPr>
          <p:cNvPr id="39" name="Straight Connector 38"/>
          <p:cNvCxnSpPr/>
          <p:nvPr/>
        </p:nvCxnSpPr>
        <p:spPr>
          <a:xfrm flipH="1">
            <a:off x="4636798" y="1182827"/>
            <a:ext cx="1" cy="265448"/>
          </a:xfrm>
          <a:prstGeom prst="line">
            <a:avLst/>
          </a:prstGeom>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203819" y="1448275"/>
            <a:ext cx="6865959" cy="531628"/>
          </a:xfrm>
          <a:prstGeom prst="rect">
            <a:avLst/>
          </a:prstGeom>
          <a:solidFill>
            <a:srgbClr val="33133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Technical Working Group</a:t>
            </a:r>
          </a:p>
        </p:txBody>
      </p:sp>
      <p:sp>
        <p:nvSpPr>
          <p:cNvPr id="46" name="Rectangle 45"/>
          <p:cNvSpPr/>
          <p:nvPr/>
        </p:nvSpPr>
        <p:spPr>
          <a:xfrm>
            <a:off x="1203819" y="3861499"/>
            <a:ext cx="6865959" cy="531628"/>
          </a:xfrm>
          <a:prstGeom prst="rect">
            <a:avLst/>
          </a:prstGeom>
          <a:solidFill>
            <a:srgbClr val="3399C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Test &amp; Compliance Task Force</a:t>
            </a:r>
          </a:p>
        </p:txBody>
      </p:sp>
      <p:cxnSp>
        <p:nvCxnSpPr>
          <p:cNvPr id="47" name="Straight Connector 46"/>
          <p:cNvCxnSpPr/>
          <p:nvPr/>
        </p:nvCxnSpPr>
        <p:spPr>
          <a:xfrm>
            <a:off x="2204718" y="3554803"/>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636798" y="3560243"/>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068879" y="3560243"/>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196397" y="2281159"/>
            <a:ext cx="2016643" cy="1279084"/>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Content Specification </a:t>
            </a:r>
            <a:endParaRPr lang="en-US" kern="0" dirty="0" smtClean="0">
              <a:solidFill>
                <a:schemeClr val="bg1"/>
              </a:solidFill>
            </a:endParaRPr>
          </a:p>
          <a:p>
            <a:pPr algn="ctr">
              <a:defRPr/>
            </a:pPr>
            <a:r>
              <a:rPr lang="en-US" kern="0" dirty="0" smtClean="0">
                <a:solidFill>
                  <a:schemeClr val="bg1"/>
                </a:solidFill>
              </a:rPr>
              <a:t>Task </a:t>
            </a:r>
            <a:r>
              <a:rPr lang="en-US" kern="0" dirty="0">
                <a:solidFill>
                  <a:schemeClr val="bg1"/>
                </a:solidFill>
              </a:rPr>
              <a:t>Force</a:t>
            </a:r>
          </a:p>
        </p:txBody>
      </p:sp>
      <p:sp>
        <p:nvSpPr>
          <p:cNvPr id="51" name="Rectangle 50"/>
          <p:cNvSpPr/>
          <p:nvPr/>
        </p:nvSpPr>
        <p:spPr>
          <a:xfrm>
            <a:off x="6054571" y="2274040"/>
            <a:ext cx="2028613" cy="127908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kern="0" dirty="0">
                <a:solidFill>
                  <a:schemeClr val="bg1"/>
                </a:solidFill>
              </a:rPr>
              <a:t>Device Playback</a:t>
            </a:r>
          </a:p>
          <a:p>
            <a:pPr algn="ctr"/>
            <a:r>
              <a:rPr lang="en-US" kern="0" dirty="0">
                <a:solidFill>
                  <a:schemeClr val="bg1"/>
                </a:solidFill>
              </a:rPr>
              <a:t>Capabilities </a:t>
            </a:r>
          </a:p>
          <a:p>
            <a:pPr algn="ctr"/>
            <a:r>
              <a:rPr lang="en-US" kern="0" dirty="0">
                <a:solidFill>
                  <a:schemeClr val="bg1"/>
                </a:solidFill>
              </a:rPr>
              <a:t>Task Force</a:t>
            </a:r>
          </a:p>
        </p:txBody>
      </p:sp>
      <p:sp>
        <p:nvSpPr>
          <p:cNvPr id="52" name="Rectangle 51"/>
          <p:cNvSpPr/>
          <p:nvPr/>
        </p:nvSpPr>
        <p:spPr>
          <a:xfrm>
            <a:off x="3633517" y="2274040"/>
            <a:ext cx="1986953" cy="1279084"/>
          </a:xfrm>
          <a:prstGeom prst="rect">
            <a:avLst/>
          </a:prstGeom>
          <a:solidFill>
            <a:srgbClr val="8064A2"/>
          </a:solidFill>
          <a:ln>
            <a:noFill/>
          </a:ln>
          <a:effectLst>
            <a:outerShdw blurRad="50800" dist="38100" dir="2700000" algn="tl" rotWithShape="0">
              <a:prstClr val="black">
                <a:alpha val="40000"/>
              </a:prstClr>
            </a:outerShdw>
          </a:effectLst>
        </p:spPr>
        <p:txBody>
          <a:bodyPr wrap="square" rtlCol="0" anchor="ctr" anchorCtr="0">
            <a:noAutofit/>
          </a:bodyPr>
          <a:lstStyle/>
          <a:p>
            <a:pPr algn="ctr">
              <a:defRPr/>
            </a:pPr>
            <a:endParaRPr lang="en-US" kern="0" dirty="0" smtClean="0">
              <a:solidFill>
                <a:prstClr val="white"/>
              </a:solidFill>
              <a:cs typeface="Arial" charset="0"/>
            </a:endParaRPr>
          </a:p>
          <a:p>
            <a:pPr algn="ctr">
              <a:defRPr/>
            </a:pPr>
            <a:r>
              <a:rPr lang="en-US" kern="0" dirty="0" smtClean="0">
                <a:solidFill>
                  <a:prstClr val="white"/>
                </a:solidFill>
                <a:cs typeface="Arial" charset="0"/>
              </a:rPr>
              <a:t>HTML5 </a:t>
            </a:r>
            <a:r>
              <a:rPr lang="en-US" kern="0" dirty="0">
                <a:solidFill>
                  <a:prstClr val="white"/>
                </a:solidFill>
                <a:cs typeface="Arial" charset="0"/>
              </a:rPr>
              <a:t>API</a:t>
            </a:r>
          </a:p>
          <a:p>
            <a:pPr algn="ctr">
              <a:defRPr/>
            </a:pPr>
            <a:r>
              <a:rPr lang="en-US" kern="0" dirty="0">
                <a:solidFill>
                  <a:prstClr val="white"/>
                </a:solidFill>
                <a:cs typeface="Arial" charset="0"/>
              </a:rPr>
              <a:t>Task Force</a:t>
            </a:r>
          </a:p>
        </p:txBody>
      </p:sp>
      <p:cxnSp>
        <p:nvCxnSpPr>
          <p:cNvPr id="54" name="Straight Connector 53"/>
          <p:cNvCxnSpPr/>
          <p:nvPr/>
        </p:nvCxnSpPr>
        <p:spPr>
          <a:xfrm>
            <a:off x="2204718" y="1977244"/>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636798" y="1977244"/>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068879" y="1977244"/>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8884" y="1733549"/>
            <a:ext cx="5316116" cy="2308324"/>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t>DPCTF Device Playback Capabilities Task Force</a:t>
            </a:r>
          </a:p>
          <a:p>
            <a:pPr marL="285750" indent="-285750">
              <a:buFont typeface="Arial" panose="020B0604020202020204" pitchFamily="34" charset="0"/>
              <a:buChar char="•"/>
            </a:pPr>
            <a:r>
              <a:rPr lang="en-US" dirty="0" smtClean="0"/>
              <a:t>Developing a </a:t>
            </a:r>
            <a:r>
              <a:rPr lang="en-US" i="1" dirty="0" smtClean="0"/>
              <a:t>Device Playback Capabilities</a:t>
            </a:r>
            <a:r>
              <a:rPr lang="en-US" dirty="0" smtClean="0"/>
              <a:t> Specification</a:t>
            </a:r>
          </a:p>
          <a:p>
            <a:pPr marL="742950" lvl="1" indent="-285750">
              <a:buFont typeface="Arial" panose="020B0604020202020204" pitchFamily="34" charset="0"/>
              <a:buChar char="•"/>
            </a:pPr>
            <a:r>
              <a:rPr lang="en-US" dirty="0" smtClean="0"/>
              <a:t>…that covers a variety of known interoperability categories from CPU+ memory “footprint” to codec compatibility</a:t>
            </a:r>
          </a:p>
          <a:p>
            <a:pPr marL="285750" indent="-285750">
              <a:buFont typeface="Arial" panose="020B0604020202020204" pitchFamily="34" charset="0"/>
              <a:buChar char="•"/>
            </a:pPr>
            <a:r>
              <a:rPr lang="en-US" dirty="0" smtClean="0"/>
              <a:t>This is a broad category of “Not HTML APIs, not Content requirements”</a:t>
            </a:r>
          </a:p>
        </p:txBody>
      </p:sp>
    </p:spTree>
    <p:extLst>
      <p:ext uri="{BB962C8B-B14F-4D97-AF65-F5344CB8AC3E}">
        <p14:creationId xmlns:p14="http://schemas.microsoft.com/office/powerpoint/2010/main" val="304806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OTT Device Performance Challenges</a:t>
            </a:r>
          </a:p>
        </p:txBody>
      </p:sp>
      <p:sp>
        <p:nvSpPr>
          <p:cNvPr id="6" name="Content Placeholder 5"/>
          <p:cNvSpPr>
            <a:spLocks noGrp="1"/>
          </p:cNvSpPr>
          <p:nvPr>
            <p:ph idx="1"/>
          </p:nvPr>
        </p:nvSpPr>
        <p:spPr>
          <a:xfrm>
            <a:off x="457200" y="1070305"/>
            <a:ext cx="8305800" cy="3505200"/>
          </a:xfrm>
        </p:spPr>
        <p:txBody>
          <a:bodyPr numCol="2">
            <a:normAutofit/>
          </a:bodyPr>
          <a:lstStyle/>
          <a:p>
            <a:r>
              <a:rPr lang="en-US" sz="2000" dirty="0"/>
              <a:t>Ad splicing problems</a:t>
            </a:r>
          </a:p>
          <a:p>
            <a:r>
              <a:rPr lang="en-US" sz="2000" dirty="0" smtClean="0"/>
              <a:t>Regional </a:t>
            </a:r>
            <a:r>
              <a:rPr lang="en-US" sz="2000" dirty="0"/>
              <a:t>profiles (50/60Hz)</a:t>
            </a:r>
          </a:p>
          <a:p>
            <a:r>
              <a:rPr lang="en-US" sz="2000" dirty="0"/>
              <a:t>Request protocol deficiencies</a:t>
            </a:r>
          </a:p>
          <a:p>
            <a:r>
              <a:rPr lang="en-US" sz="2000" dirty="0"/>
              <a:t>Unknown codec capabilities</a:t>
            </a:r>
          </a:p>
          <a:p>
            <a:r>
              <a:rPr lang="en-US" sz="2000" dirty="0"/>
              <a:t>Unknown rendering capabilities</a:t>
            </a:r>
          </a:p>
          <a:p>
            <a:r>
              <a:rPr lang="en-US" sz="2000" dirty="0"/>
              <a:t>Partial profile support</a:t>
            </a:r>
          </a:p>
          <a:p>
            <a:r>
              <a:rPr lang="en-US" sz="2000" dirty="0"/>
              <a:t>Codec incompatibility</a:t>
            </a:r>
          </a:p>
          <a:p>
            <a:r>
              <a:rPr lang="en-US" sz="2000" dirty="0"/>
              <a:t>Long-term playback instability</a:t>
            </a:r>
          </a:p>
          <a:p>
            <a:r>
              <a:rPr lang="en-US" sz="2000" dirty="0"/>
              <a:t>Late Binding Synchronization</a:t>
            </a:r>
          </a:p>
          <a:p>
            <a:r>
              <a:rPr lang="en-US" sz="2000" dirty="0"/>
              <a:t>Audio discontinuities</a:t>
            </a:r>
          </a:p>
          <a:p>
            <a:r>
              <a:rPr lang="en-US" sz="2000" dirty="0"/>
              <a:t>Glitches when switching bitrate</a:t>
            </a:r>
          </a:p>
          <a:p>
            <a:r>
              <a:rPr lang="en-US" sz="2000" dirty="0"/>
              <a:t>Memory problems</a:t>
            </a:r>
          </a:p>
          <a:p>
            <a:r>
              <a:rPr lang="en-US" sz="2000" dirty="0"/>
              <a:t>Limited processing power</a:t>
            </a:r>
          </a:p>
          <a:p>
            <a:r>
              <a:rPr lang="en-US" sz="2000" dirty="0"/>
              <a:t>Long start-up delay</a:t>
            </a:r>
          </a:p>
          <a:p>
            <a:r>
              <a:rPr lang="en-US" sz="2000" dirty="0" smtClean="0"/>
              <a:t>Performance </a:t>
            </a:r>
            <a:r>
              <a:rPr lang="en-US" sz="2000" dirty="0"/>
              <a:t>monitoring</a:t>
            </a:r>
          </a:p>
          <a:p>
            <a:r>
              <a:rPr lang="en-US" sz="2000" dirty="0"/>
              <a:t>DRM support</a:t>
            </a:r>
          </a:p>
          <a:p>
            <a:r>
              <a:rPr lang="en-US" sz="2000" dirty="0"/>
              <a:t>Variable HDR support</a:t>
            </a:r>
          </a:p>
          <a:p>
            <a:r>
              <a:rPr lang="en-US" sz="2000" dirty="0"/>
              <a:t>Scaling display </a:t>
            </a:r>
            <a:r>
              <a:rPr lang="en-US" sz="2000" dirty="0" smtClean="0"/>
              <a:t>issues</a:t>
            </a:r>
            <a:endParaRPr lang="en-US" sz="2000" dirty="0"/>
          </a:p>
        </p:txBody>
      </p:sp>
      <p:sp>
        <p:nvSpPr>
          <p:cNvPr id="7" name="Slide Number Placeholder 4"/>
          <p:cNvSpPr txBox="1">
            <a:spLocks/>
          </p:cNvSpPr>
          <p:nvPr/>
        </p:nvSpPr>
        <p:spPr>
          <a:xfrm>
            <a:off x="6553200" y="4767263"/>
            <a:ext cx="2133600" cy="274637"/>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3955B16B-0C7C-4718-9FBE-F2C79622D81E}" type="slidenum">
              <a:rPr lang="en-US" smtClean="0">
                <a:solidFill>
                  <a:prstClr val="black">
                    <a:tint val="75000"/>
                  </a:prstClr>
                </a:solidFill>
              </a:rPr>
              <a:pPr>
                <a:defRPr/>
              </a:pPr>
              <a:t>33</a:t>
            </a:fld>
            <a:endParaRPr lang="en-US" dirty="0">
              <a:solidFill>
                <a:prstClr val="black">
                  <a:tint val="75000"/>
                </a:prstClr>
              </a:solidFill>
            </a:endParaRPr>
          </a:p>
        </p:txBody>
      </p:sp>
      <p:sp>
        <p:nvSpPr>
          <p:cNvPr id="2" name="Rounded Rectangle 1"/>
          <p:cNvSpPr/>
          <p:nvPr/>
        </p:nvSpPr>
        <p:spPr>
          <a:xfrm>
            <a:off x="381000" y="971550"/>
            <a:ext cx="3200400" cy="609600"/>
          </a:xfrm>
          <a:prstGeom prst="round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33900" y="1352550"/>
            <a:ext cx="3771900" cy="609600"/>
          </a:xfrm>
          <a:prstGeom prst="round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533900" y="1733550"/>
            <a:ext cx="2552700" cy="609600"/>
          </a:xfrm>
          <a:prstGeom prst="round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7200" y="1327837"/>
            <a:ext cx="3352800" cy="609600"/>
          </a:xfrm>
          <a:prstGeom prst="round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 y="3562350"/>
            <a:ext cx="3657600" cy="609600"/>
          </a:xfrm>
          <a:prstGeom prst="roundRect">
            <a:avLst/>
          </a:prstGeom>
          <a:noFill/>
          <a:ln w="762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40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en-US" dirty="0" smtClean="0"/>
              <a:t>Device Types</a:t>
            </a:r>
            <a:endParaRPr lang="en-US" dirty="0"/>
          </a:p>
        </p:txBody>
      </p:sp>
      <p:sp>
        <p:nvSpPr>
          <p:cNvPr id="14" name="Content Placeholder 13"/>
          <p:cNvSpPr>
            <a:spLocks noGrp="1"/>
          </p:cNvSpPr>
          <p:nvPr>
            <p:ph idx="1"/>
          </p:nvPr>
        </p:nvSpPr>
        <p:spPr>
          <a:xfrm>
            <a:off x="366487" y="1200150"/>
            <a:ext cx="2971800" cy="3048000"/>
          </a:xfrm>
        </p:spPr>
        <p:txBody>
          <a:bodyPr>
            <a:normAutofit lnSpcReduction="10000"/>
          </a:bodyPr>
          <a:lstStyle/>
          <a:p>
            <a:r>
              <a:rPr lang="en-US" sz="2400" dirty="0" smtClean="0"/>
              <a:t>WAVE includes different types of OTT clients, both HTML and Native</a:t>
            </a:r>
          </a:p>
          <a:p>
            <a:r>
              <a:rPr lang="en-US" sz="2400" dirty="0" smtClean="0"/>
              <a:t>Requirements apply universally, tests focused on HTML</a:t>
            </a:r>
          </a:p>
          <a:p>
            <a:endParaRPr lang="en-US" sz="2400" dirty="0"/>
          </a:p>
        </p:txBody>
      </p:sp>
      <p:sp>
        <p:nvSpPr>
          <p:cNvPr id="5" name="Slide Number Placeholder 4"/>
          <p:cNvSpPr>
            <a:spLocks noGrp="1"/>
          </p:cNvSpPr>
          <p:nvPr>
            <p:ph type="sldNum" sz="quarter" idx="12"/>
          </p:nvPr>
        </p:nvSpPr>
        <p:spPr/>
        <p:txBody>
          <a:bodyPr/>
          <a:lstStyle/>
          <a:p>
            <a:pPr>
              <a:defRPr/>
            </a:pPr>
            <a:fld id="{3955B16B-0C7C-4718-9FBE-F2C79622D81E}" type="slidenum">
              <a:rPr lang="en-US" smtClean="0">
                <a:solidFill>
                  <a:prstClr val="black">
                    <a:tint val="75000"/>
                  </a:prstClr>
                </a:solidFill>
              </a:rPr>
              <a:pPr>
                <a:defRPr/>
              </a:pPr>
              <a:t>34</a:t>
            </a:fld>
            <a:endParaRPr lang="en-US" dirty="0">
              <a:solidFill>
                <a:prstClr val="black">
                  <a:tint val="75000"/>
                </a:prstClr>
              </a:solidFill>
            </a:endParaRPr>
          </a:p>
        </p:txBody>
      </p:sp>
      <p:sp>
        <p:nvSpPr>
          <p:cNvPr id="11" name="TextBox 10"/>
          <p:cNvSpPr txBox="1"/>
          <p:nvPr/>
        </p:nvSpPr>
        <p:spPr>
          <a:xfrm>
            <a:off x="3352800" y="971550"/>
            <a:ext cx="1295400" cy="584775"/>
          </a:xfrm>
          <a:prstGeom prst="rect">
            <a:avLst/>
          </a:prstGeom>
          <a:noFill/>
        </p:spPr>
        <p:txBody>
          <a:bodyPr wrap="square" rtlCol="0">
            <a:spAutoFit/>
          </a:bodyPr>
          <a:lstStyle/>
          <a:p>
            <a:pPr algn="r" fontAlgn="base">
              <a:spcBef>
                <a:spcPct val="0"/>
              </a:spcBef>
              <a:spcAft>
                <a:spcPct val="0"/>
              </a:spcAft>
            </a:pPr>
            <a:r>
              <a:rPr lang="en-US" sz="1600" dirty="0" smtClean="0">
                <a:solidFill>
                  <a:prstClr val="black">
                    <a:lumMod val="65000"/>
                    <a:lumOff val="35000"/>
                  </a:prstClr>
                </a:solidFill>
                <a:cs typeface="Arial" charset="0"/>
              </a:rPr>
              <a:t>App-driven players:</a:t>
            </a:r>
            <a:endParaRPr lang="en-US" sz="1600" dirty="0">
              <a:solidFill>
                <a:prstClr val="black">
                  <a:lumMod val="65000"/>
                  <a:lumOff val="35000"/>
                </a:prstClr>
              </a:solidFill>
              <a:cs typeface="Arial" charset="0"/>
            </a:endParaRPr>
          </a:p>
        </p:txBody>
      </p:sp>
      <p:sp>
        <p:nvSpPr>
          <p:cNvPr id="13" name="TextBox 12"/>
          <p:cNvSpPr txBox="1"/>
          <p:nvPr/>
        </p:nvSpPr>
        <p:spPr>
          <a:xfrm>
            <a:off x="5169944" y="3943350"/>
            <a:ext cx="1295400" cy="584775"/>
          </a:xfrm>
          <a:prstGeom prst="rect">
            <a:avLst/>
          </a:prstGeom>
          <a:noFill/>
        </p:spPr>
        <p:txBody>
          <a:bodyPr wrap="square" rtlCol="0">
            <a:spAutoFit/>
          </a:bodyPr>
          <a:lstStyle/>
          <a:p>
            <a:pPr algn="ctr" fontAlgn="base">
              <a:spcBef>
                <a:spcPct val="0"/>
              </a:spcBef>
              <a:spcAft>
                <a:spcPct val="0"/>
              </a:spcAft>
            </a:pPr>
            <a:r>
              <a:rPr lang="en-US" sz="1600" dirty="0" smtClean="0">
                <a:solidFill>
                  <a:prstClr val="black">
                    <a:lumMod val="65000"/>
                    <a:lumOff val="35000"/>
                  </a:prstClr>
                </a:solidFill>
                <a:cs typeface="Arial" charset="0"/>
              </a:rPr>
              <a:t>Native App Devices</a:t>
            </a:r>
            <a:endParaRPr lang="en-US" sz="1600" dirty="0">
              <a:solidFill>
                <a:prstClr val="black">
                  <a:lumMod val="65000"/>
                  <a:lumOff val="35000"/>
                </a:prstClr>
              </a:solidFill>
              <a:cs typeface="Arial" charset="0"/>
            </a:endParaRPr>
          </a:p>
        </p:txBody>
      </p:sp>
      <p:sp>
        <p:nvSpPr>
          <p:cNvPr id="4" name="Freeform 3"/>
          <p:cNvSpPr/>
          <p:nvPr/>
        </p:nvSpPr>
        <p:spPr>
          <a:xfrm>
            <a:off x="4903244" y="2190750"/>
            <a:ext cx="1828800" cy="1645920"/>
          </a:xfrm>
          <a:custGeom>
            <a:avLst/>
            <a:gdLst>
              <a:gd name="connsiteX0" fmla="*/ 0 w 1625600"/>
              <a:gd name="connsiteY0" fmla="*/ 270939 h 1625600"/>
              <a:gd name="connsiteX1" fmla="*/ 270939 w 1625600"/>
              <a:gd name="connsiteY1" fmla="*/ 0 h 1625600"/>
              <a:gd name="connsiteX2" fmla="*/ 1354661 w 1625600"/>
              <a:gd name="connsiteY2" fmla="*/ 0 h 1625600"/>
              <a:gd name="connsiteX3" fmla="*/ 1625600 w 1625600"/>
              <a:gd name="connsiteY3" fmla="*/ 270939 h 1625600"/>
              <a:gd name="connsiteX4" fmla="*/ 1625600 w 1625600"/>
              <a:gd name="connsiteY4" fmla="*/ 1354661 h 1625600"/>
              <a:gd name="connsiteX5" fmla="*/ 1354661 w 1625600"/>
              <a:gd name="connsiteY5" fmla="*/ 1625600 h 1625600"/>
              <a:gd name="connsiteX6" fmla="*/ 270939 w 1625600"/>
              <a:gd name="connsiteY6" fmla="*/ 1625600 h 1625600"/>
              <a:gd name="connsiteX7" fmla="*/ 0 w 1625600"/>
              <a:gd name="connsiteY7" fmla="*/ 1354661 h 1625600"/>
              <a:gd name="connsiteX8" fmla="*/ 0 w 16256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600" h="1625600">
                <a:moveTo>
                  <a:pt x="0" y="270939"/>
                </a:moveTo>
                <a:cubicBezTo>
                  <a:pt x="0" y="121304"/>
                  <a:pt x="121304" y="0"/>
                  <a:pt x="270939" y="0"/>
                </a:cubicBezTo>
                <a:lnTo>
                  <a:pt x="1354661" y="0"/>
                </a:lnTo>
                <a:cubicBezTo>
                  <a:pt x="1504296" y="0"/>
                  <a:pt x="1625600" y="121304"/>
                  <a:pt x="1625600" y="270939"/>
                </a:cubicBezTo>
                <a:lnTo>
                  <a:pt x="1625600" y="1354661"/>
                </a:lnTo>
                <a:cubicBezTo>
                  <a:pt x="1625600" y="1504296"/>
                  <a:pt x="1504296" y="1625600"/>
                  <a:pt x="1354661" y="1625600"/>
                </a:cubicBezTo>
                <a:lnTo>
                  <a:pt x="270939" y="1625600"/>
                </a:lnTo>
                <a:cubicBezTo>
                  <a:pt x="121304" y="1625600"/>
                  <a:pt x="0" y="1504296"/>
                  <a:pt x="0" y="1354661"/>
                </a:cubicBezTo>
                <a:lnTo>
                  <a:pt x="0" y="270939"/>
                </a:lnTo>
                <a:close/>
              </a:path>
            </a:pathLst>
          </a:custGeom>
          <a:ln w="12700">
            <a:solidFill>
              <a:schemeClr val="accent1">
                <a:lumMod val="75000"/>
              </a:schemeClr>
            </a:solidFill>
          </a:ln>
          <a:effectLst>
            <a:outerShdw blurRad="50800" dist="38100" dir="3000000" algn="t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6985" tIns="166985" rIns="166985" bIns="166985" numCol="1" spcCol="1270" anchor="ctr" anchorCtr="0">
            <a:noAutofit/>
          </a:bodyPr>
          <a:lstStyle/>
          <a:p>
            <a:pPr algn="ctr" defTabSz="1022350" fontAlgn="base">
              <a:lnSpc>
                <a:spcPct val="90000"/>
              </a:lnSpc>
              <a:spcBef>
                <a:spcPct val="0"/>
              </a:spcBef>
              <a:spcAft>
                <a:spcPct val="35000"/>
              </a:spcAft>
            </a:pPr>
            <a:r>
              <a:rPr lang="en-US" sz="2300" dirty="0" smtClean="0">
                <a:solidFill>
                  <a:prstClr val="white"/>
                </a:solidFill>
              </a:rPr>
              <a:t>Native Platform Player</a:t>
            </a:r>
            <a:endParaRPr lang="en-US" sz="2300" dirty="0">
              <a:solidFill>
                <a:prstClr val="white"/>
              </a:solidFill>
            </a:endParaRPr>
          </a:p>
        </p:txBody>
      </p:sp>
      <p:sp>
        <p:nvSpPr>
          <p:cNvPr id="6" name="Freeform 5"/>
          <p:cNvSpPr/>
          <p:nvPr/>
        </p:nvSpPr>
        <p:spPr>
          <a:xfrm>
            <a:off x="6989530" y="285750"/>
            <a:ext cx="1828800" cy="1645920"/>
          </a:xfrm>
          <a:custGeom>
            <a:avLst/>
            <a:gdLst>
              <a:gd name="connsiteX0" fmla="*/ 0 w 1625600"/>
              <a:gd name="connsiteY0" fmla="*/ 270939 h 1625600"/>
              <a:gd name="connsiteX1" fmla="*/ 270939 w 1625600"/>
              <a:gd name="connsiteY1" fmla="*/ 0 h 1625600"/>
              <a:gd name="connsiteX2" fmla="*/ 1354661 w 1625600"/>
              <a:gd name="connsiteY2" fmla="*/ 0 h 1625600"/>
              <a:gd name="connsiteX3" fmla="*/ 1625600 w 1625600"/>
              <a:gd name="connsiteY3" fmla="*/ 270939 h 1625600"/>
              <a:gd name="connsiteX4" fmla="*/ 1625600 w 1625600"/>
              <a:gd name="connsiteY4" fmla="*/ 1354661 h 1625600"/>
              <a:gd name="connsiteX5" fmla="*/ 1354661 w 1625600"/>
              <a:gd name="connsiteY5" fmla="*/ 1625600 h 1625600"/>
              <a:gd name="connsiteX6" fmla="*/ 270939 w 1625600"/>
              <a:gd name="connsiteY6" fmla="*/ 1625600 h 1625600"/>
              <a:gd name="connsiteX7" fmla="*/ 0 w 1625600"/>
              <a:gd name="connsiteY7" fmla="*/ 1354661 h 1625600"/>
              <a:gd name="connsiteX8" fmla="*/ 0 w 16256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600" h="1625600">
                <a:moveTo>
                  <a:pt x="0" y="270939"/>
                </a:moveTo>
                <a:cubicBezTo>
                  <a:pt x="0" y="121304"/>
                  <a:pt x="121304" y="0"/>
                  <a:pt x="270939" y="0"/>
                </a:cubicBezTo>
                <a:lnTo>
                  <a:pt x="1354661" y="0"/>
                </a:lnTo>
                <a:cubicBezTo>
                  <a:pt x="1504296" y="0"/>
                  <a:pt x="1625600" y="121304"/>
                  <a:pt x="1625600" y="270939"/>
                </a:cubicBezTo>
                <a:lnTo>
                  <a:pt x="1625600" y="1354661"/>
                </a:lnTo>
                <a:cubicBezTo>
                  <a:pt x="1625600" y="1504296"/>
                  <a:pt x="1504296" y="1625600"/>
                  <a:pt x="1354661" y="1625600"/>
                </a:cubicBezTo>
                <a:lnTo>
                  <a:pt x="270939" y="1625600"/>
                </a:lnTo>
                <a:cubicBezTo>
                  <a:pt x="121304" y="1625600"/>
                  <a:pt x="0" y="1504296"/>
                  <a:pt x="0" y="1354661"/>
                </a:cubicBezTo>
                <a:lnTo>
                  <a:pt x="0" y="270939"/>
                </a:lnTo>
                <a:close/>
              </a:path>
            </a:pathLst>
          </a:custGeom>
          <a:solidFill>
            <a:srgbClr val="7FA3CF"/>
          </a:solidFill>
          <a:ln w="12700">
            <a:solidFill>
              <a:schemeClr val="accent1">
                <a:lumMod val="75000"/>
              </a:schemeClr>
            </a:solidFill>
          </a:ln>
          <a:effectLst>
            <a:outerShdw blurRad="50800" dist="38100" dir="3000000" algn="tl"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6985" tIns="166985" rIns="166985" bIns="166985" numCol="1" spcCol="1270" anchor="ctr" anchorCtr="0">
            <a:noAutofit/>
          </a:bodyPr>
          <a:lstStyle/>
          <a:p>
            <a:pPr algn="ctr" defTabSz="1022350" fontAlgn="base">
              <a:lnSpc>
                <a:spcPct val="90000"/>
              </a:lnSpc>
              <a:spcBef>
                <a:spcPct val="0"/>
              </a:spcBef>
              <a:spcAft>
                <a:spcPct val="35000"/>
              </a:spcAft>
            </a:pPr>
            <a:r>
              <a:rPr lang="en-US" sz="2400" dirty="0" smtClean="0">
                <a:solidFill>
                  <a:prstClr val="white"/>
                </a:solidFill>
              </a:rPr>
              <a:t>HTML5 App Player</a:t>
            </a:r>
            <a:endParaRPr lang="en-US" sz="2000" dirty="0" smtClean="0">
              <a:solidFill>
                <a:prstClr val="white"/>
              </a:solidFill>
            </a:endParaRPr>
          </a:p>
          <a:p>
            <a:pPr algn="ctr" defTabSz="1022350" fontAlgn="base">
              <a:lnSpc>
                <a:spcPct val="90000"/>
              </a:lnSpc>
              <a:spcBef>
                <a:spcPct val="0"/>
              </a:spcBef>
              <a:spcAft>
                <a:spcPct val="35000"/>
              </a:spcAft>
            </a:pPr>
            <a:r>
              <a:rPr lang="en-US" sz="1600" dirty="0" smtClean="0">
                <a:solidFill>
                  <a:prstClr val="white"/>
                </a:solidFill>
              </a:rPr>
              <a:t>JavaScript &amp; MSE</a:t>
            </a:r>
            <a:endParaRPr lang="en-US" sz="1600" dirty="0">
              <a:solidFill>
                <a:prstClr val="white"/>
              </a:solidFill>
            </a:endParaRPr>
          </a:p>
        </p:txBody>
      </p:sp>
      <p:sp>
        <p:nvSpPr>
          <p:cNvPr id="15" name="Freeform 14"/>
          <p:cNvSpPr/>
          <p:nvPr/>
        </p:nvSpPr>
        <p:spPr>
          <a:xfrm>
            <a:off x="6989530" y="2190750"/>
            <a:ext cx="1828800" cy="1645920"/>
          </a:xfrm>
          <a:custGeom>
            <a:avLst/>
            <a:gdLst>
              <a:gd name="connsiteX0" fmla="*/ 0 w 1625600"/>
              <a:gd name="connsiteY0" fmla="*/ 270939 h 1625600"/>
              <a:gd name="connsiteX1" fmla="*/ 270939 w 1625600"/>
              <a:gd name="connsiteY1" fmla="*/ 0 h 1625600"/>
              <a:gd name="connsiteX2" fmla="*/ 1354661 w 1625600"/>
              <a:gd name="connsiteY2" fmla="*/ 0 h 1625600"/>
              <a:gd name="connsiteX3" fmla="*/ 1625600 w 1625600"/>
              <a:gd name="connsiteY3" fmla="*/ 270939 h 1625600"/>
              <a:gd name="connsiteX4" fmla="*/ 1625600 w 1625600"/>
              <a:gd name="connsiteY4" fmla="*/ 1354661 h 1625600"/>
              <a:gd name="connsiteX5" fmla="*/ 1354661 w 1625600"/>
              <a:gd name="connsiteY5" fmla="*/ 1625600 h 1625600"/>
              <a:gd name="connsiteX6" fmla="*/ 270939 w 1625600"/>
              <a:gd name="connsiteY6" fmla="*/ 1625600 h 1625600"/>
              <a:gd name="connsiteX7" fmla="*/ 0 w 1625600"/>
              <a:gd name="connsiteY7" fmla="*/ 1354661 h 1625600"/>
              <a:gd name="connsiteX8" fmla="*/ 0 w 16256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600" h="1625600">
                <a:moveTo>
                  <a:pt x="0" y="270939"/>
                </a:moveTo>
                <a:cubicBezTo>
                  <a:pt x="0" y="121304"/>
                  <a:pt x="121304" y="0"/>
                  <a:pt x="270939" y="0"/>
                </a:cubicBezTo>
                <a:lnTo>
                  <a:pt x="1354661" y="0"/>
                </a:lnTo>
                <a:cubicBezTo>
                  <a:pt x="1504296" y="0"/>
                  <a:pt x="1625600" y="121304"/>
                  <a:pt x="1625600" y="270939"/>
                </a:cubicBezTo>
                <a:lnTo>
                  <a:pt x="1625600" y="1354661"/>
                </a:lnTo>
                <a:cubicBezTo>
                  <a:pt x="1625600" y="1504296"/>
                  <a:pt x="1504296" y="1625600"/>
                  <a:pt x="1354661" y="1625600"/>
                </a:cubicBezTo>
                <a:lnTo>
                  <a:pt x="270939" y="1625600"/>
                </a:lnTo>
                <a:cubicBezTo>
                  <a:pt x="121304" y="1625600"/>
                  <a:pt x="0" y="1504296"/>
                  <a:pt x="0" y="1354661"/>
                </a:cubicBezTo>
                <a:lnTo>
                  <a:pt x="0" y="270939"/>
                </a:lnTo>
                <a:close/>
              </a:path>
            </a:pathLst>
          </a:custGeom>
          <a:solidFill>
            <a:schemeClr val="accent1">
              <a:lumMod val="75000"/>
            </a:schemeClr>
          </a:solidFill>
          <a:ln w="12700">
            <a:solidFill>
              <a:schemeClr val="accent1">
                <a:lumMod val="75000"/>
              </a:schemeClr>
            </a:solidFill>
          </a:ln>
          <a:effectLst>
            <a:outerShdw blurRad="50800" dist="38100" dir="3000000" algn="tl"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6985" tIns="166985" rIns="166985" bIns="166985" numCol="1" spcCol="1270" anchor="ctr" anchorCtr="0">
            <a:noAutofit/>
          </a:bodyPr>
          <a:lstStyle/>
          <a:p>
            <a:pPr algn="ctr" defTabSz="1022350" fontAlgn="base">
              <a:lnSpc>
                <a:spcPct val="90000"/>
              </a:lnSpc>
              <a:spcBef>
                <a:spcPct val="0"/>
              </a:spcBef>
              <a:spcAft>
                <a:spcPct val="35000"/>
              </a:spcAft>
            </a:pPr>
            <a:r>
              <a:rPr lang="en-US" sz="2300" dirty="0" smtClean="0">
                <a:solidFill>
                  <a:prstClr val="white"/>
                </a:solidFill>
              </a:rPr>
              <a:t>HTML5 Platform Player</a:t>
            </a:r>
          </a:p>
          <a:p>
            <a:pPr algn="ctr" defTabSz="1022350" fontAlgn="base">
              <a:lnSpc>
                <a:spcPct val="90000"/>
              </a:lnSpc>
              <a:spcBef>
                <a:spcPct val="0"/>
              </a:spcBef>
              <a:spcAft>
                <a:spcPct val="35000"/>
              </a:spcAft>
            </a:pPr>
            <a:r>
              <a:rPr lang="en-US" sz="1600" dirty="0" smtClean="0">
                <a:solidFill>
                  <a:prstClr val="white"/>
                </a:solidFill>
              </a:rPr>
              <a:t>video object</a:t>
            </a:r>
            <a:endParaRPr lang="en-US" sz="1400" dirty="0">
              <a:solidFill>
                <a:prstClr val="white"/>
              </a:solidFill>
            </a:endParaRPr>
          </a:p>
        </p:txBody>
      </p:sp>
      <p:sp>
        <p:nvSpPr>
          <p:cNvPr id="16" name="Freeform 15"/>
          <p:cNvSpPr/>
          <p:nvPr/>
        </p:nvSpPr>
        <p:spPr>
          <a:xfrm>
            <a:off x="4876800" y="285750"/>
            <a:ext cx="1828800" cy="1645920"/>
          </a:xfrm>
          <a:custGeom>
            <a:avLst/>
            <a:gdLst>
              <a:gd name="connsiteX0" fmla="*/ 0 w 1625600"/>
              <a:gd name="connsiteY0" fmla="*/ 270939 h 1625600"/>
              <a:gd name="connsiteX1" fmla="*/ 270939 w 1625600"/>
              <a:gd name="connsiteY1" fmla="*/ 0 h 1625600"/>
              <a:gd name="connsiteX2" fmla="*/ 1354661 w 1625600"/>
              <a:gd name="connsiteY2" fmla="*/ 0 h 1625600"/>
              <a:gd name="connsiteX3" fmla="*/ 1625600 w 1625600"/>
              <a:gd name="connsiteY3" fmla="*/ 270939 h 1625600"/>
              <a:gd name="connsiteX4" fmla="*/ 1625600 w 1625600"/>
              <a:gd name="connsiteY4" fmla="*/ 1354661 h 1625600"/>
              <a:gd name="connsiteX5" fmla="*/ 1354661 w 1625600"/>
              <a:gd name="connsiteY5" fmla="*/ 1625600 h 1625600"/>
              <a:gd name="connsiteX6" fmla="*/ 270939 w 1625600"/>
              <a:gd name="connsiteY6" fmla="*/ 1625600 h 1625600"/>
              <a:gd name="connsiteX7" fmla="*/ 0 w 1625600"/>
              <a:gd name="connsiteY7" fmla="*/ 1354661 h 1625600"/>
              <a:gd name="connsiteX8" fmla="*/ 0 w 16256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600" h="1625600">
                <a:moveTo>
                  <a:pt x="0" y="270939"/>
                </a:moveTo>
                <a:cubicBezTo>
                  <a:pt x="0" y="121304"/>
                  <a:pt x="121304" y="0"/>
                  <a:pt x="270939" y="0"/>
                </a:cubicBezTo>
                <a:lnTo>
                  <a:pt x="1354661" y="0"/>
                </a:lnTo>
                <a:cubicBezTo>
                  <a:pt x="1504296" y="0"/>
                  <a:pt x="1625600" y="121304"/>
                  <a:pt x="1625600" y="270939"/>
                </a:cubicBezTo>
                <a:lnTo>
                  <a:pt x="1625600" y="1354661"/>
                </a:lnTo>
                <a:cubicBezTo>
                  <a:pt x="1625600" y="1504296"/>
                  <a:pt x="1504296" y="1625600"/>
                  <a:pt x="1354661" y="1625600"/>
                </a:cubicBezTo>
                <a:lnTo>
                  <a:pt x="270939" y="1625600"/>
                </a:lnTo>
                <a:cubicBezTo>
                  <a:pt x="121304" y="1625600"/>
                  <a:pt x="0" y="1504296"/>
                  <a:pt x="0" y="1354661"/>
                </a:cubicBezTo>
                <a:lnTo>
                  <a:pt x="0" y="270939"/>
                </a:lnTo>
                <a:close/>
              </a:path>
            </a:pathLst>
          </a:custGeom>
          <a:solidFill>
            <a:schemeClr val="accent2">
              <a:lumMod val="40000"/>
              <a:lumOff val="60000"/>
            </a:schemeClr>
          </a:solidFill>
          <a:ln w="12700">
            <a:solidFill>
              <a:schemeClr val="accent1">
                <a:lumMod val="75000"/>
              </a:schemeClr>
            </a:solidFill>
          </a:ln>
          <a:effectLst>
            <a:outerShdw blurRad="50800" dist="38100" dir="3000000" algn="t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6985" tIns="166985" rIns="166985" bIns="166985" numCol="1" spcCol="1270" anchor="ctr" anchorCtr="0">
            <a:noAutofit/>
          </a:bodyPr>
          <a:lstStyle/>
          <a:p>
            <a:pPr algn="ctr" defTabSz="1022350" fontAlgn="base">
              <a:lnSpc>
                <a:spcPct val="90000"/>
              </a:lnSpc>
              <a:spcBef>
                <a:spcPct val="0"/>
              </a:spcBef>
              <a:spcAft>
                <a:spcPct val="35000"/>
              </a:spcAft>
            </a:pPr>
            <a:r>
              <a:rPr lang="en-US" sz="2300" dirty="0" smtClean="0">
                <a:solidFill>
                  <a:prstClr val="white"/>
                </a:solidFill>
              </a:rPr>
              <a:t>Native App Player</a:t>
            </a:r>
            <a:endParaRPr lang="en-US" sz="2300" dirty="0">
              <a:solidFill>
                <a:prstClr val="white"/>
              </a:solidFill>
            </a:endParaRPr>
          </a:p>
        </p:txBody>
      </p:sp>
      <p:sp>
        <p:nvSpPr>
          <p:cNvPr id="18" name="TextBox 17"/>
          <p:cNvSpPr txBox="1"/>
          <p:nvPr/>
        </p:nvSpPr>
        <p:spPr>
          <a:xfrm>
            <a:off x="3352800" y="2800350"/>
            <a:ext cx="1295400" cy="584775"/>
          </a:xfrm>
          <a:prstGeom prst="rect">
            <a:avLst/>
          </a:prstGeom>
          <a:noFill/>
        </p:spPr>
        <p:txBody>
          <a:bodyPr wrap="square" rtlCol="0">
            <a:spAutoFit/>
          </a:bodyPr>
          <a:lstStyle/>
          <a:p>
            <a:pPr algn="r" fontAlgn="base">
              <a:spcBef>
                <a:spcPct val="0"/>
              </a:spcBef>
              <a:spcAft>
                <a:spcPct val="0"/>
              </a:spcAft>
            </a:pPr>
            <a:r>
              <a:rPr lang="en-US" sz="1600" dirty="0" smtClean="0">
                <a:solidFill>
                  <a:prstClr val="black">
                    <a:lumMod val="65000"/>
                    <a:lumOff val="35000"/>
                  </a:prstClr>
                </a:solidFill>
                <a:cs typeface="Arial" charset="0"/>
              </a:rPr>
              <a:t>Embedded players:</a:t>
            </a:r>
            <a:endParaRPr lang="en-US" sz="1600" dirty="0">
              <a:solidFill>
                <a:prstClr val="black">
                  <a:lumMod val="65000"/>
                  <a:lumOff val="35000"/>
                </a:prstClr>
              </a:solidFill>
              <a:cs typeface="Arial" charset="0"/>
            </a:endParaRPr>
          </a:p>
        </p:txBody>
      </p:sp>
      <p:sp>
        <p:nvSpPr>
          <p:cNvPr id="19" name="TextBox 18"/>
          <p:cNvSpPr txBox="1"/>
          <p:nvPr/>
        </p:nvSpPr>
        <p:spPr>
          <a:xfrm>
            <a:off x="7256230" y="3943350"/>
            <a:ext cx="1295400" cy="584775"/>
          </a:xfrm>
          <a:prstGeom prst="rect">
            <a:avLst/>
          </a:prstGeom>
          <a:noFill/>
        </p:spPr>
        <p:txBody>
          <a:bodyPr wrap="square" rtlCol="0">
            <a:spAutoFit/>
          </a:bodyPr>
          <a:lstStyle/>
          <a:p>
            <a:pPr algn="ctr" fontAlgn="base">
              <a:spcBef>
                <a:spcPct val="0"/>
              </a:spcBef>
              <a:spcAft>
                <a:spcPct val="0"/>
              </a:spcAft>
            </a:pPr>
            <a:r>
              <a:rPr lang="en-US" sz="1600" dirty="0" smtClean="0">
                <a:solidFill>
                  <a:prstClr val="black">
                    <a:lumMod val="65000"/>
                    <a:lumOff val="35000"/>
                  </a:prstClr>
                </a:solidFill>
                <a:cs typeface="Arial" charset="0"/>
              </a:rPr>
              <a:t>HTML5 App Devices</a:t>
            </a:r>
            <a:endParaRPr lang="en-US" sz="1600" dirty="0">
              <a:solidFill>
                <a:prstClr val="black">
                  <a:lumMod val="65000"/>
                  <a:lumOff val="35000"/>
                </a:prstClr>
              </a:solidFill>
              <a:cs typeface="Arial" charset="0"/>
            </a:endParaRPr>
          </a:p>
        </p:txBody>
      </p:sp>
    </p:spTree>
    <p:extLst>
      <p:ext uri="{BB962C8B-B14F-4D97-AF65-F5344CB8AC3E}">
        <p14:creationId xmlns:p14="http://schemas.microsoft.com/office/powerpoint/2010/main" val="853386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6719" y="2609849"/>
            <a:ext cx="4953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base">
              <a:spcBef>
                <a:spcPct val="0"/>
              </a:spcBef>
              <a:spcAft>
                <a:spcPct val="0"/>
              </a:spcAft>
            </a:pPr>
            <a:r>
              <a:rPr lang="en-US" dirty="0">
                <a:solidFill>
                  <a:prstClr val="white"/>
                </a:solidFill>
              </a:rPr>
              <a:t>Device Platform</a:t>
            </a:r>
          </a:p>
        </p:txBody>
      </p:sp>
      <p:sp>
        <p:nvSpPr>
          <p:cNvPr id="3" name="Rectangle 2"/>
          <p:cNvSpPr/>
          <p:nvPr/>
        </p:nvSpPr>
        <p:spPr>
          <a:xfrm>
            <a:off x="416719" y="666750"/>
            <a:ext cx="4953000" cy="190500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fontAlgn="base">
              <a:spcBef>
                <a:spcPct val="0"/>
              </a:spcBef>
              <a:spcAft>
                <a:spcPct val="0"/>
              </a:spcAft>
            </a:pPr>
            <a:r>
              <a:rPr lang="en-US" dirty="0" smtClean="0">
                <a:solidFill>
                  <a:prstClr val="black"/>
                </a:solidFill>
              </a:rPr>
              <a:t>HTML5 and MSE</a:t>
            </a:r>
            <a:endParaRPr lang="en-US" dirty="0">
              <a:solidFill>
                <a:prstClr val="black"/>
              </a:solidFill>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340519" y="659852"/>
            <a:ext cx="5145881" cy="3826424"/>
          </a:xfrm>
          <a:prstGeom prst="rect">
            <a:avLst/>
          </a:prstGeom>
        </p:spPr>
      </p:pic>
      <p:sp>
        <p:nvSpPr>
          <p:cNvPr id="2" name="Title 1"/>
          <p:cNvSpPr>
            <a:spLocks noGrp="1"/>
          </p:cNvSpPr>
          <p:nvPr>
            <p:ph type="title"/>
          </p:nvPr>
        </p:nvSpPr>
        <p:spPr>
          <a:xfrm>
            <a:off x="152400" y="41275"/>
            <a:ext cx="8229600" cy="549275"/>
          </a:xfrm>
        </p:spPr>
        <p:txBody>
          <a:bodyPr/>
          <a:lstStyle/>
          <a:p>
            <a:pPr algn="l"/>
            <a:r>
              <a:rPr lang="en-US" sz="3000" dirty="0"/>
              <a:t>Connection to </a:t>
            </a:r>
            <a:r>
              <a:rPr lang="en-US" sz="3000" dirty="0" smtClean="0"/>
              <a:t>HTML5 &amp; MSE </a:t>
            </a:r>
            <a:endParaRPr lang="en-US" sz="3000" dirty="0"/>
          </a:p>
        </p:txBody>
      </p:sp>
      <p:sp>
        <p:nvSpPr>
          <p:cNvPr id="9" name="Content Placeholder 8"/>
          <p:cNvSpPr>
            <a:spLocks noGrp="1"/>
          </p:cNvSpPr>
          <p:nvPr>
            <p:ph sz="half" idx="2"/>
          </p:nvPr>
        </p:nvSpPr>
        <p:spPr>
          <a:xfrm>
            <a:off x="5486400" y="742950"/>
            <a:ext cx="3352800" cy="3810000"/>
          </a:xfrm>
        </p:spPr>
        <p:txBody>
          <a:bodyPr>
            <a:normAutofit lnSpcReduction="10000"/>
          </a:bodyPr>
          <a:lstStyle/>
          <a:p>
            <a:pPr marL="0" indent="0">
              <a:buNone/>
            </a:pPr>
            <a:r>
              <a:rPr lang="en-US" sz="1800" dirty="0" smtClean="0">
                <a:solidFill>
                  <a:schemeClr val="accent2"/>
                </a:solidFill>
              </a:rPr>
              <a:t>HTML5 and MSE</a:t>
            </a:r>
          </a:p>
          <a:p>
            <a:r>
              <a:rPr lang="en-US" sz="1600" dirty="0" smtClean="0"/>
              <a:t>Provide APIs for applications to playback WAVE content</a:t>
            </a:r>
          </a:p>
          <a:p>
            <a:r>
              <a:rPr lang="en-US" sz="1600" dirty="0" smtClean="0"/>
              <a:t>Extend APIs to ensure more consistent and richer user experience</a:t>
            </a:r>
          </a:p>
          <a:p>
            <a:pPr marL="0" indent="0">
              <a:buNone/>
            </a:pPr>
            <a:r>
              <a:rPr lang="en-US" sz="1800" dirty="0" smtClean="0">
                <a:solidFill>
                  <a:schemeClr val="accent1"/>
                </a:solidFill>
              </a:rPr>
              <a:t>Device Playback Platform: </a:t>
            </a:r>
          </a:p>
          <a:p>
            <a:r>
              <a:rPr lang="en-US" sz="1600" dirty="0" smtClean="0"/>
              <a:t>Ensuring that WAVE content can be “played” consistently when using “MSE-like” APIs for different use cases and applications.</a:t>
            </a:r>
          </a:p>
          <a:p>
            <a:r>
              <a:rPr lang="en-US" sz="1600" dirty="0" smtClean="0"/>
              <a:t>Use HTML5 as reference and test platform, not excluding other platforms</a:t>
            </a:r>
          </a:p>
        </p:txBody>
      </p:sp>
      <p:sp>
        <p:nvSpPr>
          <p:cNvPr id="5" name="AutoShape 4" descr="Media Source Pipeline Model Diagram"/>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 name="Slide Number Placeholder 4"/>
          <p:cNvSpPr>
            <a:spLocks noGrp="1"/>
          </p:cNvSpPr>
          <p:nvPr>
            <p:ph type="sldNum" sz="quarter" idx="12"/>
          </p:nvPr>
        </p:nvSpPr>
        <p:spPr>
          <a:xfrm>
            <a:off x="6553200" y="4767263"/>
            <a:ext cx="2133600" cy="274637"/>
          </a:xfrm>
        </p:spPr>
        <p:txBody>
          <a:bodyPr/>
          <a:lstStyle/>
          <a:p>
            <a:pPr>
              <a:defRPr/>
            </a:pPr>
            <a:fld id="{3955B16B-0C7C-4718-9FBE-F2C79622D81E}"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3991411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p:cNvSpPr/>
          <p:nvPr/>
        </p:nvSpPr>
        <p:spPr>
          <a:xfrm>
            <a:off x="1458417" y="3005375"/>
            <a:ext cx="1706336" cy="530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white"/>
                </a:solidFill>
              </a:rPr>
              <a:t>Video Source Buffer</a:t>
            </a:r>
          </a:p>
        </p:txBody>
      </p:sp>
      <p:sp>
        <p:nvSpPr>
          <p:cNvPr id="17" name="Right Arrow 16"/>
          <p:cNvSpPr/>
          <p:nvPr/>
        </p:nvSpPr>
        <p:spPr>
          <a:xfrm>
            <a:off x="1458417" y="2474696"/>
            <a:ext cx="1706336" cy="530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white"/>
                </a:solidFill>
              </a:rPr>
              <a:t>Audio Source Buffer</a:t>
            </a:r>
          </a:p>
        </p:txBody>
      </p:sp>
      <p:sp>
        <p:nvSpPr>
          <p:cNvPr id="2" name="Title 1"/>
          <p:cNvSpPr>
            <a:spLocks noGrp="1"/>
          </p:cNvSpPr>
          <p:nvPr>
            <p:ph type="title"/>
          </p:nvPr>
        </p:nvSpPr>
        <p:spPr/>
        <p:txBody>
          <a:bodyPr/>
          <a:lstStyle/>
          <a:p>
            <a:r>
              <a:rPr lang="en-US" dirty="0"/>
              <a:t>Abstracted Device Playback Model</a:t>
            </a:r>
          </a:p>
        </p:txBody>
      </p:sp>
      <p:sp>
        <p:nvSpPr>
          <p:cNvPr id="4" name="Rectangle 3"/>
          <p:cNvSpPr/>
          <p:nvPr/>
        </p:nvSpPr>
        <p:spPr>
          <a:xfrm>
            <a:off x="3050452" y="2319577"/>
            <a:ext cx="2637065" cy="16736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sz="2400" dirty="0">
                <a:solidFill>
                  <a:prstClr val="black"/>
                </a:solidFill>
              </a:rPr>
              <a:t>Device Playback Model</a:t>
            </a:r>
          </a:p>
        </p:txBody>
      </p:sp>
      <p:sp>
        <p:nvSpPr>
          <p:cNvPr id="5" name="Right Arrow 4"/>
          <p:cNvSpPr/>
          <p:nvPr/>
        </p:nvSpPr>
        <p:spPr>
          <a:xfrm>
            <a:off x="1344117" y="2891075"/>
            <a:ext cx="1706336" cy="530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white"/>
                </a:solidFill>
              </a:rPr>
              <a:t>Video Source Buffer</a:t>
            </a:r>
          </a:p>
        </p:txBody>
      </p:sp>
      <p:sp>
        <p:nvSpPr>
          <p:cNvPr id="6" name="Right Arrow 5"/>
          <p:cNvSpPr/>
          <p:nvPr/>
        </p:nvSpPr>
        <p:spPr>
          <a:xfrm>
            <a:off x="1344117" y="2360396"/>
            <a:ext cx="1706336" cy="530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white"/>
                </a:solidFill>
              </a:rPr>
              <a:t>Audio Source Buffer</a:t>
            </a:r>
          </a:p>
        </p:txBody>
      </p:sp>
      <p:sp>
        <p:nvSpPr>
          <p:cNvPr id="7" name="Right Arrow 6"/>
          <p:cNvSpPr/>
          <p:nvPr/>
        </p:nvSpPr>
        <p:spPr>
          <a:xfrm>
            <a:off x="1197864" y="3421754"/>
            <a:ext cx="1852589" cy="530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white"/>
                </a:solidFill>
              </a:rPr>
              <a:t>Subtitle Source Buffer</a:t>
            </a:r>
          </a:p>
        </p:txBody>
      </p:sp>
      <p:sp>
        <p:nvSpPr>
          <p:cNvPr id="8" name="Right Arrow 7"/>
          <p:cNvSpPr/>
          <p:nvPr/>
        </p:nvSpPr>
        <p:spPr>
          <a:xfrm>
            <a:off x="5687517" y="2433875"/>
            <a:ext cx="1706336" cy="530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white"/>
                </a:solidFill>
              </a:rPr>
              <a:t>Visual Rendering</a:t>
            </a:r>
          </a:p>
        </p:txBody>
      </p:sp>
      <p:sp>
        <p:nvSpPr>
          <p:cNvPr id="9" name="Right Arrow 8"/>
          <p:cNvSpPr/>
          <p:nvPr/>
        </p:nvSpPr>
        <p:spPr>
          <a:xfrm>
            <a:off x="5687517" y="3149780"/>
            <a:ext cx="1706336" cy="530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white"/>
                </a:solidFill>
              </a:rPr>
              <a:t>Audio Rendering</a:t>
            </a:r>
          </a:p>
        </p:txBody>
      </p:sp>
      <p:sp>
        <p:nvSpPr>
          <p:cNvPr id="12" name="Up-Down Arrow 11"/>
          <p:cNvSpPr/>
          <p:nvPr/>
        </p:nvSpPr>
        <p:spPr>
          <a:xfrm>
            <a:off x="3621954" y="1381959"/>
            <a:ext cx="1616528" cy="906236"/>
          </a:xfrm>
          <a:prstGeom prst="upDownArrow">
            <a:avLst>
              <a:gd name="adj1" fmla="val 85909"/>
              <a:gd name="adj2" fmla="val 283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white"/>
                </a:solidFill>
              </a:rPr>
              <a:t>Device </a:t>
            </a:r>
            <a:r>
              <a:rPr lang="en-US" sz="1200" dirty="0" smtClean="0">
                <a:solidFill>
                  <a:prstClr val="white"/>
                </a:solidFill>
              </a:rPr>
              <a:t>Capabilities</a:t>
            </a:r>
          </a:p>
        </p:txBody>
      </p:sp>
      <p:sp>
        <p:nvSpPr>
          <p:cNvPr id="15" name="Freeform 14"/>
          <p:cNvSpPr/>
          <p:nvPr/>
        </p:nvSpPr>
        <p:spPr>
          <a:xfrm>
            <a:off x="649463" y="1284286"/>
            <a:ext cx="3007670" cy="2708969"/>
          </a:xfrm>
          <a:custGeom>
            <a:avLst/>
            <a:gdLst>
              <a:gd name="connsiteX0" fmla="*/ 49407 w 3942139"/>
              <a:gd name="connsiteY0" fmla="*/ 3500846 h 3500846"/>
              <a:gd name="connsiteX1" fmla="*/ 545796 w 3942139"/>
              <a:gd name="connsiteY1" fmla="*/ 1188720 h 3500846"/>
              <a:gd name="connsiteX2" fmla="*/ 3942139 w 3942139"/>
              <a:gd name="connsiteY2" fmla="*/ 0 h 3500846"/>
            </a:gdLst>
            <a:ahLst/>
            <a:cxnLst>
              <a:cxn ang="0">
                <a:pos x="connsiteX0" y="connsiteY0"/>
              </a:cxn>
              <a:cxn ang="0">
                <a:pos x="connsiteX1" y="connsiteY1"/>
              </a:cxn>
              <a:cxn ang="0">
                <a:pos x="connsiteX2" y="connsiteY2"/>
              </a:cxn>
            </a:cxnLst>
            <a:rect l="l" t="t" r="r" b="b"/>
            <a:pathLst>
              <a:path w="3942139" h="3500846">
                <a:moveTo>
                  <a:pt x="49407" y="3500846"/>
                </a:moveTo>
                <a:cubicBezTo>
                  <a:pt x="-26793" y="2636520"/>
                  <a:pt x="-102993" y="1772194"/>
                  <a:pt x="545796" y="1188720"/>
                </a:cubicBezTo>
                <a:cubicBezTo>
                  <a:pt x="1194585" y="605246"/>
                  <a:pt x="2568362" y="302623"/>
                  <a:pt x="3942139" y="0"/>
                </a:cubicBez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fontAlgn="base">
              <a:spcBef>
                <a:spcPct val="0"/>
              </a:spcBef>
              <a:spcAft>
                <a:spcPct val="0"/>
              </a:spcAft>
            </a:pPr>
            <a:endParaRPr lang="en-US">
              <a:solidFill>
                <a:prstClr val="black"/>
              </a:solidFill>
            </a:endParaRPr>
          </a:p>
        </p:txBody>
      </p:sp>
      <p:sp>
        <p:nvSpPr>
          <p:cNvPr id="16" name="TextBox 15"/>
          <p:cNvSpPr txBox="1"/>
          <p:nvPr/>
        </p:nvSpPr>
        <p:spPr>
          <a:xfrm>
            <a:off x="67884" y="1428750"/>
            <a:ext cx="1732816" cy="400110"/>
          </a:xfrm>
          <a:prstGeom prst="rect">
            <a:avLst/>
          </a:prstGeom>
          <a:noFill/>
        </p:spPr>
        <p:txBody>
          <a:bodyPr wrap="none" rtlCol="0">
            <a:spAutoFit/>
          </a:bodyPr>
          <a:lstStyle/>
          <a:p>
            <a:pPr fontAlgn="base">
              <a:spcBef>
                <a:spcPct val="0"/>
              </a:spcBef>
              <a:spcAft>
                <a:spcPct val="0"/>
              </a:spcAft>
            </a:pPr>
            <a:r>
              <a:rPr lang="en-US" sz="2000" dirty="0">
                <a:solidFill>
                  <a:srgbClr val="FF0000"/>
                </a:solidFill>
                <a:cs typeface="Arial" charset="0"/>
              </a:rPr>
              <a:t>Stimulus/Input</a:t>
            </a:r>
          </a:p>
        </p:txBody>
      </p:sp>
      <p:sp>
        <p:nvSpPr>
          <p:cNvPr id="19" name="Freeform 18"/>
          <p:cNvSpPr/>
          <p:nvPr/>
        </p:nvSpPr>
        <p:spPr>
          <a:xfrm>
            <a:off x="4979194" y="1285875"/>
            <a:ext cx="3536156" cy="2744936"/>
          </a:xfrm>
          <a:custGeom>
            <a:avLst/>
            <a:gdLst>
              <a:gd name="connsiteX0" fmla="*/ 0 w 2790728"/>
              <a:gd name="connsiteY0" fmla="*/ 0 h 3749040"/>
              <a:gd name="connsiteX1" fmla="*/ 2455817 w 2790728"/>
              <a:gd name="connsiteY1" fmla="*/ 1645920 h 3749040"/>
              <a:gd name="connsiteX2" fmla="*/ 2704011 w 2790728"/>
              <a:gd name="connsiteY2" fmla="*/ 3749040 h 3749040"/>
            </a:gdLst>
            <a:ahLst/>
            <a:cxnLst>
              <a:cxn ang="0">
                <a:pos x="connsiteX0" y="connsiteY0"/>
              </a:cxn>
              <a:cxn ang="0">
                <a:pos x="connsiteX1" y="connsiteY1"/>
              </a:cxn>
              <a:cxn ang="0">
                <a:pos x="connsiteX2" y="connsiteY2"/>
              </a:cxn>
            </a:cxnLst>
            <a:rect l="l" t="t" r="r" b="b"/>
            <a:pathLst>
              <a:path w="2790728" h="3749040">
                <a:moveTo>
                  <a:pt x="0" y="0"/>
                </a:moveTo>
                <a:cubicBezTo>
                  <a:pt x="1002574" y="510540"/>
                  <a:pt x="2005149" y="1021080"/>
                  <a:pt x="2455817" y="1645920"/>
                </a:cubicBezTo>
                <a:cubicBezTo>
                  <a:pt x="2906485" y="2270760"/>
                  <a:pt x="2805248" y="3009900"/>
                  <a:pt x="2704011" y="374904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0" name="TextBox 19"/>
          <p:cNvSpPr txBox="1"/>
          <p:nvPr/>
        </p:nvSpPr>
        <p:spPr>
          <a:xfrm>
            <a:off x="6934200" y="1428750"/>
            <a:ext cx="1558490" cy="400110"/>
          </a:xfrm>
          <a:prstGeom prst="rect">
            <a:avLst/>
          </a:prstGeom>
          <a:noFill/>
        </p:spPr>
        <p:txBody>
          <a:bodyPr wrap="none" rtlCol="0">
            <a:spAutoFit/>
          </a:bodyPr>
          <a:lstStyle/>
          <a:p>
            <a:pPr fontAlgn="base">
              <a:spcBef>
                <a:spcPct val="0"/>
              </a:spcBef>
              <a:spcAft>
                <a:spcPct val="0"/>
              </a:spcAft>
            </a:pPr>
            <a:r>
              <a:rPr lang="en-US" sz="2000" dirty="0">
                <a:solidFill>
                  <a:srgbClr val="00B050"/>
                </a:solidFill>
                <a:cs typeface="Arial" charset="0"/>
              </a:rPr>
              <a:t>Observations</a:t>
            </a:r>
          </a:p>
        </p:txBody>
      </p:sp>
      <p:sp>
        <p:nvSpPr>
          <p:cNvPr id="21" name="Content Placeholder 2"/>
          <p:cNvSpPr txBox="1">
            <a:spLocks/>
          </p:cNvSpPr>
          <p:nvPr/>
        </p:nvSpPr>
        <p:spPr>
          <a:xfrm>
            <a:off x="1143000" y="4155865"/>
            <a:ext cx="6858000" cy="32088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Font typeface="Arial" panose="020B0604020202020204" pitchFamily="34" charset="0"/>
              <a:buNone/>
            </a:pPr>
            <a:r>
              <a:rPr lang="en-US" sz="1800" dirty="0" smtClean="0">
                <a:solidFill>
                  <a:prstClr val="black"/>
                </a:solidFill>
              </a:rPr>
              <a:t>Requirements: </a:t>
            </a:r>
            <a:r>
              <a:rPr lang="en-US" sz="1800" dirty="0">
                <a:solidFill>
                  <a:prstClr val="black"/>
                </a:solidFill>
              </a:rPr>
              <a:t>If you </a:t>
            </a:r>
            <a:r>
              <a:rPr lang="en-US" sz="1800" dirty="0" smtClean="0">
                <a:solidFill>
                  <a:srgbClr val="FF0000"/>
                </a:solidFill>
              </a:rPr>
              <a:t>input </a:t>
            </a:r>
            <a:r>
              <a:rPr lang="en-US" sz="1800" dirty="0" smtClean="0">
                <a:solidFill>
                  <a:prstClr val="black"/>
                </a:solidFill>
              </a:rPr>
              <a:t>WAVE content, </a:t>
            </a:r>
            <a:r>
              <a:rPr lang="en-US" sz="1800" dirty="0">
                <a:solidFill>
                  <a:prstClr val="black"/>
                </a:solidFill>
              </a:rPr>
              <a:t>this shall be the </a:t>
            </a:r>
            <a:r>
              <a:rPr lang="en-US" sz="1800" dirty="0">
                <a:solidFill>
                  <a:srgbClr val="00B050"/>
                </a:solidFill>
              </a:rPr>
              <a:t>observation</a:t>
            </a:r>
          </a:p>
        </p:txBody>
      </p:sp>
      <p:sp>
        <p:nvSpPr>
          <p:cNvPr id="22" name="Slide Number Placeholder 4"/>
          <p:cNvSpPr>
            <a:spLocks noGrp="1"/>
          </p:cNvSpPr>
          <p:nvPr>
            <p:ph type="sldNum" sz="quarter" idx="12"/>
          </p:nvPr>
        </p:nvSpPr>
        <p:spPr>
          <a:xfrm>
            <a:off x="6553200" y="4767263"/>
            <a:ext cx="2133600" cy="274637"/>
          </a:xfrm>
        </p:spPr>
        <p:txBody>
          <a:bodyPr/>
          <a:lstStyle/>
          <a:p>
            <a:pPr>
              <a:defRPr/>
            </a:pPr>
            <a:fld id="{3955B16B-0C7C-4718-9FBE-F2C79622D81E}"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941743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DPCTF Specification Objectives</a:t>
            </a:r>
            <a:endParaRPr lang="en-US" dirty="0"/>
          </a:p>
        </p:txBody>
      </p:sp>
      <p:sp>
        <p:nvSpPr>
          <p:cNvPr id="6" name="Content Placeholder 5"/>
          <p:cNvSpPr>
            <a:spLocks noGrp="1"/>
          </p:cNvSpPr>
          <p:nvPr>
            <p:ph idx="1"/>
          </p:nvPr>
        </p:nvSpPr>
        <p:spPr>
          <a:xfrm>
            <a:off x="457200" y="1200150"/>
            <a:ext cx="8229600" cy="2971800"/>
          </a:xfrm>
        </p:spPr>
        <p:txBody>
          <a:bodyPr/>
          <a:lstStyle/>
          <a:p>
            <a:r>
              <a:rPr lang="en-US" sz="2200" dirty="0" smtClean="0"/>
              <a:t>Provide testable requirements for </a:t>
            </a:r>
            <a:r>
              <a:rPr lang="en-US" sz="2200" dirty="0"/>
              <a:t>d</a:t>
            </a:r>
            <a:r>
              <a:rPr lang="en-US" sz="2200" dirty="0" smtClean="0"/>
              <a:t>evice </a:t>
            </a:r>
            <a:r>
              <a:rPr lang="en-US" sz="2200" dirty="0"/>
              <a:t>p</a:t>
            </a:r>
            <a:r>
              <a:rPr lang="en-US" sz="2200" dirty="0" smtClean="0"/>
              <a:t>erformance challenges</a:t>
            </a:r>
          </a:p>
          <a:p>
            <a:r>
              <a:rPr lang="en-US" sz="2200" dirty="0" smtClean="0"/>
              <a:t>Provide capability code points for WAVE content</a:t>
            </a:r>
          </a:p>
          <a:p>
            <a:r>
              <a:rPr lang="en-US" sz="2200" dirty="0" smtClean="0"/>
              <a:t>Enable the qualification of existing platforms for their WAVE content playback capabilities</a:t>
            </a:r>
          </a:p>
          <a:p>
            <a:r>
              <a:rPr lang="en-US" sz="2200" dirty="0" smtClean="0"/>
              <a:t>Generate a forward-looking specification for advanced media playback requirements, including new codecs and experiences</a:t>
            </a:r>
          </a:p>
          <a:p>
            <a:r>
              <a:rPr lang="en-US" sz="2200" dirty="0" smtClean="0"/>
              <a:t>Prioritize challenges and address the highest priority items first</a:t>
            </a:r>
          </a:p>
        </p:txBody>
      </p:sp>
      <p:sp>
        <p:nvSpPr>
          <p:cNvPr id="4" name="Slide Number Placeholder 3"/>
          <p:cNvSpPr>
            <a:spLocks noGrp="1"/>
          </p:cNvSpPr>
          <p:nvPr>
            <p:ph type="sldNum" sz="quarter" idx="12"/>
          </p:nvPr>
        </p:nvSpPr>
        <p:spPr/>
        <p:txBody>
          <a:bodyPr/>
          <a:lstStyle/>
          <a:p>
            <a:pPr>
              <a:defRPr/>
            </a:pPr>
            <a:fld id="{94B25B47-06E0-484C-BE5B-9DF974D137BB}"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447994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Device Playback Focus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Device definition:</a:t>
            </a:r>
          </a:p>
          <a:p>
            <a:pPr lvl="1"/>
            <a:r>
              <a:rPr lang="en-US" dirty="0" smtClean="0"/>
              <a:t>Codecs &amp; Rendering, possibly on different devices (HDMI, Miracast, etc.)</a:t>
            </a:r>
          </a:p>
          <a:p>
            <a:r>
              <a:rPr lang="en-US" dirty="0" smtClean="0"/>
              <a:t>Capability discovery</a:t>
            </a:r>
          </a:p>
          <a:p>
            <a:r>
              <a:rPr lang="en-US" dirty="0" smtClean="0"/>
              <a:t>Playback of one Media Profile</a:t>
            </a:r>
          </a:p>
          <a:p>
            <a:pPr lvl="1"/>
            <a:r>
              <a:rPr lang="en-US" dirty="0" smtClean="0"/>
              <a:t>Player Requirements such as splicing segments, switching, random access</a:t>
            </a:r>
          </a:p>
          <a:p>
            <a:r>
              <a:rPr lang="en-US" dirty="0" smtClean="0"/>
              <a:t>Playback of a Presentation</a:t>
            </a:r>
          </a:p>
          <a:p>
            <a:r>
              <a:rPr lang="en-US" dirty="0" smtClean="0"/>
              <a:t>Playback of sequence of Presentation</a:t>
            </a:r>
          </a:p>
          <a:p>
            <a:pPr lvl="1"/>
            <a:r>
              <a:rPr lang="en-US" dirty="0" smtClean="0"/>
              <a:t>Splicing for example for ad insertion or program boundaries</a:t>
            </a:r>
          </a:p>
          <a:p>
            <a:r>
              <a:rPr lang="en-US" dirty="0" smtClean="0"/>
              <a:t>Other playback capabilities, e.g. support for multiple decoders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75268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Discovery Consensus</a:t>
            </a:r>
          </a:p>
        </p:txBody>
      </p:sp>
      <p:sp>
        <p:nvSpPr>
          <p:cNvPr id="3" name="Content Placeholder 2"/>
          <p:cNvSpPr>
            <a:spLocks noGrp="1"/>
          </p:cNvSpPr>
          <p:nvPr>
            <p:ph idx="1"/>
          </p:nvPr>
        </p:nvSpPr>
        <p:spPr/>
        <p:txBody>
          <a:bodyPr>
            <a:normAutofit fontScale="85000" lnSpcReduction="10000"/>
          </a:bodyPr>
          <a:lstStyle/>
          <a:p>
            <a:pPr marL="385763" indent="-385763">
              <a:buFont typeface="+mj-lt"/>
              <a:buAutoNum type="arabicPeriod"/>
            </a:pPr>
            <a:r>
              <a:rPr lang="en-US" dirty="0" smtClean="0"/>
              <a:t>Specification expected to support</a:t>
            </a:r>
          </a:p>
          <a:p>
            <a:pPr marL="685800" lvl="1" indent="-342900">
              <a:buFont typeface="+mj-lt"/>
              <a:buAutoNum type="alphaLcParenR"/>
            </a:pPr>
            <a:r>
              <a:rPr lang="en-US" dirty="0" smtClean="0"/>
              <a:t>Media Profile query</a:t>
            </a:r>
          </a:p>
          <a:p>
            <a:pPr marL="685800" lvl="1" indent="-342900">
              <a:buFont typeface="+mj-lt"/>
              <a:buAutoNum type="alphaLcParenR"/>
            </a:pPr>
            <a:r>
              <a:rPr lang="en-US" dirty="0" smtClean="0"/>
              <a:t>Media Capability query </a:t>
            </a:r>
            <a:r>
              <a:rPr lang="en-US" dirty="0" smtClean="0">
                <a:sym typeface="Wingdings" panose="05000000000000000000" pitchFamily="2" charset="2"/>
              </a:rPr>
              <a:t> alignment with W3C Media Capability API sought</a:t>
            </a:r>
            <a:endParaRPr lang="en-US" dirty="0" smtClean="0"/>
          </a:p>
          <a:p>
            <a:pPr marL="685800" lvl="1" indent="-342900">
              <a:buFont typeface="+mj-lt"/>
              <a:buAutoNum type="alphaLcParenR"/>
            </a:pPr>
            <a:r>
              <a:rPr lang="en-US" dirty="0" smtClean="0"/>
              <a:t>Device type (brand, etc.)</a:t>
            </a:r>
          </a:p>
          <a:p>
            <a:pPr marL="685800" lvl="1" indent="-342900">
              <a:buFont typeface="+mj-lt"/>
              <a:buAutoNum type="alphaLcParenR"/>
            </a:pPr>
            <a:r>
              <a:rPr lang="en-US" dirty="0" smtClean="0"/>
              <a:t>Possible combinations of the above</a:t>
            </a:r>
          </a:p>
          <a:p>
            <a:pPr>
              <a:buFont typeface="+mj-lt"/>
              <a:buAutoNum type="arabicPeriod"/>
            </a:pPr>
            <a:r>
              <a:rPr lang="en-US" dirty="0" smtClean="0"/>
              <a:t>Support </a:t>
            </a:r>
            <a:r>
              <a:rPr lang="en-US" dirty="0" smtClean="0"/>
              <a:t>of a data base to collected media capabilities of device types, expected to be hosted by CTA</a:t>
            </a:r>
            <a:endParaRPr lang="en-US" dirty="0"/>
          </a:p>
        </p:txBody>
      </p:sp>
    </p:spTree>
    <p:extLst>
      <p:ext uri="{BB962C8B-B14F-4D97-AF65-F5344CB8AC3E}">
        <p14:creationId xmlns:p14="http://schemas.microsoft.com/office/powerpoint/2010/main" val="2056259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168"/>
          <p:cNvSpPr txBox="1"/>
          <p:nvPr/>
        </p:nvSpPr>
        <p:spPr>
          <a:xfrm>
            <a:off x="6248400" y="742951"/>
            <a:ext cx="2641484" cy="1143000"/>
          </a:xfrm>
          <a:prstGeom prst="rect">
            <a:avLst/>
          </a:prstGeom>
          <a:solidFill>
            <a:schemeClr val="bg1">
              <a:lumMod val="65000"/>
              <a:alpha val="35000"/>
            </a:schemeClr>
          </a:solidFill>
        </p:spPr>
        <p:txBody>
          <a:bodyPr wrap="square" rtlCol="0" anchor="t" anchorCtr="0">
            <a:noAutofit/>
          </a:bodyPr>
          <a:lstStyle/>
          <a:p>
            <a:pPr algn="ctr">
              <a:defRPr/>
            </a:pPr>
            <a:r>
              <a:rPr lang="en-US" sz="2400" i="1" kern="0" dirty="0">
                <a:solidFill>
                  <a:sysClr val="windowText" lastClr="000000"/>
                </a:solidFill>
                <a:cs typeface="Arial" charset="0"/>
              </a:rPr>
              <a:t>Reference Platform</a:t>
            </a:r>
          </a:p>
        </p:txBody>
      </p:sp>
      <p:sp>
        <p:nvSpPr>
          <p:cNvPr id="2" name="Title 1"/>
          <p:cNvSpPr>
            <a:spLocks noGrp="1"/>
          </p:cNvSpPr>
          <p:nvPr>
            <p:ph type="ctrTitle"/>
          </p:nvPr>
        </p:nvSpPr>
        <p:spPr>
          <a:xfrm>
            <a:off x="677264" y="225101"/>
            <a:ext cx="7772400" cy="441649"/>
          </a:xfrm>
        </p:spPr>
        <p:txBody>
          <a:bodyPr>
            <a:normAutofit fontScale="90000"/>
          </a:bodyPr>
          <a:lstStyle/>
          <a:p>
            <a:r>
              <a:rPr lang="en-US" sz="2800" dirty="0"/>
              <a:t>Commercial OTT Video Issues: Reference Platform Issues</a:t>
            </a:r>
          </a:p>
        </p:txBody>
      </p:sp>
      <p:sp>
        <p:nvSpPr>
          <p:cNvPr id="4" name="Slide Number Placeholder 3"/>
          <p:cNvSpPr>
            <a:spLocks noGrp="1"/>
          </p:cNvSpPr>
          <p:nvPr>
            <p:ph type="sldNum" sz="quarter" idx="12"/>
          </p:nvPr>
        </p:nvSpPr>
        <p:spPr/>
        <p:txBody>
          <a:bodyPr/>
          <a:lstStyle/>
          <a:p>
            <a:pPr>
              <a:defRPr/>
            </a:pPr>
            <a:fld id="{94F40FBF-0664-8341-B41B-160DA5D2088B}" type="slidenum">
              <a:rPr lang="en-US">
                <a:solidFill>
                  <a:prstClr val="black">
                    <a:tint val="75000"/>
                  </a:prstClr>
                </a:solidFill>
              </a:rPr>
              <a:pPr>
                <a:defRPr/>
              </a:pPr>
              <a:t>4</a:t>
            </a:fld>
            <a:endParaRPr lang="en-US" dirty="0">
              <a:solidFill>
                <a:prstClr val="black">
                  <a:tint val="75000"/>
                </a:prstClr>
              </a:solidFill>
            </a:endParaRPr>
          </a:p>
        </p:txBody>
      </p:sp>
      <p:cxnSp>
        <p:nvCxnSpPr>
          <p:cNvPr id="190" name="Straight Connector 189"/>
          <p:cNvCxnSpPr/>
          <p:nvPr/>
        </p:nvCxnSpPr>
        <p:spPr>
          <a:xfrm flipH="1">
            <a:off x="3259736" y="3259974"/>
            <a:ext cx="300861"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2" name="Group 181"/>
          <p:cNvGrpSpPr>
            <a:grpSpLocks noChangeAspect="1"/>
          </p:cNvGrpSpPr>
          <p:nvPr/>
        </p:nvGrpSpPr>
        <p:grpSpPr>
          <a:xfrm>
            <a:off x="6995157" y="1200150"/>
            <a:ext cx="548643" cy="548640"/>
            <a:chOff x="4876797" y="3638550"/>
            <a:chExt cx="533403" cy="533400"/>
          </a:xfrm>
        </p:grpSpPr>
        <p:sp>
          <p:nvSpPr>
            <p:cNvPr id="183" name="Rounded Rectangle 182"/>
            <p:cNvSpPr/>
            <p:nvPr/>
          </p:nvSpPr>
          <p:spPr>
            <a:xfrm>
              <a:off x="4953000" y="3714750"/>
              <a:ext cx="457200" cy="457200"/>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184" name="Rounded Rectangle 183"/>
            <p:cNvSpPr/>
            <p:nvPr/>
          </p:nvSpPr>
          <p:spPr>
            <a:xfrm>
              <a:off x="4876797" y="3638550"/>
              <a:ext cx="457200" cy="4572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test</a:t>
              </a:r>
            </a:p>
            <a:p>
              <a:pPr algn="ctr">
                <a:defRPr/>
              </a:pPr>
              <a:r>
                <a:rPr lang="en-US" sz="1100" kern="0" dirty="0">
                  <a:solidFill>
                    <a:sysClr val="windowText" lastClr="000000"/>
                  </a:solidFill>
                </a:rPr>
                <a:t>apps</a:t>
              </a:r>
            </a:p>
          </p:txBody>
        </p:sp>
      </p:grpSp>
      <p:cxnSp>
        <p:nvCxnSpPr>
          <p:cNvPr id="170" name="Connector: Elbow 196"/>
          <p:cNvCxnSpPr/>
          <p:nvPr/>
        </p:nvCxnSpPr>
        <p:spPr>
          <a:xfrm flipV="1">
            <a:off x="3560974" y="1428750"/>
            <a:ext cx="3373226" cy="990600"/>
          </a:xfrm>
          <a:prstGeom prst="bentConnector3">
            <a:avLst>
              <a:gd name="adj1" fmla="val -133"/>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sp>
        <p:nvSpPr>
          <p:cNvPr id="173" name="TextBox 172"/>
          <p:cNvSpPr txBox="1"/>
          <p:nvPr/>
        </p:nvSpPr>
        <p:spPr>
          <a:xfrm>
            <a:off x="6270901" y="2114550"/>
            <a:ext cx="2720699" cy="2164695"/>
          </a:xfrm>
          <a:prstGeom prst="rect">
            <a:avLst/>
          </a:prstGeom>
          <a:noFill/>
        </p:spPr>
        <p:txBody>
          <a:bodyPr wrap="square" rtlCol="0" anchor="ctr" anchorCtr="0">
            <a:spAutoFit/>
          </a:bodyPr>
          <a:lstStyle/>
          <a:p>
            <a:pPr>
              <a:spcAft>
                <a:spcPts val="400"/>
              </a:spcAft>
              <a:defRPr/>
            </a:pPr>
            <a:r>
              <a:rPr lang="en-US" sz="1600" kern="0" dirty="0">
                <a:solidFill>
                  <a:sysClr val="windowText" lastClr="000000"/>
                </a:solidFill>
                <a:cs typeface="Arial" charset="0"/>
              </a:rPr>
              <a:t>- Distributors need consistent app behavior across platforms</a:t>
            </a:r>
          </a:p>
          <a:p>
            <a:pPr>
              <a:spcAft>
                <a:spcPts val="400"/>
              </a:spcAft>
              <a:defRPr/>
            </a:pPr>
            <a:r>
              <a:rPr lang="en-US" sz="1600" kern="0" dirty="0">
                <a:solidFill>
                  <a:sysClr val="windowText" lastClr="000000"/>
                </a:solidFill>
                <a:cs typeface="Arial" charset="0"/>
              </a:rPr>
              <a:t>- WAVE testing needs neutral, well-known reference platform</a:t>
            </a:r>
          </a:p>
          <a:p>
            <a:pPr>
              <a:spcAft>
                <a:spcPts val="400"/>
              </a:spcAft>
              <a:defRPr/>
            </a:pPr>
            <a:r>
              <a:rPr lang="en-US" sz="1600" kern="0" dirty="0">
                <a:solidFill>
                  <a:sysClr val="windowText" lastClr="000000"/>
                </a:solidFill>
                <a:cs typeface="Arial" charset="0"/>
              </a:rPr>
              <a:t>- Each device platform has different video features, APIs and semantics.</a:t>
            </a:r>
          </a:p>
        </p:txBody>
      </p:sp>
      <p:pic>
        <p:nvPicPr>
          <p:cNvPr id="175" name="Picture 174"/>
          <p:cNvPicPr>
            <a:picLocks noChangeAspect="1"/>
          </p:cNvPicPr>
          <p:nvPr/>
        </p:nvPicPr>
        <p:blipFill>
          <a:blip r:embed="rId3"/>
          <a:stretch>
            <a:fillRect/>
          </a:stretch>
        </p:blipFill>
        <p:spPr>
          <a:xfrm>
            <a:off x="7772400" y="1200150"/>
            <a:ext cx="533400" cy="533400"/>
          </a:xfrm>
          <a:prstGeom prst="rect">
            <a:avLst/>
          </a:prstGeom>
        </p:spPr>
      </p:pic>
      <p:grpSp>
        <p:nvGrpSpPr>
          <p:cNvPr id="260" name="Group 259"/>
          <p:cNvGrpSpPr/>
          <p:nvPr/>
        </p:nvGrpSpPr>
        <p:grpSpPr>
          <a:xfrm>
            <a:off x="152401" y="742950"/>
            <a:ext cx="3107335" cy="3879323"/>
            <a:chOff x="152401" y="742950"/>
            <a:chExt cx="3107335" cy="3879323"/>
          </a:xfrm>
        </p:grpSpPr>
        <p:pic>
          <p:nvPicPr>
            <p:cNvPr id="261" name="Picture 2" descr="mage result for video conten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685202"/>
              <a:ext cx="481691" cy="48169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710291" y="1554292"/>
              <a:ext cx="570435" cy="2611249"/>
              <a:chOff x="687224" y="1554293"/>
              <a:chExt cx="946090" cy="2611249"/>
            </a:xfrm>
          </p:grpSpPr>
          <p:cxnSp>
            <p:nvCxnSpPr>
              <p:cNvPr id="335" name="Connector: Elbow 75"/>
              <p:cNvCxnSpPr>
                <a:stCxn id="261" idx="3"/>
                <a:endCxn id="334" idx="1"/>
              </p:cNvCxnSpPr>
              <p:nvPr/>
            </p:nvCxnSpPr>
            <p:spPr>
              <a:xfrm flipV="1">
                <a:off x="687224" y="1554293"/>
                <a:ext cx="942023" cy="1371756"/>
              </a:xfrm>
              <a:prstGeom prst="bentConnector3">
                <a:avLst/>
              </a:prstGeom>
              <a:ln>
                <a:tailEnd type="triangle"/>
              </a:ln>
              <a:effectLst/>
            </p:spPr>
            <p:style>
              <a:lnRef idx="3">
                <a:schemeClr val="accent2"/>
              </a:lnRef>
              <a:fillRef idx="0">
                <a:schemeClr val="accent2"/>
              </a:fillRef>
              <a:effectRef idx="2">
                <a:schemeClr val="accent2"/>
              </a:effectRef>
              <a:fontRef idx="minor">
                <a:schemeClr val="tx1"/>
              </a:fontRef>
            </p:style>
          </p:cxnSp>
          <p:cxnSp>
            <p:nvCxnSpPr>
              <p:cNvPr id="336" name="Connector: Elbow 163"/>
              <p:cNvCxnSpPr>
                <a:stCxn id="261" idx="3"/>
                <a:endCxn id="319" idx="1"/>
              </p:cNvCxnSpPr>
              <p:nvPr/>
            </p:nvCxnSpPr>
            <p:spPr>
              <a:xfrm flipV="1">
                <a:off x="687224" y="2412942"/>
                <a:ext cx="939491" cy="513107"/>
              </a:xfrm>
              <a:prstGeom prst="bentConnector3">
                <a:avLst>
                  <a:gd name="adj1" fmla="val 50000"/>
                </a:avLst>
              </a:prstGeom>
              <a:ln>
                <a:tailEnd type="triangle"/>
              </a:ln>
              <a:effectLst/>
            </p:spPr>
            <p:style>
              <a:lnRef idx="3">
                <a:schemeClr val="accent2"/>
              </a:lnRef>
              <a:fillRef idx="0">
                <a:schemeClr val="accent2"/>
              </a:fillRef>
              <a:effectRef idx="2">
                <a:schemeClr val="accent2"/>
              </a:effectRef>
              <a:fontRef idx="minor">
                <a:schemeClr val="tx1"/>
              </a:fontRef>
            </p:style>
          </p:cxnSp>
          <p:cxnSp>
            <p:nvCxnSpPr>
              <p:cNvPr id="337" name="Connector: Elbow 164"/>
              <p:cNvCxnSpPr>
                <a:stCxn id="261" idx="3"/>
                <a:endCxn id="304" idx="1"/>
              </p:cNvCxnSpPr>
              <p:nvPr/>
            </p:nvCxnSpPr>
            <p:spPr>
              <a:xfrm>
                <a:off x="687224" y="2926049"/>
                <a:ext cx="939487" cy="325093"/>
              </a:xfrm>
              <a:prstGeom prst="bentConnector3">
                <a:avLst>
                  <a:gd name="adj1" fmla="val 50000"/>
                </a:avLst>
              </a:prstGeom>
              <a:ln>
                <a:tailEnd type="triangle"/>
              </a:ln>
              <a:effectLst/>
            </p:spPr>
            <p:style>
              <a:lnRef idx="3">
                <a:schemeClr val="accent2"/>
              </a:lnRef>
              <a:fillRef idx="0">
                <a:schemeClr val="accent2"/>
              </a:fillRef>
              <a:effectRef idx="2">
                <a:schemeClr val="accent2"/>
              </a:effectRef>
              <a:fontRef idx="minor">
                <a:schemeClr val="tx1"/>
              </a:fontRef>
            </p:style>
          </p:cxnSp>
          <p:cxnSp>
            <p:nvCxnSpPr>
              <p:cNvPr id="338" name="Connector: Elbow 165"/>
              <p:cNvCxnSpPr>
                <a:stCxn id="261" idx="3"/>
                <a:endCxn id="289" idx="1"/>
              </p:cNvCxnSpPr>
              <p:nvPr/>
            </p:nvCxnSpPr>
            <p:spPr>
              <a:xfrm>
                <a:off x="687224" y="2926049"/>
                <a:ext cx="946090" cy="1239493"/>
              </a:xfrm>
              <a:prstGeom prst="bentConnector3">
                <a:avLst/>
              </a:prstGeom>
              <a:ln>
                <a:tailEnd type="triangle"/>
              </a:ln>
              <a:effectLst/>
            </p:spPr>
            <p:style>
              <a:lnRef idx="3">
                <a:schemeClr val="accent2"/>
              </a:lnRef>
              <a:fillRef idx="0">
                <a:schemeClr val="accent2"/>
              </a:fillRef>
              <a:effectRef idx="2">
                <a:schemeClr val="accent2"/>
              </a:effectRef>
              <a:fontRef idx="minor">
                <a:schemeClr val="tx1"/>
              </a:fontRef>
            </p:style>
          </p:cxnSp>
        </p:grpSp>
        <p:sp>
          <p:nvSpPr>
            <p:cNvPr id="263" name="TextBox 262"/>
            <p:cNvSpPr txBox="1"/>
            <p:nvPr/>
          </p:nvSpPr>
          <p:spPr>
            <a:xfrm>
              <a:off x="152401" y="742950"/>
              <a:ext cx="2971799" cy="3857094"/>
            </a:xfrm>
            <a:prstGeom prst="rect">
              <a:avLst/>
            </a:prstGeom>
            <a:solidFill>
              <a:schemeClr val="bg1">
                <a:lumMod val="65000"/>
                <a:alpha val="35000"/>
              </a:schemeClr>
            </a:solidFill>
          </p:spPr>
          <p:txBody>
            <a:bodyPr wrap="square" rtlCol="0" anchor="t" anchorCtr="0">
              <a:noAutofit/>
            </a:bodyPr>
            <a:lstStyle/>
            <a:p>
              <a:pPr algn="ctr">
                <a:defRPr/>
              </a:pPr>
              <a:r>
                <a:rPr lang="en-US" sz="2400" i="1" kern="0" dirty="0">
                  <a:solidFill>
                    <a:sysClr val="windowText" lastClr="000000"/>
                  </a:solidFill>
                  <a:cs typeface="Arial" charset="0"/>
                </a:rPr>
                <a:t>Content Format</a:t>
              </a:r>
            </a:p>
          </p:txBody>
        </p:sp>
        <p:grpSp>
          <p:nvGrpSpPr>
            <p:cNvPr id="264" name="Group 263"/>
            <p:cNvGrpSpPr/>
            <p:nvPr/>
          </p:nvGrpSpPr>
          <p:grpSpPr>
            <a:xfrm>
              <a:off x="1276745" y="1179701"/>
              <a:ext cx="1695055" cy="3442572"/>
              <a:chOff x="1276745" y="1179701"/>
              <a:chExt cx="1695055" cy="3442572"/>
            </a:xfrm>
          </p:grpSpPr>
          <p:grpSp>
            <p:nvGrpSpPr>
              <p:cNvPr id="271" name="Group 270"/>
              <p:cNvGrpSpPr>
                <a:grpSpLocks noChangeAspect="1"/>
              </p:cNvGrpSpPr>
              <p:nvPr/>
            </p:nvGrpSpPr>
            <p:grpSpPr>
              <a:xfrm>
                <a:off x="1278274" y="1179701"/>
                <a:ext cx="1656021" cy="831323"/>
                <a:chOff x="2027529" y="930056"/>
                <a:chExt cx="1346169" cy="675778"/>
              </a:xfrm>
            </p:grpSpPr>
            <p:grpSp>
              <p:nvGrpSpPr>
                <p:cNvPr id="320" name="Group 174"/>
                <p:cNvGrpSpPr>
                  <a:grpSpLocks/>
                </p:cNvGrpSpPr>
                <p:nvPr/>
              </p:nvGrpSpPr>
              <p:grpSpPr bwMode="auto">
                <a:xfrm>
                  <a:off x="2027529" y="930056"/>
                  <a:ext cx="572256" cy="504604"/>
                  <a:chOff x="480" y="2640"/>
                  <a:chExt cx="440" cy="464"/>
                </a:xfrm>
              </p:grpSpPr>
              <p:pic>
                <p:nvPicPr>
                  <p:cNvPr id="333" name="Picture 175" descr="2"/>
                  <p:cNvPicPr>
                    <a:picLocks noChangeAspect="1" noChangeArrowheads="1"/>
                  </p:cNvPicPr>
                  <p:nvPr/>
                </p:nvPicPr>
                <p:blipFill>
                  <a:blip r:embed="rId5" cstate="print"/>
                  <a:srcRect/>
                  <a:stretch>
                    <a:fillRect/>
                  </a:stretch>
                </p:blipFill>
                <p:spPr bwMode="auto">
                  <a:xfrm>
                    <a:off x="576" y="2640"/>
                    <a:ext cx="344" cy="368"/>
                  </a:xfrm>
                  <a:prstGeom prst="rect">
                    <a:avLst/>
                  </a:prstGeom>
                  <a:noFill/>
                  <a:ln w="9525">
                    <a:noFill/>
                    <a:miter lim="800000"/>
                    <a:headEnd/>
                    <a:tailEnd/>
                  </a:ln>
                </p:spPr>
              </p:pic>
              <p:pic>
                <p:nvPicPr>
                  <p:cNvPr id="334" name="Picture 176" descr="2"/>
                  <p:cNvPicPr>
                    <a:picLocks noChangeAspect="1" noChangeArrowheads="1"/>
                  </p:cNvPicPr>
                  <p:nvPr/>
                </p:nvPicPr>
                <p:blipFill>
                  <a:blip r:embed="rId5" cstate="print"/>
                  <a:srcRect/>
                  <a:stretch>
                    <a:fillRect/>
                  </a:stretch>
                </p:blipFill>
                <p:spPr bwMode="auto">
                  <a:xfrm>
                    <a:off x="480" y="2736"/>
                    <a:ext cx="344" cy="368"/>
                  </a:xfrm>
                  <a:prstGeom prst="rect">
                    <a:avLst/>
                  </a:prstGeom>
                  <a:noFill/>
                  <a:ln w="9525">
                    <a:noFill/>
                    <a:miter lim="800000"/>
                    <a:headEnd/>
                    <a:tailEnd/>
                  </a:ln>
                </p:spPr>
              </p:pic>
            </p:grpSp>
            <p:grpSp>
              <p:nvGrpSpPr>
                <p:cNvPr id="321" name="Group 320"/>
                <p:cNvGrpSpPr/>
                <p:nvPr/>
              </p:nvGrpSpPr>
              <p:grpSpPr>
                <a:xfrm>
                  <a:off x="2411899" y="1026784"/>
                  <a:ext cx="961799" cy="579050"/>
                  <a:chOff x="2411899" y="1026784"/>
                  <a:chExt cx="961799" cy="579050"/>
                </a:xfrm>
              </p:grpSpPr>
              <p:grpSp>
                <p:nvGrpSpPr>
                  <p:cNvPr id="322" name="Group 321"/>
                  <p:cNvGrpSpPr/>
                  <p:nvPr/>
                </p:nvGrpSpPr>
                <p:grpSpPr>
                  <a:xfrm>
                    <a:off x="2411899" y="1275497"/>
                    <a:ext cx="892792" cy="95803"/>
                    <a:chOff x="3124200" y="2446564"/>
                    <a:chExt cx="892792" cy="95803"/>
                  </a:xfrm>
                </p:grpSpPr>
                <p:sp>
                  <p:nvSpPr>
                    <p:cNvPr id="327" name="Rectangle 326"/>
                    <p:cNvSpPr/>
                    <p:nvPr/>
                  </p:nvSpPr>
                  <p:spPr bwMode="auto">
                    <a:xfrm>
                      <a:off x="3124200"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28" name="Rectangle 327"/>
                    <p:cNvSpPr/>
                    <p:nvPr/>
                  </p:nvSpPr>
                  <p:spPr bwMode="auto">
                    <a:xfrm>
                      <a:off x="3265796" y="2446566"/>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29" name="Rectangle 328"/>
                    <p:cNvSpPr/>
                    <p:nvPr/>
                  </p:nvSpPr>
                  <p:spPr bwMode="auto">
                    <a:xfrm>
                      <a:off x="34181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30" name="Rectangle 329"/>
                    <p:cNvSpPr/>
                    <p:nvPr/>
                  </p:nvSpPr>
                  <p:spPr bwMode="auto">
                    <a:xfrm>
                      <a:off x="3570596"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31" name="Rectangle 330"/>
                    <p:cNvSpPr/>
                    <p:nvPr/>
                  </p:nvSpPr>
                  <p:spPr bwMode="auto">
                    <a:xfrm>
                      <a:off x="3712192" y="2446565"/>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32" name="Rectangle 331"/>
                    <p:cNvSpPr/>
                    <p:nvPr/>
                  </p:nvSpPr>
                  <p:spPr bwMode="auto">
                    <a:xfrm>
                      <a:off x="3864592" y="2446564"/>
                      <a:ext cx="152400" cy="95801"/>
                    </a:xfrm>
                    <a:prstGeom prst="rect">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323" name="Group 322"/>
                  <p:cNvGrpSpPr/>
                  <p:nvPr/>
                </p:nvGrpSpPr>
                <p:grpSpPr>
                  <a:xfrm>
                    <a:off x="2841550" y="1026784"/>
                    <a:ext cx="532148" cy="200152"/>
                    <a:chOff x="3517092" y="878758"/>
                    <a:chExt cx="532148" cy="200152"/>
                  </a:xfrm>
                </p:grpSpPr>
                <p:pic>
                  <p:nvPicPr>
                    <p:cNvPr id="325" name="Picture 324" descr="http://www.iconsdb.com/icons/preview/black/text-file-xx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26" name="TextBox 325"/>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m3u8</a:t>
                      </a:r>
                    </a:p>
                  </p:txBody>
                </p:sp>
              </p:grpSp>
              <p:sp>
                <p:nvSpPr>
                  <p:cNvPr id="324" name="TextBox 323"/>
                  <p:cNvSpPr txBox="1"/>
                  <p:nvPr/>
                </p:nvSpPr>
                <p:spPr>
                  <a:xfrm>
                    <a:off x="2957659" y="1330625"/>
                    <a:ext cx="414796" cy="275209"/>
                  </a:xfrm>
                  <a:prstGeom prst="rect">
                    <a:avLst/>
                  </a:prstGeom>
                  <a:noFill/>
                </p:spPr>
                <p:txBody>
                  <a:bodyPr wrap="square" rtlCol="0" anchor="ctr" anchorCtr="0">
                    <a:spAutoFit/>
                  </a:bodyPr>
                  <a:lstStyle/>
                  <a:p>
                    <a:pPr>
                      <a:defRPr/>
                    </a:pPr>
                    <a:r>
                      <a:rPr lang="en-US" sz="1600" kern="0" dirty="0">
                        <a:solidFill>
                          <a:srgbClr val="C0504D"/>
                        </a:solidFill>
                        <a:cs typeface="Arial" pitchFamily="34" charset="0"/>
                      </a:rPr>
                      <a:t>HLS</a:t>
                    </a:r>
                  </a:p>
                </p:txBody>
              </p:sp>
            </p:grpSp>
          </p:grpSp>
          <p:grpSp>
            <p:nvGrpSpPr>
              <p:cNvPr id="272" name="Group 271"/>
              <p:cNvGrpSpPr>
                <a:grpSpLocks noChangeAspect="1"/>
              </p:cNvGrpSpPr>
              <p:nvPr/>
            </p:nvGrpSpPr>
            <p:grpSpPr>
              <a:xfrm>
                <a:off x="1276747" y="2038350"/>
                <a:ext cx="1695053" cy="831323"/>
                <a:chOff x="2027529" y="930056"/>
                <a:chExt cx="1377898" cy="675778"/>
              </a:xfrm>
            </p:grpSpPr>
            <p:grpSp>
              <p:nvGrpSpPr>
                <p:cNvPr id="305" name="Group 174"/>
                <p:cNvGrpSpPr>
                  <a:grpSpLocks/>
                </p:cNvGrpSpPr>
                <p:nvPr/>
              </p:nvGrpSpPr>
              <p:grpSpPr bwMode="auto">
                <a:xfrm>
                  <a:off x="2027529" y="930056"/>
                  <a:ext cx="572256" cy="504604"/>
                  <a:chOff x="480" y="2640"/>
                  <a:chExt cx="440" cy="464"/>
                </a:xfrm>
              </p:grpSpPr>
              <p:pic>
                <p:nvPicPr>
                  <p:cNvPr id="318" name="Picture 175" descr="2"/>
                  <p:cNvPicPr>
                    <a:picLocks noChangeAspect="1" noChangeArrowheads="1"/>
                  </p:cNvPicPr>
                  <p:nvPr/>
                </p:nvPicPr>
                <p:blipFill>
                  <a:blip r:embed="rId5" cstate="print"/>
                  <a:srcRect/>
                  <a:stretch>
                    <a:fillRect/>
                  </a:stretch>
                </p:blipFill>
                <p:spPr bwMode="auto">
                  <a:xfrm>
                    <a:off x="576" y="2640"/>
                    <a:ext cx="344" cy="368"/>
                  </a:xfrm>
                  <a:prstGeom prst="rect">
                    <a:avLst/>
                  </a:prstGeom>
                  <a:noFill/>
                  <a:ln w="9525">
                    <a:noFill/>
                    <a:miter lim="800000"/>
                    <a:headEnd/>
                    <a:tailEnd/>
                  </a:ln>
                </p:spPr>
              </p:pic>
              <p:pic>
                <p:nvPicPr>
                  <p:cNvPr id="319" name="Picture 176" descr="2"/>
                  <p:cNvPicPr>
                    <a:picLocks noChangeAspect="1" noChangeArrowheads="1"/>
                  </p:cNvPicPr>
                  <p:nvPr/>
                </p:nvPicPr>
                <p:blipFill>
                  <a:blip r:embed="rId5" cstate="print"/>
                  <a:srcRect/>
                  <a:stretch>
                    <a:fillRect/>
                  </a:stretch>
                </p:blipFill>
                <p:spPr bwMode="auto">
                  <a:xfrm>
                    <a:off x="480" y="2736"/>
                    <a:ext cx="344" cy="368"/>
                  </a:xfrm>
                  <a:prstGeom prst="rect">
                    <a:avLst/>
                  </a:prstGeom>
                  <a:noFill/>
                  <a:ln w="9525">
                    <a:noFill/>
                    <a:miter lim="800000"/>
                    <a:headEnd/>
                    <a:tailEnd/>
                  </a:ln>
                </p:spPr>
              </p:pic>
            </p:grpSp>
            <p:grpSp>
              <p:nvGrpSpPr>
                <p:cNvPr id="306" name="Group 305"/>
                <p:cNvGrpSpPr/>
                <p:nvPr/>
              </p:nvGrpSpPr>
              <p:grpSpPr>
                <a:xfrm>
                  <a:off x="2411899" y="1026784"/>
                  <a:ext cx="993528" cy="579050"/>
                  <a:chOff x="2411899" y="1026784"/>
                  <a:chExt cx="993528" cy="579050"/>
                </a:xfrm>
              </p:grpSpPr>
              <p:grpSp>
                <p:nvGrpSpPr>
                  <p:cNvPr id="307" name="Group 306"/>
                  <p:cNvGrpSpPr/>
                  <p:nvPr/>
                </p:nvGrpSpPr>
                <p:grpSpPr>
                  <a:xfrm>
                    <a:off x="2411899" y="1275497"/>
                    <a:ext cx="892792" cy="95803"/>
                    <a:chOff x="3124200" y="2446564"/>
                    <a:chExt cx="892792" cy="95803"/>
                  </a:xfrm>
                </p:grpSpPr>
                <p:sp>
                  <p:nvSpPr>
                    <p:cNvPr id="312" name="Rectangle 311"/>
                    <p:cNvSpPr/>
                    <p:nvPr/>
                  </p:nvSpPr>
                  <p:spPr bwMode="auto">
                    <a:xfrm>
                      <a:off x="3124200" y="2446566"/>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13" name="Rectangle 312"/>
                    <p:cNvSpPr/>
                    <p:nvPr/>
                  </p:nvSpPr>
                  <p:spPr bwMode="auto">
                    <a:xfrm>
                      <a:off x="3265796" y="2446566"/>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14" name="Rectangle 313"/>
                    <p:cNvSpPr/>
                    <p:nvPr/>
                  </p:nvSpPr>
                  <p:spPr bwMode="auto">
                    <a:xfrm>
                      <a:off x="3418196" y="2446565"/>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15" name="Rectangle 314"/>
                    <p:cNvSpPr/>
                    <p:nvPr/>
                  </p:nvSpPr>
                  <p:spPr bwMode="auto">
                    <a:xfrm>
                      <a:off x="3570596" y="2446565"/>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16" name="Rectangle 315"/>
                    <p:cNvSpPr/>
                    <p:nvPr/>
                  </p:nvSpPr>
                  <p:spPr bwMode="auto">
                    <a:xfrm>
                      <a:off x="3712192" y="2446565"/>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17" name="Rectangle 316"/>
                    <p:cNvSpPr/>
                    <p:nvPr/>
                  </p:nvSpPr>
                  <p:spPr bwMode="auto">
                    <a:xfrm>
                      <a:off x="3864592" y="2446564"/>
                      <a:ext cx="152400" cy="95801"/>
                    </a:xfrm>
                    <a:prstGeom prst="rect">
                      <a:avLst/>
                    </a:prstGeom>
                    <a:solidFill>
                      <a:srgbClr val="00B05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308" name="Group 307"/>
                  <p:cNvGrpSpPr/>
                  <p:nvPr/>
                </p:nvGrpSpPr>
                <p:grpSpPr>
                  <a:xfrm>
                    <a:off x="2841550" y="1026784"/>
                    <a:ext cx="532148" cy="200152"/>
                    <a:chOff x="3517092" y="878758"/>
                    <a:chExt cx="532148" cy="200152"/>
                  </a:xfrm>
                </p:grpSpPr>
                <p:pic>
                  <p:nvPicPr>
                    <p:cNvPr id="310" name="Picture 309" descr="http://www.iconsdb.com/icons/preview/black/text-file-xx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11" name="TextBox 310"/>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mpd</a:t>
                      </a:r>
                    </a:p>
                  </p:txBody>
                </p:sp>
              </p:grpSp>
              <p:sp>
                <p:nvSpPr>
                  <p:cNvPr id="309" name="TextBox 308"/>
                  <p:cNvSpPr txBox="1"/>
                  <p:nvPr/>
                </p:nvSpPr>
                <p:spPr>
                  <a:xfrm>
                    <a:off x="2832781" y="1330625"/>
                    <a:ext cx="572646" cy="275209"/>
                  </a:xfrm>
                  <a:prstGeom prst="rect">
                    <a:avLst/>
                  </a:prstGeom>
                  <a:noFill/>
                </p:spPr>
                <p:txBody>
                  <a:bodyPr wrap="square" rtlCol="0" anchor="ctr" anchorCtr="0">
                    <a:spAutoFit/>
                  </a:bodyPr>
                  <a:lstStyle/>
                  <a:p>
                    <a:pPr>
                      <a:defRPr/>
                    </a:pPr>
                    <a:r>
                      <a:rPr lang="en-US" sz="1600" kern="0" dirty="0">
                        <a:solidFill>
                          <a:srgbClr val="00B050"/>
                        </a:solidFill>
                        <a:cs typeface="Arial" pitchFamily="34" charset="0"/>
                      </a:rPr>
                      <a:t>DASH</a:t>
                    </a:r>
                  </a:p>
                </p:txBody>
              </p:sp>
            </p:grpSp>
          </p:grpSp>
          <p:grpSp>
            <p:nvGrpSpPr>
              <p:cNvPr id="273" name="Group 272"/>
              <p:cNvGrpSpPr>
                <a:grpSpLocks noChangeAspect="1"/>
              </p:cNvGrpSpPr>
              <p:nvPr/>
            </p:nvGrpSpPr>
            <p:grpSpPr>
              <a:xfrm>
                <a:off x="1276745" y="2876550"/>
                <a:ext cx="1695055" cy="831323"/>
                <a:chOff x="2027529" y="930056"/>
                <a:chExt cx="1377900" cy="675778"/>
              </a:xfrm>
            </p:grpSpPr>
            <p:grpSp>
              <p:nvGrpSpPr>
                <p:cNvPr id="290" name="Group 174"/>
                <p:cNvGrpSpPr>
                  <a:grpSpLocks/>
                </p:cNvGrpSpPr>
                <p:nvPr/>
              </p:nvGrpSpPr>
              <p:grpSpPr bwMode="auto">
                <a:xfrm>
                  <a:off x="2027529" y="930056"/>
                  <a:ext cx="572256" cy="504604"/>
                  <a:chOff x="480" y="2640"/>
                  <a:chExt cx="440" cy="464"/>
                </a:xfrm>
              </p:grpSpPr>
              <p:pic>
                <p:nvPicPr>
                  <p:cNvPr id="303" name="Picture 175" descr="2"/>
                  <p:cNvPicPr>
                    <a:picLocks noChangeAspect="1" noChangeArrowheads="1"/>
                  </p:cNvPicPr>
                  <p:nvPr/>
                </p:nvPicPr>
                <p:blipFill>
                  <a:blip r:embed="rId5" cstate="print"/>
                  <a:srcRect/>
                  <a:stretch>
                    <a:fillRect/>
                  </a:stretch>
                </p:blipFill>
                <p:spPr bwMode="auto">
                  <a:xfrm>
                    <a:off x="576" y="2640"/>
                    <a:ext cx="344" cy="368"/>
                  </a:xfrm>
                  <a:prstGeom prst="rect">
                    <a:avLst/>
                  </a:prstGeom>
                  <a:noFill/>
                  <a:ln w="9525">
                    <a:noFill/>
                    <a:miter lim="800000"/>
                    <a:headEnd/>
                    <a:tailEnd/>
                  </a:ln>
                </p:spPr>
              </p:pic>
              <p:pic>
                <p:nvPicPr>
                  <p:cNvPr id="304" name="Picture 176" descr="2"/>
                  <p:cNvPicPr>
                    <a:picLocks noChangeAspect="1" noChangeArrowheads="1"/>
                  </p:cNvPicPr>
                  <p:nvPr/>
                </p:nvPicPr>
                <p:blipFill>
                  <a:blip r:embed="rId5" cstate="print"/>
                  <a:srcRect/>
                  <a:stretch>
                    <a:fillRect/>
                  </a:stretch>
                </p:blipFill>
                <p:spPr bwMode="auto">
                  <a:xfrm>
                    <a:off x="480" y="2736"/>
                    <a:ext cx="344" cy="368"/>
                  </a:xfrm>
                  <a:prstGeom prst="rect">
                    <a:avLst/>
                  </a:prstGeom>
                  <a:noFill/>
                  <a:ln w="9525">
                    <a:noFill/>
                    <a:miter lim="800000"/>
                    <a:headEnd/>
                    <a:tailEnd/>
                  </a:ln>
                </p:spPr>
              </p:pic>
            </p:grpSp>
            <p:grpSp>
              <p:nvGrpSpPr>
                <p:cNvPr id="291" name="Group 290"/>
                <p:cNvGrpSpPr/>
                <p:nvPr/>
              </p:nvGrpSpPr>
              <p:grpSpPr>
                <a:xfrm>
                  <a:off x="2411899" y="1026784"/>
                  <a:ext cx="993530" cy="579050"/>
                  <a:chOff x="2411899" y="1026784"/>
                  <a:chExt cx="993530" cy="579050"/>
                </a:xfrm>
              </p:grpSpPr>
              <p:grpSp>
                <p:nvGrpSpPr>
                  <p:cNvPr id="292" name="Group 291"/>
                  <p:cNvGrpSpPr/>
                  <p:nvPr/>
                </p:nvGrpSpPr>
                <p:grpSpPr>
                  <a:xfrm>
                    <a:off x="2411899" y="1275497"/>
                    <a:ext cx="892792" cy="95803"/>
                    <a:chOff x="3124200" y="2446564"/>
                    <a:chExt cx="892792" cy="95803"/>
                  </a:xfrm>
                </p:grpSpPr>
                <p:sp>
                  <p:nvSpPr>
                    <p:cNvPr id="297" name="Rectangle 296"/>
                    <p:cNvSpPr/>
                    <p:nvPr/>
                  </p:nvSpPr>
                  <p:spPr bwMode="auto">
                    <a:xfrm>
                      <a:off x="3124200" y="2446566"/>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98" name="Rectangle 297"/>
                    <p:cNvSpPr/>
                    <p:nvPr/>
                  </p:nvSpPr>
                  <p:spPr bwMode="auto">
                    <a:xfrm>
                      <a:off x="3265796" y="2446566"/>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99" name="Rectangle 298"/>
                    <p:cNvSpPr/>
                    <p:nvPr/>
                  </p:nvSpPr>
                  <p:spPr bwMode="auto">
                    <a:xfrm>
                      <a:off x="3418196" y="2446565"/>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00" name="Rectangle 299"/>
                    <p:cNvSpPr/>
                    <p:nvPr/>
                  </p:nvSpPr>
                  <p:spPr bwMode="auto">
                    <a:xfrm>
                      <a:off x="3570596" y="2446565"/>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01" name="Rectangle 300"/>
                    <p:cNvSpPr/>
                    <p:nvPr/>
                  </p:nvSpPr>
                  <p:spPr bwMode="auto">
                    <a:xfrm>
                      <a:off x="3712192" y="2446565"/>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302" name="Rectangle 301"/>
                    <p:cNvSpPr/>
                    <p:nvPr/>
                  </p:nvSpPr>
                  <p:spPr bwMode="auto">
                    <a:xfrm>
                      <a:off x="3864592" y="2446564"/>
                      <a:ext cx="152400" cy="95801"/>
                    </a:xfrm>
                    <a:prstGeom prst="rect">
                      <a:avLst/>
                    </a:prstGeom>
                    <a:solidFill>
                      <a:srgbClr val="7030A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293" name="Group 292"/>
                  <p:cNvGrpSpPr/>
                  <p:nvPr/>
                </p:nvGrpSpPr>
                <p:grpSpPr>
                  <a:xfrm>
                    <a:off x="2841550" y="1026784"/>
                    <a:ext cx="532148" cy="200152"/>
                    <a:chOff x="3517092" y="878758"/>
                    <a:chExt cx="532148" cy="200152"/>
                  </a:xfrm>
                </p:grpSpPr>
                <p:pic>
                  <p:nvPicPr>
                    <p:cNvPr id="295" name="Picture 294" descr="http://www.iconsdb.com/icons/preview/black/text-file-xx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96" name="TextBox 295"/>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ismc</a:t>
                      </a:r>
                    </a:p>
                  </p:txBody>
                </p:sp>
              </p:grpSp>
              <p:sp>
                <p:nvSpPr>
                  <p:cNvPr id="294" name="TextBox 293"/>
                  <p:cNvSpPr txBox="1"/>
                  <p:nvPr/>
                </p:nvSpPr>
                <p:spPr>
                  <a:xfrm>
                    <a:off x="2708896" y="1330625"/>
                    <a:ext cx="696533" cy="275209"/>
                  </a:xfrm>
                  <a:prstGeom prst="rect">
                    <a:avLst/>
                  </a:prstGeom>
                  <a:noFill/>
                </p:spPr>
                <p:txBody>
                  <a:bodyPr wrap="square" rtlCol="0" anchor="ctr" anchorCtr="0">
                    <a:spAutoFit/>
                  </a:bodyPr>
                  <a:lstStyle/>
                  <a:p>
                    <a:pPr>
                      <a:defRPr/>
                    </a:pPr>
                    <a:r>
                      <a:rPr lang="en-US" sz="1600" kern="0" dirty="0">
                        <a:solidFill>
                          <a:srgbClr val="7030A0"/>
                        </a:solidFill>
                        <a:cs typeface="Arial" pitchFamily="34" charset="0"/>
                      </a:rPr>
                      <a:t>Smooth</a:t>
                    </a:r>
                  </a:p>
                </p:txBody>
              </p:sp>
            </p:grpSp>
          </p:grpSp>
          <p:grpSp>
            <p:nvGrpSpPr>
              <p:cNvPr id="274" name="Group 273"/>
              <p:cNvGrpSpPr>
                <a:grpSpLocks noChangeAspect="1"/>
              </p:cNvGrpSpPr>
              <p:nvPr/>
            </p:nvGrpSpPr>
            <p:grpSpPr>
              <a:xfrm>
                <a:off x="1280726" y="3790950"/>
                <a:ext cx="1691071" cy="831323"/>
                <a:chOff x="2027529" y="930056"/>
                <a:chExt cx="1374661" cy="675778"/>
              </a:xfrm>
            </p:grpSpPr>
            <p:grpSp>
              <p:nvGrpSpPr>
                <p:cNvPr id="275" name="Group 174"/>
                <p:cNvGrpSpPr>
                  <a:grpSpLocks/>
                </p:cNvGrpSpPr>
                <p:nvPr/>
              </p:nvGrpSpPr>
              <p:grpSpPr bwMode="auto">
                <a:xfrm>
                  <a:off x="2027529" y="930056"/>
                  <a:ext cx="572256" cy="504604"/>
                  <a:chOff x="480" y="2640"/>
                  <a:chExt cx="440" cy="464"/>
                </a:xfrm>
              </p:grpSpPr>
              <p:pic>
                <p:nvPicPr>
                  <p:cNvPr id="288" name="Picture 175" descr="2"/>
                  <p:cNvPicPr>
                    <a:picLocks noChangeAspect="1" noChangeArrowheads="1"/>
                  </p:cNvPicPr>
                  <p:nvPr/>
                </p:nvPicPr>
                <p:blipFill>
                  <a:blip r:embed="rId5" cstate="print"/>
                  <a:srcRect/>
                  <a:stretch>
                    <a:fillRect/>
                  </a:stretch>
                </p:blipFill>
                <p:spPr bwMode="auto">
                  <a:xfrm>
                    <a:off x="576" y="2640"/>
                    <a:ext cx="344" cy="368"/>
                  </a:xfrm>
                  <a:prstGeom prst="rect">
                    <a:avLst/>
                  </a:prstGeom>
                  <a:noFill/>
                  <a:ln w="9525">
                    <a:noFill/>
                    <a:miter lim="800000"/>
                    <a:headEnd/>
                    <a:tailEnd/>
                  </a:ln>
                </p:spPr>
              </p:pic>
              <p:pic>
                <p:nvPicPr>
                  <p:cNvPr id="289" name="Picture 176" descr="2"/>
                  <p:cNvPicPr>
                    <a:picLocks noChangeAspect="1" noChangeArrowheads="1"/>
                  </p:cNvPicPr>
                  <p:nvPr/>
                </p:nvPicPr>
                <p:blipFill>
                  <a:blip r:embed="rId5" cstate="print"/>
                  <a:srcRect/>
                  <a:stretch>
                    <a:fillRect/>
                  </a:stretch>
                </p:blipFill>
                <p:spPr bwMode="auto">
                  <a:xfrm>
                    <a:off x="480" y="2736"/>
                    <a:ext cx="344" cy="368"/>
                  </a:xfrm>
                  <a:prstGeom prst="rect">
                    <a:avLst/>
                  </a:prstGeom>
                  <a:noFill/>
                  <a:ln w="9525">
                    <a:noFill/>
                    <a:miter lim="800000"/>
                    <a:headEnd/>
                    <a:tailEnd/>
                  </a:ln>
                </p:spPr>
              </p:pic>
            </p:grpSp>
            <p:grpSp>
              <p:nvGrpSpPr>
                <p:cNvPr id="276" name="Group 275"/>
                <p:cNvGrpSpPr/>
                <p:nvPr/>
              </p:nvGrpSpPr>
              <p:grpSpPr>
                <a:xfrm>
                  <a:off x="2411899" y="1026784"/>
                  <a:ext cx="990291" cy="579050"/>
                  <a:chOff x="2411899" y="1026784"/>
                  <a:chExt cx="990291" cy="579050"/>
                </a:xfrm>
              </p:grpSpPr>
              <p:grpSp>
                <p:nvGrpSpPr>
                  <p:cNvPr id="277" name="Group 276"/>
                  <p:cNvGrpSpPr/>
                  <p:nvPr/>
                </p:nvGrpSpPr>
                <p:grpSpPr>
                  <a:xfrm>
                    <a:off x="2411899" y="1275497"/>
                    <a:ext cx="892792" cy="95803"/>
                    <a:chOff x="3124200" y="2446564"/>
                    <a:chExt cx="892792" cy="95803"/>
                  </a:xfrm>
                </p:grpSpPr>
                <p:sp>
                  <p:nvSpPr>
                    <p:cNvPr id="282" name="Rectangle 281"/>
                    <p:cNvSpPr/>
                    <p:nvPr/>
                  </p:nvSpPr>
                  <p:spPr bwMode="auto">
                    <a:xfrm>
                      <a:off x="3124200" y="2446566"/>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83" name="Rectangle 282"/>
                    <p:cNvSpPr/>
                    <p:nvPr/>
                  </p:nvSpPr>
                  <p:spPr bwMode="auto">
                    <a:xfrm>
                      <a:off x="3265796" y="2446566"/>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84" name="Rectangle 283"/>
                    <p:cNvSpPr/>
                    <p:nvPr/>
                  </p:nvSpPr>
                  <p:spPr bwMode="auto">
                    <a:xfrm>
                      <a:off x="3418196" y="2446565"/>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85" name="Rectangle 284"/>
                    <p:cNvSpPr/>
                    <p:nvPr/>
                  </p:nvSpPr>
                  <p:spPr bwMode="auto">
                    <a:xfrm>
                      <a:off x="3570596" y="2446565"/>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86" name="Rectangle 285"/>
                    <p:cNvSpPr/>
                    <p:nvPr/>
                  </p:nvSpPr>
                  <p:spPr bwMode="auto">
                    <a:xfrm>
                      <a:off x="3712192" y="2446565"/>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sp>
                  <p:nvSpPr>
                    <p:cNvPr id="287" name="Rectangle 286"/>
                    <p:cNvSpPr/>
                    <p:nvPr/>
                  </p:nvSpPr>
                  <p:spPr bwMode="auto">
                    <a:xfrm>
                      <a:off x="3864592" y="2446564"/>
                      <a:ext cx="152400" cy="95801"/>
                    </a:xfrm>
                    <a:prstGeom prst="rect">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2800" b="1" kern="0">
                        <a:solidFill>
                          <a:srgbClr val="777777"/>
                        </a:solidFill>
                        <a:cs typeface="Arial" charset="0"/>
                      </a:endParaRPr>
                    </a:p>
                  </p:txBody>
                </p:sp>
              </p:grpSp>
              <p:grpSp>
                <p:nvGrpSpPr>
                  <p:cNvPr id="278" name="Group 277"/>
                  <p:cNvGrpSpPr/>
                  <p:nvPr/>
                </p:nvGrpSpPr>
                <p:grpSpPr>
                  <a:xfrm>
                    <a:off x="2841550" y="1026784"/>
                    <a:ext cx="532148" cy="200152"/>
                    <a:chOff x="3517092" y="878758"/>
                    <a:chExt cx="532148" cy="200152"/>
                  </a:xfrm>
                </p:grpSpPr>
                <p:pic>
                  <p:nvPicPr>
                    <p:cNvPr id="280" name="Picture 279" descr="http://www.iconsdb.com/icons/preview/black/text-file-xx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17092" y="90593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81" name="TextBox 280"/>
                    <p:cNvSpPr txBox="1"/>
                    <p:nvPr/>
                  </p:nvSpPr>
                  <p:spPr>
                    <a:xfrm>
                      <a:off x="3593292" y="878758"/>
                      <a:ext cx="455948" cy="200152"/>
                    </a:xfrm>
                    <a:prstGeom prst="rect">
                      <a:avLst/>
                    </a:prstGeom>
                    <a:noFill/>
                  </p:spPr>
                  <p:txBody>
                    <a:bodyPr wrap="square" rtlCol="0" anchor="ctr" anchorCtr="0">
                      <a:spAutoFit/>
                    </a:bodyPr>
                    <a:lstStyle/>
                    <a:p>
                      <a:pPr>
                        <a:defRPr/>
                      </a:pPr>
                      <a:r>
                        <a:rPr lang="en-US" sz="1000" i="1" kern="0" dirty="0">
                          <a:solidFill>
                            <a:srgbClr val="000000"/>
                          </a:solidFill>
                          <a:cs typeface="Arial" pitchFamily="34" charset="0"/>
                        </a:rPr>
                        <a:t>f4m</a:t>
                      </a:r>
                    </a:p>
                  </p:txBody>
                </p:sp>
              </p:grpSp>
              <p:sp>
                <p:nvSpPr>
                  <p:cNvPr id="279" name="TextBox 278"/>
                  <p:cNvSpPr txBox="1"/>
                  <p:nvPr/>
                </p:nvSpPr>
                <p:spPr>
                  <a:xfrm>
                    <a:off x="2948669" y="1330625"/>
                    <a:ext cx="453521" cy="275209"/>
                  </a:xfrm>
                  <a:prstGeom prst="rect">
                    <a:avLst/>
                  </a:prstGeom>
                  <a:noFill/>
                </p:spPr>
                <p:txBody>
                  <a:bodyPr wrap="square" rtlCol="0" anchor="ctr" anchorCtr="0">
                    <a:spAutoFit/>
                  </a:bodyPr>
                  <a:lstStyle/>
                  <a:p>
                    <a:pPr>
                      <a:defRPr/>
                    </a:pPr>
                    <a:r>
                      <a:rPr lang="en-US" sz="1600" kern="0" dirty="0">
                        <a:solidFill>
                          <a:srgbClr val="C00000"/>
                        </a:solidFill>
                        <a:cs typeface="Arial" pitchFamily="34" charset="0"/>
                      </a:rPr>
                      <a:t>HDS</a:t>
                    </a:r>
                  </a:p>
                </p:txBody>
              </p:sp>
            </p:grpSp>
          </p:grpSp>
        </p:grpSp>
        <p:grpSp>
          <p:nvGrpSpPr>
            <p:cNvPr id="265" name="Group 264"/>
            <p:cNvGrpSpPr/>
            <p:nvPr/>
          </p:nvGrpSpPr>
          <p:grpSpPr>
            <a:xfrm>
              <a:off x="2968870" y="1538310"/>
              <a:ext cx="290866" cy="2633640"/>
              <a:chOff x="3484819" y="1428751"/>
              <a:chExt cx="244640" cy="2633640"/>
            </a:xfrm>
          </p:grpSpPr>
          <p:cxnSp>
            <p:nvCxnSpPr>
              <p:cNvPr id="266" name="Straight Connector 265"/>
              <p:cNvCxnSpPr/>
              <p:nvPr/>
            </p:nvCxnSpPr>
            <p:spPr>
              <a:xfrm>
                <a:off x="3484819" y="1443285"/>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3484819" y="2256499"/>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3484819" y="3147991"/>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3484819" y="4062391"/>
                <a:ext cx="244640"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3729459" y="1428751"/>
                <a:ext cx="0" cy="263364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39" name="Group 338"/>
          <p:cNvGrpSpPr/>
          <p:nvPr/>
        </p:nvGrpSpPr>
        <p:grpSpPr>
          <a:xfrm>
            <a:off x="3259736" y="742950"/>
            <a:ext cx="2836264" cy="3856730"/>
            <a:chOff x="3259736" y="742950"/>
            <a:chExt cx="2836264" cy="3856730"/>
          </a:xfrm>
        </p:grpSpPr>
        <p:sp>
          <p:nvSpPr>
            <p:cNvPr id="340" name="TextBox 339"/>
            <p:cNvSpPr txBox="1"/>
            <p:nvPr/>
          </p:nvSpPr>
          <p:spPr>
            <a:xfrm>
              <a:off x="3370374" y="742950"/>
              <a:ext cx="2725626" cy="3856730"/>
            </a:xfrm>
            <a:prstGeom prst="rect">
              <a:avLst/>
            </a:prstGeom>
            <a:solidFill>
              <a:schemeClr val="bg1">
                <a:lumMod val="65000"/>
                <a:alpha val="35000"/>
              </a:schemeClr>
            </a:solidFill>
          </p:spPr>
          <p:txBody>
            <a:bodyPr wrap="square" rtlCol="0" anchor="t" anchorCtr="0">
              <a:noAutofit/>
            </a:bodyPr>
            <a:lstStyle/>
            <a:p>
              <a:pPr algn="ctr">
                <a:defRPr/>
              </a:pPr>
              <a:r>
                <a:rPr lang="en-US" sz="2400" i="1" kern="0" dirty="0">
                  <a:solidFill>
                    <a:sysClr val="windowText" lastClr="000000"/>
                  </a:solidFill>
                  <a:cs typeface="Arial" charset="0"/>
                </a:rPr>
                <a:t>Device Playback</a:t>
              </a:r>
            </a:p>
          </p:txBody>
        </p:sp>
        <p:cxnSp>
          <p:nvCxnSpPr>
            <p:cNvPr id="341" name="Straight Connector 340"/>
            <p:cNvCxnSpPr/>
            <p:nvPr/>
          </p:nvCxnSpPr>
          <p:spPr>
            <a:xfrm flipH="1">
              <a:off x="3259736" y="3015014"/>
              <a:ext cx="300861" cy="0"/>
            </a:xfrm>
            <a:prstGeom prst="line">
              <a:avLst/>
            </a:prstGeom>
            <a:ln w="3810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2" name="Group 341"/>
            <p:cNvGrpSpPr/>
            <p:nvPr/>
          </p:nvGrpSpPr>
          <p:grpSpPr>
            <a:xfrm>
              <a:off x="3550360" y="1488590"/>
              <a:ext cx="2413565" cy="3064360"/>
              <a:chOff x="3550360" y="1809750"/>
              <a:chExt cx="2413565" cy="3064360"/>
            </a:xfrm>
          </p:grpSpPr>
          <p:grpSp>
            <p:nvGrpSpPr>
              <p:cNvPr id="343" name="Group 342"/>
              <p:cNvGrpSpPr/>
              <p:nvPr/>
            </p:nvGrpSpPr>
            <p:grpSpPr>
              <a:xfrm>
                <a:off x="4404360" y="1809750"/>
                <a:ext cx="548640" cy="3064360"/>
                <a:chOff x="4404360" y="1809750"/>
                <a:chExt cx="548640" cy="3064360"/>
              </a:xfrm>
            </p:grpSpPr>
            <p:grpSp>
              <p:nvGrpSpPr>
                <p:cNvPr id="356" name="Group 355"/>
                <p:cNvGrpSpPr>
                  <a:grpSpLocks noChangeAspect="1"/>
                </p:cNvGrpSpPr>
                <p:nvPr/>
              </p:nvGrpSpPr>
              <p:grpSpPr>
                <a:xfrm>
                  <a:off x="4404360" y="1809750"/>
                  <a:ext cx="548640" cy="548640"/>
                  <a:chOff x="4876800" y="1200150"/>
                  <a:chExt cx="533400" cy="533400"/>
                </a:xfrm>
              </p:grpSpPr>
              <p:sp>
                <p:nvSpPr>
                  <p:cNvPr id="369" name="Rounded Rectangle 368"/>
                  <p:cNvSpPr/>
                  <p:nvPr/>
                </p:nvSpPr>
                <p:spPr>
                  <a:xfrm>
                    <a:off x="4953000" y="1276350"/>
                    <a:ext cx="457200" cy="4572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370" name="Rounded Rectangle 369"/>
                  <p:cNvSpPr/>
                  <p:nvPr/>
                </p:nvSpPr>
                <p:spPr>
                  <a:xfrm>
                    <a:off x="4876800" y="1200150"/>
                    <a:ext cx="457200" cy="45720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mobile</a:t>
                    </a:r>
                  </a:p>
                  <a:p>
                    <a:pPr algn="ctr">
                      <a:defRPr/>
                    </a:pPr>
                    <a:r>
                      <a:rPr lang="en-US" sz="1100" kern="0" dirty="0">
                        <a:solidFill>
                          <a:sysClr val="windowText" lastClr="000000"/>
                        </a:solidFill>
                      </a:rPr>
                      <a:t>apps</a:t>
                    </a:r>
                  </a:p>
                </p:txBody>
              </p:sp>
            </p:grpSp>
            <p:grpSp>
              <p:nvGrpSpPr>
                <p:cNvPr id="357" name="Group 356"/>
                <p:cNvGrpSpPr>
                  <a:grpSpLocks noChangeAspect="1"/>
                </p:cNvGrpSpPr>
                <p:nvPr/>
              </p:nvGrpSpPr>
              <p:grpSpPr>
                <a:xfrm>
                  <a:off x="4404360" y="2438680"/>
                  <a:ext cx="548640" cy="548640"/>
                  <a:chOff x="4876800" y="1809750"/>
                  <a:chExt cx="533400" cy="533400"/>
                </a:xfrm>
              </p:grpSpPr>
              <p:sp>
                <p:nvSpPr>
                  <p:cNvPr id="367" name="Rounded Rectangle 366"/>
                  <p:cNvSpPr/>
                  <p:nvPr/>
                </p:nvSpPr>
                <p:spPr>
                  <a:xfrm>
                    <a:off x="4953000" y="1885950"/>
                    <a:ext cx="457200" cy="457200"/>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368" name="Rounded Rectangle 367"/>
                  <p:cNvSpPr/>
                  <p:nvPr/>
                </p:nvSpPr>
                <p:spPr>
                  <a:xfrm>
                    <a:off x="4876800" y="1809750"/>
                    <a:ext cx="457200" cy="4572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PC</a:t>
                    </a:r>
                  </a:p>
                  <a:p>
                    <a:pPr algn="ctr">
                      <a:defRPr/>
                    </a:pPr>
                    <a:r>
                      <a:rPr lang="en-US" sz="1100" kern="0" dirty="0">
                        <a:solidFill>
                          <a:sysClr val="windowText" lastClr="000000"/>
                        </a:solidFill>
                      </a:rPr>
                      <a:t>apps</a:t>
                    </a:r>
                  </a:p>
                </p:txBody>
              </p:sp>
            </p:grpSp>
            <p:grpSp>
              <p:nvGrpSpPr>
                <p:cNvPr id="358" name="Group 357"/>
                <p:cNvGrpSpPr>
                  <a:grpSpLocks noChangeAspect="1"/>
                </p:cNvGrpSpPr>
                <p:nvPr/>
              </p:nvGrpSpPr>
              <p:grpSpPr>
                <a:xfrm>
                  <a:off x="4404360" y="3067610"/>
                  <a:ext cx="548640" cy="548640"/>
                  <a:chOff x="4876800" y="2419350"/>
                  <a:chExt cx="533400" cy="533400"/>
                </a:xfrm>
              </p:grpSpPr>
              <p:sp>
                <p:nvSpPr>
                  <p:cNvPr id="365" name="Rounded Rectangle 364"/>
                  <p:cNvSpPr/>
                  <p:nvPr/>
                </p:nvSpPr>
                <p:spPr>
                  <a:xfrm>
                    <a:off x="4953000" y="2495550"/>
                    <a:ext cx="457200" cy="457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366" name="Rounded Rectangle 365"/>
                  <p:cNvSpPr/>
                  <p:nvPr/>
                </p:nvSpPr>
                <p:spPr>
                  <a:xfrm>
                    <a:off x="4876800" y="2419350"/>
                    <a:ext cx="457200" cy="4572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TV</a:t>
                    </a:r>
                  </a:p>
                  <a:p>
                    <a:pPr algn="ctr">
                      <a:defRPr/>
                    </a:pPr>
                    <a:r>
                      <a:rPr lang="en-US" sz="1100" kern="0" dirty="0">
                        <a:solidFill>
                          <a:sysClr val="windowText" lastClr="000000"/>
                        </a:solidFill>
                      </a:rPr>
                      <a:t>apps</a:t>
                    </a:r>
                  </a:p>
                </p:txBody>
              </p:sp>
            </p:grpSp>
            <p:grpSp>
              <p:nvGrpSpPr>
                <p:cNvPr id="359" name="Group 358"/>
                <p:cNvGrpSpPr>
                  <a:grpSpLocks noChangeAspect="1"/>
                </p:cNvGrpSpPr>
                <p:nvPr/>
              </p:nvGrpSpPr>
              <p:grpSpPr>
                <a:xfrm>
                  <a:off x="4404360" y="3696540"/>
                  <a:ext cx="548640" cy="548640"/>
                  <a:chOff x="4876800" y="3028950"/>
                  <a:chExt cx="533400" cy="533400"/>
                </a:xfrm>
              </p:grpSpPr>
              <p:sp>
                <p:nvSpPr>
                  <p:cNvPr id="363" name="Rounded Rectangle 362"/>
                  <p:cNvSpPr/>
                  <p:nvPr/>
                </p:nvSpPr>
                <p:spPr>
                  <a:xfrm>
                    <a:off x="4953000" y="3105150"/>
                    <a:ext cx="457200" cy="457200"/>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364" name="Rounded Rectangle 363"/>
                  <p:cNvSpPr/>
                  <p:nvPr/>
                </p:nvSpPr>
                <p:spPr>
                  <a:xfrm>
                    <a:off x="4876800" y="3028950"/>
                    <a:ext cx="457200" cy="457200"/>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game</a:t>
                    </a:r>
                  </a:p>
                  <a:p>
                    <a:pPr algn="ctr">
                      <a:defRPr/>
                    </a:pPr>
                    <a:r>
                      <a:rPr lang="en-US" sz="1100" kern="0" dirty="0">
                        <a:solidFill>
                          <a:sysClr val="windowText" lastClr="000000"/>
                        </a:solidFill>
                      </a:rPr>
                      <a:t>apps</a:t>
                    </a:r>
                  </a:p>
                </p:txBody>
              </p:sp>
            </p:grpSp>
            <p:grpSp>
              <p:nvGrpSpPr>
                <p:cNvPr id="360" name="Group 359"/>
                <p:cNvGrpSpPr>
                  <a:grpSpLocks noChangeAspect="1"/>
                </p:cNvGrpSpPr>
                <p:nvPr/>
              </p:nvGrpSpPr>
              <p:grpSpPr>
                <a:xfrm>
                  <a:off x="4404360" y="4325470"/>
                  <a:ext cx="548640" cy="548640"/>
                  <a:chOff x="4876800" y="3638550"/>
                  <a:chExt cx="533400" cy="533400"/>
                </a:xfrm>
              </p:grpSpPr>
              <p:sp>
                <p:nvSpPr>
                  <p:cNvPr id="361" name="Rounded Rectangle 360"/>
                  <p:cNvSpPr/>
                  <p:nvPr/>
                </p:nvSpPr>
                <p:spPr>
                  <a:xfrm>
                    <a:off x="4953000" y="3714750"/>
                    <a:ext cx="457200" cy="4572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endParaRPr lang="en-US" sz="1100" kern="0" dirty="0">
                      <a:solidFill>
                        <a:sysClr val="windowText" lastClr="000000"/>
                      </a:solidFill>
                    </a:endParaRPr>
                  </a:p>
                </p:txBody>
              </p:sp>
              <p:sp>
                <p:nvSpPr>
                  <p:cNvPr id="362" name="Rounded Rectangle 361"/>
                  <p:cNvSpPr/>
                  <p:nvPr/>
                </p:nvSpPr>
                <p:spPr>
                  <a:xfrm>
                    <a:off x="4876800" y="3638550"/>
                    <a:ext cx="457200" cy="457200"/>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en-US" sz="1100" kern="0" dirty="0">
                        <a:solidFill>
                          <a:sysClr val="windowText" lastClr="000000"/>
                        </a:solidFill>
                      </a:rPr>
                      <a:t>set-top</a:t>
                    </a:r>
                  </a:p>
                  <a:p>
                    <a:pPr algn="ctr">
                      <a:defRPr/>
                    </a:pPr>
                    <a:r>
                      <a:rPr lang="en-US" sz="1100" kern="0" dirty="0">
                        <a:solidFill>
                          <a:sysClr val="windowText" lastClr="000000"/>
                        </a:solidFill>
                      </a:rPr>
                      <a:t>apps</a:t>
                    </a:r>
                  </a:p>
                </p:txBody>
              </p:sp>
            </p:grpSp>
          </p:grpSp>
          <p:grpSp>
            <p:nvGrpSpPr>
              <p:cNvPr id="344" name="Group 343"/>
              <p:cNvGrpSpPr/>
              <p:nvPr/>
            </p:nvGrpSpPr>
            <p:grpSpPr>
              <a:xfrm>
                <a:off x="5181600" y="1809750"/>
                <a:ext cx="782325" cy="2971800"/>
                <a:chOff x="5181600" y="1809750"/>
                <a:chExt cx="782325" cy="2971800"/>
              </a:xfrm>
            </p:grpSpPr>
            <p:pic>
              <p:nvPicPr>
                <p:cNvPr id="351" name="Picture 350" descr="iphone-large.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14301" y="1809750"/>
                  <a:ext cx="316922" cy="612027"/>
                </a:xfrm>
                <a:prstGeom prst="rect">
                  <a:avLst/>
                </a:prstGeom>
                <a:noFill/>
                <a:ln w="9525">
                  <a:noFill/>
                  <a:miter lim="800000"/>
                  <a:headEnd/>
                  <a:tailEnd/>
                </a:ln>
              </p:spPr>
            </p:pic>
            <p:pic>
              <p:nvPicPr>
                <p:cNvPr id="352" name="Picture 351" descr="laptop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81600" y="2413981"/>
                  <a:ext cx="782325" cy="691169"/>
                </a:xfrm>
                <a:prstGeom prst="rect">
                  <a:avLst/>
                </a:prstGeom>
                <a:noFill/>
                <a:ln w="9525">
                  <a:noFill/>
                  <a:miter lim="800000"/>
                  <a:headEnd/>
                  <a:tailEnd/>
                </a:ln>
              </p:spPr>
            </p:pic>
            <p:pic>
              <p:nvPicPr>
                <p:cNvPr id="353" name="Picture 352" descr="playstation"/>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23743" y="3612406"/>
                  <a:ext cx="698039" cy="864344"/>
                </a:xfrm>
                <a:prstGeom prst="rect">
                  <a:avLst/>
                </a:prstGeom>
                <a:noFill/>
                <a:ln w="9525">
                  <a:noFill/>
                  <a:miter lim="800000"/>
                  <a:headEnd/>
                  <a:tailEnd/>
                </a:ln>
              </p:spPr>
            </p:pic>
            <p:pic>
              <p:nvPicPr>
                <p:cNvPr id="354" name="Picture 353" descr="mage result for TV"/>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3629" y="3028950"/>
                  <a:ext cx="758266" cy="568436"/>
                </a:xfrm>
                <a:prstGeom prst="rect">
                  <a:avLst/>
                </a:prstGeom>
                <a:noFill/>
                <a:extLst>
                  <a:ext uri="{909E8E84-426E-40DD-AFC4-6F175D3DCCD1}">
                    <a14:hiddenFill xmlns:a14="http://schemas.microsoft.com/office/drawing/2010/main">
                      <a:solidFill>
                        <a:srgbClr val="FFFFFF"/>
                      </a:solidFill>
                    </a14:hiddenFill>
                  </a:ext>
                </a:extLst>
              </p:spPr>
            </p:pic>
            <p:pic>
              <p:nvPicPr>
                <p:cNvPr id="355" name="Picture 4" descr="mage result for roku"/>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1465" y="4400550"/>
                  <a:ext cx="682594"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5" name="Group 344"/>
              <p:cNvGrpSpPr/>
              <p:nvPr/>
            </p:nvGrpSpPr>
            <p:grpSpPr>
              <a:xfrm>
                <a:off x="3550360" y="2038351"/>
                <a:ext cx="793041" cy="2548789"/>
                <a:chOff x="3550360" y="2038351"/>
                <a:chExt cx="793041" cy="2548789"/>
              </a:xfrm>
            </p:grpSpPr>
            <p:cxnSp>
              <p:nvCxnSpPr>
                <p:cNvPr id="346" name="Connector: Elbow 196"/>
                <p:cNvCxnSpPr/>
                <p:nvPr/>
              </p:nvCxnSpPr>
              <p:spPr>
                <a:xfrm rot="5400000" flipH="1" flipV="1">
                  <a:off x="3459165" y="2138365"/>
                  <a:ext cx="984249" cy="784222"/>
                </a:xfrm>
                <a:prstGeom prst="bentConnector3">
                  <a:avLst>
                    <a:gd name="adj1" fmla="val 100323"/>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347" name="Connector: Elbow 199"/>
                <p:cNvCxnSpPr/>
                <p:nvPr/>
              </p:nvCxnSpPr>
              <p:spPr>
                <a:xfrm>
                  <a:off x="3550360" y="3332726"/>
                  <a:ext cx="793040" cy="1024"/>
                </a:xfrm>
                <a:prstGeom prst="bentConnector3">
                  <a:avLst>
                    <a:gd name="adj1" fmla="val 50000"/>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348" name="Connector: Elbow 205"/>
                <p:cNvCxnSpPr/>
                <p:nvPr/>
              </p:nvCxnSpPr>
              <p:spPr>
                <a:xfrm rot="16200000" flipH="1">
                  <a:off x="3134220" y="3377960"/>
                  <a:ext cx="1634390" cy="783970"/>
                </a:xfrm>
                <a:prstGeom prst="bentConnector2">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349" name="Connector: Elbow 199"/>
                <p:cNvCxnSpPr/>
                <p:nvPr/>
              </p:nvCxnSpPr>
              <p:spPr>
                <a:xfrm>
                  <a:off x="3550360" y="2647950"/>
                  <a:ext cx="793040" cy="1024"/>
                </a:xfrm>
                <a:prstGeom prst="bentConnector3">
                  <a:avLst>
                    <a:gd name="adj1" fmla="val 50000"/>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cxnSp>
              <p:nvCxnSpPr>
                <p:cNvPr id="350" name="Connector: Elbow 199"/>
                <p:cNvCxnSpPr/>
                <p:nvPr/>
              </p:nvCxnSpPr>
              <p:spPr>
                <a:xfrm>
                  <a:off x="3550360" y="3943350"/>
                  <a:ext cx="793040" cy="1024"/>
                </a:xfrm>
                <a:prstGeom prst="bentConnector3">
                  <a:avLst>
                    <a:gd name="adj1" fmla="val 50000"/>
                  </a:avLst>
                </a:prstGeom>
                <a:ln>
                  <a:solidFill>
                    <a:schemeClr val="tx1">
                      <a:lumMod val="50000"/>
                      <a:lumOff val="50000"/>
                    </a:schemeClr>
                  </a:solidFill>
                  <a:tailEnd type="triangle"/>
                </a:ln>
                <a:effectLst/>
              </p:spPr>
              <p:style>
                <a:lnRef idx="3">
                  <a:schemeClr val="accent2"/>
                </a:lnRef>
                <a:fillRef idx="0">
                  <a:schemeClr val="accent2"/>
                </a:fillRef>
                <a:effectRef idx="2">
                  <a:schemeClr val="accent2"/>
                </a:effectRef>
                <a:fontRef idx="minor">
                  <a:schemeClr val="tx1"/>
                </a:fontRef>
              </p:style>
            </p:cxnSp>
          </p:grpSp>
        </p:grpSp>
      </p:grpSp>
    </p:spTree>
    <p:extLst>
      <p:ext uri="{BB962C8B-B14F-4D97-AF65-F5344CB8AC3E}">
        <p14:creationId xmlns:p14="http://schemas.microsoft.com/office/powerpoint/2010/main" val="7901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n 4"/>
          <p:cNvSpPr/>
          <p:nvPr/>
        </p:nvSpPr>
        <p:spPr>
          <a:xfrm>
            <a:off x="3547300" y="3942509"/>
            <a:ext cx="1124393" cy="1028700"/>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350" dirty="0"/>
              <a:t>Database</a:t>
            </a:r>
            <a:endParaRPr lang="en-US" sz="1350" dirty="0"/>
          </a:p>
        </p:txBody>
      </p:sp>
      <p:sp>
        <p:nvSpPr>
          <p:cNvPr id="6" name="Rounded Rectangle 5"/>
          <p:cNvSpPr/>
          <p:nvPr/>
        </p:nvSpPr>
        <p:spPr>
          <a:xfrm>
            <a:off x="245890" y="1526260"/>
            <a:ext cx="1299831" cy="661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350" dirty="0"/>
              <a:t>Test</a:t>
            </a:r>
          </a:p>
          <a:p>
            <a:pPr algn="ctr"/>
            <a:r>
              <a:rPr lang="de-DE" sz="1350" dirty="0"/>
              <a:t>Device</a:t>
            </a:r>
          </a:p>
          <a:p>
            <a:pPr algn="ctr"/>
            <a:endParaRPr lang="en-US" sz="1350" dirty="0"/>
          </a:p>
        </p:txBody>
      </p:sp>
      <p:sp>
        <p:nvSpPr>
          <p:cNvPr id="12" name="Rounded Rectangle 11"/>
          <p:cNvSpPr/>
          <p:nvPr/>
        </p:nvSpPr>
        <p:spPr>
          <a:xfrm>
            <a:off x="5519638" y="1526260"/>
            <a:ext cx="1132368" cy="661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t>Content/App Provider</a:t>
            </a:r>
            <a:endParaRPr lang="en-US" sz="1350" dirty="0"/>
          </a:p>
        </p:txBody>
      </p:sp>
      <p:sp>
        <p:nvSpPr>
          <p:cNvPr id="17" name="Rounded Rectangle 16"/>
          <p:cNvSpPr/>
          <p:nvPr/>
        </p:nvSpPr>
        <p:spPr>
          <a:xfrm>
            <a:off x="245890" y="3153042"/>
            <a:ext cx="1299831" cy="6299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350" dirty="0"/>
              <a:t>Test Device</a:t>
            </a:r>
          </a:p>
          <a:p>
            <a:pPr algn="ctr"/>
            <a:r>
              <a:rPr lang="de-DE" sz="1350" dirty="0" err="1"/>
              <a:t>For</a:t>
            </a:r>
            <a:r>
              <a:rPr lang="de-DE" sz="1350" dirty="0"/>
              <a:t> Media Profile</a:t>
            </a:r>
            <a:endParaRPr lang="en-US" sz="1350" dirty="0"/>
          </a:p>
        </p:txBody>
      </p:sp>
      <p:cxnSp>
        <p:nvCxnSpPr>
          <p:cNvPr id="19" name="Elbow Connector 18"/>
          <p:cNvCxnSpPr>
            <a:stCxn id="17" idx="2"/>
            <a:endCxn id="5" idx="2"/>
          </p:cNvCxnSpPr>
          <p:nvPr/>
        </p:nvCxnSpPr>
        <p:spPr>
          <a:xfrm rot="16200000" flipH="1">
            <a:off x="1884634" y="2794192"/>
            <a:ext cx="673838" cy="265149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9663" y="4179859"/>
            <a:ext cx="2198230" cy="300082"/>
          </a:xfrm>
          <a:prstGeom prst="rect">
            <a:avLst/>
          </a:prstGeom>
          <a:noFill/>
        </p:spPr>
        <p:txBody>
          <a:bodyPr wrap="none" rtlCol="0">
            <a:spAutoFit/>
          </a:bodyPr>
          <a:lstStyle/>
          <a:p>
            <a:r>
              <a:rPr lang="de-DE" sz="1350" dirty="0" err="1"/>
              <a:t>Successful</a:t>
            </a:r>
            <a:r>
              <a:rPr lang="de-DE" sz="1350" dirty="0"/>
              <a:t> </a:t>
            </a:r>
            <a:r>
              <a:rPr lang="de-DE" sz="1350" dirty="0" err="1"/>
              <a:t>test</a:t>
            </a:r>
            <a:r>
              <a:rPr lang="de-DE" sz="1350" dirty="0"/>
              <a:t> + </a:t>
            </a:r>
            <a:r>
              <a:rPr lang="de-DE" sz="1350" dirty="0" err="1"/>
              <a:t>device</a:t>
            </a:r>
            <a:r>
              <a:rPr lang="de-DE" sz="1350" dirty="0"/>
              <a:t>-type</a:t>
            </a:r>
            <a:endParaRPr lang="en-US" sz="1350" dirty="0"/>
          </a:p>
        </p:txBody>
      </p:sp>
      <p:cxnSp>
        <p:nvCxnSpPr>
          <p:cNvPr id="22" name="Straight Arrow Connector 21"/>
          <p:cNvCxnSpPr/>
          <p:nvPr/>
        </p:nvCxnSpPr>
        <p:spPr>
          <a:xfrm flipV="1">
            <a:off x="1545721" y="1716793"/>
            <a:ext cx="39739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67085" y="1462029"/>
            <a:ext cx="2943263" cy="300082"/>
          </a:xfrm>
          <a:prstGeom prst="rect">
            <a:avLst/>
          </a:prstGeom>
          <a:noFill/>
        </p:spPr>
        <p:txBody>
          <a:bodyPr wrap="square" rtlCol="0">
            <a:spAutoFit/>
          </a:bodyPr>
          <a:lstStyle/>
          <a:p>
            <a:r>
              <a:rPr lang="de-DE" sz="1350" dirty="0" err="1"/>
              <a:t>something</a:t>
            </a:r>
            <a:r>
              <a:rPr lang="de-DE" sz="1350" dirty="0"/>
              <a:t> </a:t>
            </a:r>
            <a:r>
              <a:rPr lang="de-DE" sz="1350" dirty="0" err="1"/>
              <a:t>identifying</a:t>
            </a:r>
            <a:r>
              <a:rPr lang="de-DE" sz="1350" dirty="0"/>
              <a:t> </a:t>
            </a:r>
            <a:r>
              <a:rPr lang="de-DE" sz="1350" dirty="0" err="1"/>
              <a:t>the</a:t>
            </a:r>
            <a:r>
              <a:rPr lang="de-DE" sz="1350" dirty="0"/>
              <a:t> </a:t>
            </a:r>
            <a:r>
              <a:rPr lang="de-DE" sz="1350" dirty="0" err="1"/>
              <a:t>device</a:t>
            </a:r>
            <a:r>
              <a:rPr lang="de-DE" sz="1350" dirty="0"/>
              <a:t>-type</a:t>
            </a:r>
            <a:endParaRPr lang="en-US" sz="1350" dirty="0"/>
          </a:p>
        </p:txBody>
      </p:sp>
      <p:cxnSp>
        <p:nvCxnSpPr>
          <p:cNvPr id="29" name="Elbow Connector 28"/>
          <p:cNvCxnSpPr>
            <a:stCxn id="5" idx="1"/>
            <a:endCxn id="12" idx="1"/>
          </p:cNvCxnSpPr>
          <p:nvPr/>
        </p:nvCxnSpPr>
        <p:spPr>
          <a:xfrm rot="5400000" flipH="1" flipV="1">
            <a:off x="3771912" y="2194784"/>
            <a:ext cx="2085310" cy="14101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01092" y="2764403"/>
            <a:ext cx="1908921" cy="300082"/>
          </a:xfrm>
          <a:prstGeom prst="rect">
            <a:avLst/>
          </a:prstGeom>
          <a:noFill/>
        </p:spPr>
        <p:txBody>
          <a:bodyPr wrap="none" rtlCol="0">
            <a:spAutoFit/>
          </a:bodyPr>
          <a:lstStyle/>
          <a:p>
            <a:r>
              <a:rPr lang="de-DE" sz="1350" dirty="0"/>
              <a:t>Offline: Access Database</a:t>
            </a:r>
            <a:endParaRPr lang="en-US" sz="1350" dirty="0"/>
          </a:p>
        </p:txBody>
      </p:sp>
      <p:sp>
        <p:nvSpPr>
          <p:cNvPr id="36" name="Rounded Rectangle 35"/>
          <p:cNvSpPr/>
          <p:nvPr/>
        </p:nvSpPr>
        <p:spPr>
          <a:xfrm>
            <a:off x="5876897" y="4231696"/>
            <a:ext cx="1299831" cy="6299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350" dirty="0"/>
              <a:t>Device </a:t>
            </a:r>
            <a:r>
              <a:rPr lang="de-DE" sz="1350" dirty="0" err="1"/>
              <a:t>of</a:t>
            </a:r>
            <a:r>
              <a:rPr lang="de-DE" sz="1350" dirty="0"/>
              <a:t> </a:t>
            </a:r>
            <a:br>
              <a:rPr lang="de-DE" sz="1350" dirty="0"/>
            </a:br>
            <a:r>
              <a:rPr lang="de-DE" sz="1350" dirty="0"/>
              <a:t>type A</a:t>
            </a:r>
            <a:endParaRPr lang="en-US" sz="1350" dirty="0"/>
          </a:p>
        </p:txBody>
      </p:sp>
      <p:sp>
        <p:nvSpPr>
          <p:cNvPr id="37" name="Rounded Rectangle 36"/>
          <p:cNvSpPr/>
          <p:nvPr/>
        </p:nvSpPr>
        <p:spPr>
          <a:xfrm>
            <a:off x="7428182" y="4225605"/>
            <a:ext cx="1299831" cy="6299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350" dirty="0"/>
              <a:t>Device </a:t>
            </a:r>
            <a:r>
              <a:rPr lang="de-DE" sz="1350" dirty="0" err="1"/>
              <a:t>of</a:t>
            </a:r>
            <a:r>
              <a:rPr lang="de-DE" sz="1350" dirty="0"/>
              <a:t> </a:t>
            </a:r>
            <a:br>
              <a:rPr lang="de-DE" sz="1350" dirty="0"/>
            </a:br>
            <a:r>
              <a:rPr lang="de-DE" sz="1350" dirty="0"/>
              <a:t>type B</a:t>
            </a:r>
            <a:endParaRPr lang="en-US" sz="1350" dirty="0"/>
          </a:p>
        </p:txBody>
      </p:sp>
      <p:cxnSp>
        <p:nvCxnSpPr>
          <p:cNvPr id="40" name="Straight Arrow Connector 39"/>
          <p:cNvCxnSpPr>
            <a:stCxn id="36" idx="0"/>
            <a:endCxn id="12" idx="3"/>
          </p:cNvCxnSpPr>
          <p:nvPr/>
        </p:nvCxnSpPr>
        <p:spPr>
          <a:xfrm rot="5400000" flipH="1" flipV="1">
            <a:off x="5402161" y="2981851"/>
            <a:ext cx="2374497" cy="125193"/>
          </a:xfrm>
          <a:prstGeom prst="bentConnector4">
            <a:avLst>
              <a:gd name="adj1" fmla="val 43031"/>
              <a:gd name="adj2" fmla="val 23694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39"/>
          <p:cNvCxnSpPr>
            <a:stCxn id="37" idx="0"/>
            <a:endCxn id="12" idx="3"/>
          </p:cNvCxnSpPr>
          <p:nvPr/>
        </p:nvCxnSpPr>
        <p:spPr>
          <a:xfrm rot="16200000" flipV="1">
            <a:off x="6180850" y="2328356"/>
            <a:ext cx="2368406" cy="14260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707165" y="1600528"/>
            <a:ext cx="2024465" cy="300082"/>
          </a:xfrm>
          <a:prstGeom prst="rect">
            <a:avLst/>
          </a:prstGeom>
          <a:noFill/>
        </p:spPr>
        <p:txBody>
          <a:bodyPr wrap="none" rtlCol="0">
            <a:spAutoFit/>
          </a:bodyPr>
          <a:lstStyle/>
          <a:p>
            <a:r>
              <a:rPr lang="de-DE" sz="1350" dirty="0"/>
              <a:t>At </a:t>
            </a:r>
            <a:r>
              <a:rPr lang="de-DE" sz="1350" dirty="0" err="1"/>
              <a:t>runtime</a:t>
            </a:r>
            <a:r>
              <a:rPr lang="de-DE" sz="1350" dirty="0"/>
              <a:t>: "</a:t>
            </a:r>
            <a:r>
              <a:rPr lang="de-DE" sz="1350" dirty="0" err="1"/>
              <a:t>device</a:t>
            </a:r>
            <a:r>
              <a:rPr lang="de-DE" sz="1350" dirty="0"/>
              <a:t>-type" </a:t>
            </a:r>
            <a:endParaRPr lang="en-US" sz="1350" dirty="0"/>
          </a:p>
        </p:txBody>
      </p:sp>
      <p:cxnSp>
        <p:nvCxnSpPr>
          <p:cNvPr id="3" name="Straight Connector 2"/>
          <p:cNvCxnSpPr/>
          <p:nvPr/>
        </p:nvCxnSpPr>
        <p:spPr>
          <a:xfrm flipH="1">
            <a:off x="5432206" y="1000494"/>
            <a:ext cx="13802" cy="4341303"/>
          </a:xfrm>
          <a:prstGeom prst="line">
            <a:avLst/>
          </a:prstGeom>
        </p:spPr>
        <p:style>
          <a:lnRef idx="3">
            <a:schemeClr val="dk1"/>
          </a:lnRef>
          <a:fillRef idx="0">
            <a:schemeClr val="dk1"/>
          </a:fillRef>
          <a:effectRef idx="2">
            <a:schemeClr val="dk1"/>
          </a:effectRef>
          <a:fontRef idx="minor">
            <a:schemeClr val="tx1"/>
          </a:fontRef>
        </p:style>
      </p:cxnSp>
      <p:sp>
        <p:nvSpPr>
          <p:cNvPr id="7" name="Right Arrow 6"/>
          <p:cNvSpPr/>
          <p:nvPr/>
        </p:nvSpPr>
        <p:spPr>
          <a:xfrm>
            <a:off x="5519638" y="1000494"/>
            <a:ext cx="1369025" cy="425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t>At </a:t>
            </a:r>
            <a:r>
              <a:rPr lang="de-DE" sz="1350" dirty="0" err="1"/>
              <a:t>runtime</a:t>
            </a:r>
            <a:endParaRPr lang="en-US" sz="1350" dirty="0"/>
          </a:p>
        </p:txBody>
      </p:sp>
      <p:sp>
        <p:nvSpPr>
          <p:cNvPr id="21" name="Right Arrow 20"/>
          <p:cNvSpPr/>
          <p:nvPr/>
        </p:nvSpPr>
        <p:spPr>
          <a:xfrm flipH="1">
            <a:off x="3844861" y="1000494"/>
            <a:ext cx="1509614" cy="425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t>Offline</a:t>
            </a:r>
            <a:endParaRPr lang="en-US" sz="1350" dirty="0"/>
          </a:p>
        </p:txBody>
      </p:sp>
      <p:sp>
        <p:nvSpPr>
          <p:cNvPr id="13" name="Down Arrow 12"/>
          <p:cNvSpPr/>
          <p:nvPr/>
        </p:nvSpPr>
        <p:spPr>
          <a:xfrm>
            <a:off x="5945697" y="2188138"/>
            <a:ext cx="276487" cy="2037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350" dirty="0" err="1"/>
              <a:t>playback</a:t>
            </a:r>
            <a:endParaRPr lang="en-US" sz="1350" dirty="0"/>
          </a:p>
        </p:txBody>
      </p:sp>
      <p:sp>
        <p:nvSpPr>
          <p:cNvPr id="14" name="L-Shape 13"/>
          <p:cNvSpPr/>
          <p:nvPr/>
        </p:nvSpPr>
        <p:spPr>
          <a:xfrm rot="17241919">
            <a:off x="5810782" y="3510545"/>
            <a:ext cx="483447" cy="309993"/>
          </a:xfrm>
          <a:prstGeom prst="corner">
            <a:avLst>
              <a:gd name="adj1" fmla="val 27360"/>
              <a:gd name="adj2" fmla="val 2530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28" name="Down Arrow 27"/>
          <p:cNvSpPr/>
          <p:nvPr/>
        </p:nvSpPr>
        <p:spPr>
          <a:xfrm rot="19984482">
            <a:off x="6788241" y="2007969"/>
            <a:ext cx="276487" cy="2380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350" dirty="0" err="1"/>
              <a:t>playback</a:t>
            </a:r>
            <a:endParaRPr lang="en-US" sz="1350" dirty="0"/>
          </a:p>
        </p:txBody>
      </p:sp>
      <p:sp>
        <p:nvSpPr>
          <p:cNvPr id="15" name="Cross 14"/>
          <p:cNvSpPr/>
          <p:nvPr/>
        </p:nvSpPr>
        <p:spPr>
          <a:xfrm rot="1936595">
            <a:off x="6888663" y="3451273"/>
            <a:ext cx="515924" cy="518252"/>
          </a:xfrm>
          <a:prstGeom prst="plus">
            <a:avLst>
              <a:gd name="adj" fmla="val 4265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32" name="Rounded Rectangle 31"/>
          <p:cNvSpPr/>
          <p:nvPr/>
        </p:nvSpPr>
        <p:spPr>
          <a:xfrm>
            <a:off x="359752" y="2008712"/>
            <a:ext cx="1102853" cy="661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350" dirty="0" err="1"/>
              <a:t>Peripheries</a:t>
            </a:r>
            <a:endParaRPr lang="en-US" sz="1350" dirty="0"/>
          </a:p>
        </p:txBody>
      </p:sp>
      <p:sp>
        <p:nvSpPr>
          <p:cNvPr id="2" name="Title 1"/>
          <p:cNvSpPr>
            <a:spLocks noGrp="1"/>
          </p:cNvSpPr>
          <p:nvPr>
            <p:ph type="title"/>
          </p:nvPr>
        </p:nvSpPr>
        <p:spPr/>
        <p:txBody>
          <a:bodyPr/>
          <a:lstStyle/>
          <a:p>
            <a:r>
              <a:rPr lang="en-US" dirty="0"/>
              <a:t>Database </a:t>
            </a:r>
            <a:r>
              <a:rPr lang="en-US" dirty="0" smtClean="0"/>
              <a:t>Concept</a:t>
            </a:r>
            <a:endParaRPr lang="en-US" dirty="0"/>
          </a:p>
        </p:txBody>
      </p:sp>
    </p:spTree>
    <p:extLst>
      <p:ext uri="{BB962C8B-B14F-4D97-AF65-F5344CB8AC3E}">
        <p14:creationId xmlns:p14="http://schemas.microsoft.com/office/powerpoint/2010/main" val="48545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7350"/>
            <a:ext cx="8229600" cy="857250"/>
          </a:xfrm>
        </p:spPr>
        <p:txBody>
          <a:bodyPr>
            <a:noAutofit/>
          </a:bodyPr>
          <a:lstStyle/>
          <a:p>
            <a:r>
              <a:rPr lang="en-US" sz="6600" dirty="0" smtClean="0"/>
              <a:t>Test and Compliance Task </a:t>
            </a:r>
            <a:r>
              <a:rPr lang="en-US" sz="6600" dirty="0"/>
              <a:t>Force</a:t>
            </a:r>
          </a:p>
        </p:txBody>
      </p:sp>
    </p:spTree>
    <p:extLst>
      <p:ext uri="{BB962C8B-B14F-4D97-AF65-F5344CB8AC3E}">
        <p14:creationId xmlns:p14="http://schemas.microsoft.com/office/powerpoint/2010/main" val="944263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590550"/>
            <a:ext cx="8610600" cy="4038600"/>
          </a:xfrm>
          <a:prstGeom prst="rect">
            <a:avLst/>
          </a:prstGeom>
          <a:no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7264" y="21526"/>
            <a:ext cx="7772400" cy="645224"/>
          </a:xfrm>
        </p:spPr>
        <p:txBody>
          <a:bodyPr>
            <a:normAutofit/>
          </a:bodyPr>
          <a:lstStyle/>
          <a:p>
            <a:r>
              <a:rPr lang="en-US" sz="2800" dirty="0"/>
              <a:t>WAVE Organization</a:t>
            </a:r>
          </a:p>
        </p:txBody>
      </p:sp>
      <p:sp>
        <p:nvSpPr>
          <p:cNvPr id="34" name="Rectangle 33"/>
          <p:cNvSpPr/>
          <p:nvPr/>
        </p:nvSpPr>
        <p:spPr>
          <a:xfrm>
            <a:off x="1196396" y="2281159"/>
            <a:ext cx="2016643" cy="12790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Addressing </a:t>
            </a:r>
          </a:p>
          <a:p>
            <a:pPr algn="ctr">
              <a:defRPr/>
            </a:pPr>
            <a:r>
              <a:rPr lang="en-US" kern="0" dirty="0">
                <a:solidFill>
                  <a:schemeClr val="bg1"/>
                </a:solidFill>
              </a:rPr>
              <a:t>Content Preparation Problems</a:t>
            </a:r>
          </a:p>
        </p:txBody>
      </p:sp>
      <p:sp>
        <p:nvSpPr>
          <p:cNvPr id="38" name="Rectangle 37"/>
          <p:cNvSpPr/>
          <p:nvPr/>
        </p:nvSpPr>
        <p:spPr>
          <a:xfrm>
            <a:off x="2762781" y="651199"/>
            <a:ext cx="3748035" cy="531628"/>
          </a:xfrm>
          <a:prstGeom prst="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Steering Committee</a:t>
            </a:r>
          </a:p>
        </p:txBody>
      </p:sp>
      <p:cxnSp>
        <p:nvCxnSpPr>
          <p:cNvPr id="39" name="Straight Connector 38"/>
          <p:cNvCxnSpPr/>
          <p:nvPr/>
        </p:nvCxnSpPr>
        <p:spPr>
          <a:xfrm flipH="1">
            <a:off x="4636798" y="1182827"/>
            <a:ext cx="1" cy="265448"/>
          </a:xfrm>
          <a:prstGeom prst="line">
            <a:avLst/>
          </a:prstGeom>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203819" y="1448275"/>
            <a:ext cx="6865959" cy="531628"/>
          </a:xfrm>
          <a:prstGeom prst="rect">
            <a:avLst/>
          </a:prstGeom>
          <a:solidFill>
            <a:srgbClr val="33133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Technical Working Group</a:t>
            </a:r>
          </a:p>
        </p:txBody>
      </p:sp>
      <p:sp>
        <p:nvSpPr>
          <p:cNvPr id="46" name="Rectangle 45"/>
          <p:cNvSpPr/>
          <p:nvPr/>
        </p:nvSpPr>
        <p:spPr>
          <a:xfrm>
            <a:off x="1203819" y="3861499"/>
            <a:ext cx="6865959" cy="531628"/>
          </a:xfrm>
          <a:prstGeom prst="rect">
            <a:avLst/>
          </a:prstGeom>
          <a:solidFill>
            <a:srgbClr val="3399C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Test &amp; Compliance Task Force</a:t>
            </a:r>
          </a:p>
        </p:txBody>
      </p:sp>
      <p:cxnSp>
        <p:nvCxnSpPr>
          <p:cNvPr id="47" name="Straight Connector 46"/>
          <p:cNvCxnSpPr/>
          <p:nvPr/>
        </p:nvCxnSpPr>
        <p:spPr>
          <a:xfrm>
            <a:off x="2204718" y="3554803"/>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636798" y="3560243"/>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068879" y="3560243"/>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196397" y="2281159"/>
            <a:ext cx="2016643" cy="1279084"/>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Content Specification </a:t>
            </a:r>
            <a:endParaRPr lang="en-US" kern="0" dirty="0" smtClean="0">
              <a:solidFill>
                <a:schemeClr val="bg1"/>
              </a:solidFill>
            </a:endParaRPr>
          </a:p>
          <a:p>
            <a:pPr algn="ctr">
              <a:defRPr/>
            </a:pPr>
            <a:r>
              <a:rPr lang="en-US" kern="0" dirty="0" smtClean="0">
                <a:solidFill>
                  <a:schemeClr val="bg1"/>
                </a:solidFill>
              </a:rPr>
              <a:t>Task </a:t>
            </a:r>
            <a:r>
              <a:rPr lang="en-US" kern="0" dirty="0">
                <a:solidFill>
                  <a:schemeClr val="bg1"/>
                </a:solidFill>
              </a:rPr>
              <a:t>Force</a:t>
            </a:r>
          </a:p>
        </p:txBody>
      </p:sp>
      <p:sp>
        <p:nvSpPr>
          <p:cNvPr id="51" name="Rectangle 50"/>
          <p:cNvSpPr/>
          <p:nvPr/>
        </p:nvSpPr>
        <p:spPr>
          <a:xfrm>
            <a:off x="6054571" y="2274040"/>
            <a:ext cx="2028613" cy="127908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kern="0" dirty="0">
                <a:solidFill>
                  <a:schemeClr val="bg1"/>
                </a:solidFill>
              </a:rPr>
              <a:t>Device Playback</a:t>
            </a:r>
          </a:p>
          <a:p>
            <a:pPr algn="ctr"/>
            <a:r>
              <a:rPr lang="en-US" kern="0" dirty="0">
                <a:solidFill>
                  <a:schemeClr val="bg1"/>
                </a:solidFill>
              </a:rPr>
              <a:t>Capabilities </a:t>
            </a:r>
          </a:p>
          <a:p>
            <a:pPr algn="ctr"/>
            <a:r>
              <a:rPr lang="en-US" kern="0" dirty="0">
                <a:solidFill>
                  <a:schemeClr val="bg1"/>
                </a:solidFill>
              </a:rPr>
              <a:t>Task Force</a:t>
            </a:r>
          </a:p>
        </p:txBody>
      </p:sp>
      <p:sp>
        <p:nvSpPr>
          <p:cNvPr id="52" name="Rectangle 51"/>
          <p:cNvSpPr/>
          <p:nvPr/>
        </p:nvSpPr>
        <p:spPr>
          <a:xfrm>
            <a:off x="3633517" y="2274040"/>
            <a:ext cx="1986953" cy="1279084"/>
          </a:xfrm>
          <a:prstGeom prst="rect">
            <a:avLst/>
          </a:prstGeom>
          <a:solidFill>
            <a:srgbClr val="8064A2"/>
          </a:solidFill>
          <a:ln>
            <a:noFill/>
          </a:ln>
          <a:effectLst>
            <a:outerShdw blurRad="50800" dist="38100" dir="2700000" algn="tl" rotWithShape="0">
              <a:prstClr val="black">
                <a:alpha val="40000"/>
              </a:prstClr>
            </a:outerShdw>
          </a:effectLst>
        </p:spPr>
        <p:txBody>
          <a:bodyPr wrap="square" rtlCol="0" anchor="ctr" anchorCtr="0">
            <a:noAutofit/>
          </a:bodyPr>
          <a:lstStyle/>
          <a:p>
            <a:pPr algn="ctr">
              <a:defRPr/>
            </a:pPr>
            <a:endParaRPr lang="en-US" kern="0" dirty="0" smtClean="0">
              <a:solidFill>
                <a:prstClr val="white"/>
              </a:solidFill>
              <a:cs typeface="Arial" charset="0"/>
            </a:endParaRPr>
          </a:p>
          <a:p>
            <a:pPr algn="ctr">
              <a:defRPr/>
            </a:pPr>
            <a:r>
              <a:rPr lang="en-US" kern="0" dirty="0" smtClean="0">
                <a:solidFill>
                  <a:prstClr val="white"/>
                </a:solidFill>
                <a:cs typeface="Arial" charset="0"/>
              </a:rPr>
              <a:t>HTML5 </a:t>
            </a:r>
            <a:r>
              <a:rPr lang="en-US" kern="0" dirty="0">
                <a:solidFill>
                  <a:prstClr val="white"/>
                </a:solidFill>
                <a:cs typeface="Arial" charset="0"/>
              </a:rPr>
              <a:t>API</a:t>
            </a:r>
          </a:p>
          <a:p>
            <a:pPr algn="ctr">
              <a:defRPr/>
            </a:pPr>
            <a:r>
              <a:rPr lang="en-US" kern="0" dirty="0">
                <a:solidFill>
                  <a:prstClr val="white"/>
                </a:solidFill>
                <a:cs typeface="Arial" charset="0"/>
              </a:rPr>
              <a:t>Task Force</a:t>
            </a:r>
          </a:p>
        </p:txBody>
      </p:sp>
      <p:cxnSp>
        <p:nvCxnSpPr>
          <p:cNvPr id="54" name="Straight Connector 53"/>
          <p:cNvCxnSpPr/>
          <p:nvPr/>
        </p:nvCxnSpPr>
        <p:spPr>
          <a:xfrm>
            <a:off x="2204718" y="1977244"/>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636798" y="1977244"/>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068879" y="1977244"/>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75642" y="1885950"/>
            <a:ext cx="8592716" cy="1477328"/>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t>TCTF Test &amp; Compliance Task Force</a:t>
            </a:r>
          </a:p>
          <a:p>
            <a:pPr marL="285750" indent="-285750">
              <a:buFont typeface="Arial" panose="020B0604020202020204" pitchFamily="34" charset="0"/>
              <a:buChar char="•"/>
            </a:pPr>
            <a:r>
              <a:rPr lang="en-US" dirty="0" smtClean="0"/>
              <a:t>Developing a </a:t>
            </a:r>
            <a:r>
              <a:rPr lang="en-US" i="1" dirty="0" smtClean="0"/>
              <a:t>Test Suite and Test Materials</a:t>
            </a:r>
            <a:endParaRPr lang="en-US" dirty="0" smtClean="0"/>
          </a:p>
          <a:p>
            <a:pPr marL="742950" lvl="1" indent="-285750">
              <a:buFont typeface="Arial" panose="020B0604020202020204" pitchFamily="34" charset="0"/>
              <a:buChar char="•"/>
            </a:pPr>
            <a:r>
              <a:rPr lang="en-US" dirty="0" smtClean="0"/>
              <a:t>Will support self-test by content and device companies</a:t>
            </a:r>
          </a:p>
          <a:p>
            <a:pPr marL="742950" lvl="1" indent="-285750">
              <a:buFont typeface="Arial" panose="020B0604020202020204" pitchFamily="34" charset="0"/>
              <a:buChar char="•"/>
            </a:pPr>
            <a:r>
              <a:rPr lang="en-US" dirty="0" smtClean="0"/>
              <a:t>Materials will be suitable for compliance or certification programs</a:t>
            </a:r>
          </a:p>
          <a:p>
            <a:pPr marL="285750" indent="-285750">
              <a:buFont typeface="Arial" panose="020B0604020202020204" pitchFamily="34" charset="0"/>
              <a:buChar char="•"/>
            </a:pPr>
            <a:r>
              <a:rPr lang="en-US" dirty="0" smtClean="0"/>
              <a:t>Using existing test materials where possible</a:t>
            </a:r>
          </a:p>
        </p:txBody>
      </p:sp>
    </p:spTree>
    <p:extLst>
      <p:ext uri="{BB962C8B-B14F-4D97-AF65-F5344CB8AC3E}">
        <p14:creationId xmlns:p14="http://schemas.microsoft.com/office/powerpoint/2010/main" val="20944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9583"/>
            <a:ext cx="8915400" cy="484748"/>
          </a:xfrm>
        </p:spPr>
        <p:txBody>
          <a:bodyPr>
            <a:normAutofit fontScale="90000"/>
          </a:bodyPr>
          <a:lstStyle/>
          <a:p>
            <a:r>
              <a:rPr lang="en-US" dirty="0"/>
              <a:t>WAVE Approach to </a:t>
            </a:r>
            <a:r>
              <a:rPr lang="en-US" dirty="0" smtClean="0"/>
              <a:t>Test</a:t>
            </a:r>
            <a:endParaRPr lang="en-US" dirty="0"/>
          </a:p>
        </p:txBody>
      </p:sp>
      <p:sp>
        <p:nvSpPr>
          <p:cNvPr id="3" name="Content Placeholder 2"/>
          <p:cNvSpPr>
            <a:spLocks noGrp="1"/>
          </p:cNvSpPr>
          <p:nvPr>
            <p:ph idx="1"/>
          </p:nvPr>
        </p:nvSpPr>
        <p:spPr>
          <a:xfrm>
            <a:off x="457200" y="971550"/>
            <a:ext cx="8229600" cy="3394472"/>
          </a:xfrm>
        </p:spPr>
        <p:txBody>
          <a:bodyPr vert="horz" lIns="68580" tIns="34290" rIns="68580" bIns="34290" rtlCol="0">
            <a:normAutofit fontScale="77500" lnSpcReduction="20000"/>
          </a:bodyPr>
          <a:lstStyle/>
          <a:p>
            <a:pPr>
              <a:spcBef>
                <a:spcPts val="0"/>
              </a:spcBef>
              <a:spcAft>
                <a:spcPts val="225"/>
              </a:spcAft>
            </a:pPr>
            <a:r>
              <a:rPr lang="en-US" dirty="0"/>
              <a:t>Compliance program (not certification or “logo” program)</a:t>
            </a:r>
          </a:p>
          <a:p>
            <a:pPr>
              <a:spcBef>
                <a:spcPts val="0"/>
              </a:spcBef>
              <a:spcAft>
                <a:spcPts val="225"/>
              </a:spcAft>
            </a:pPr>
            <a:r>
              <a:rPr lang="en-US" dirty="0"/>
              <a:t>Assuming some test cases voluntarily submitted by members (e.g. Apple is volunteering some part of their HLS test suite, members will probably submit various sample files)</a:t>
            </a:r>
          </a:p>
          <a:p>
            <a:pPr>
              <a:spcBef>
                <a:spcPts val="0"/>
              </a:spcBef>
              <a:spcAft>
                <a:spcPts val="225"/>
              </a:spcAft>
            </a:pPr>
            <a:r>
              <a:rPr lang="en-US" dirty="0"/>
              <a:t>Assuming some test cases / tools reused (with permission) from existing regimes (e.g. DASH-IF, W3C, MPEG)</a:t>
            </a:r>
          </a:p>
          <a:p>
            <a:pPr>
              <a:spcBef>
                <a:spcPts val="0"/>
              </a:spcBef>
              <a:spcAft>
                <a:spcPts val="225"/>
              </a:spcAft>
            </a:pPr>
            <a:r>
              <a:rPr lang="en-US" dirty="0"/>
              <a:t>Some test cases created by WAVE</a:t>
            </a:r>
          </a:p>
          <a:p>
            <a:pPr>
              <a:spcBef>
                <a:spcPts val="0"/>
              </a:spcBef>
              <a:spcAft>
                <a:spcPts val="225"/>
              </a:spcAft>
            </a:pPr>
            <a:r>
              <a:rPr lang="en-US" dirty="0"/>
              <a:t>Test case repository (combination of member contributions and WAVE funded test cases) managed by WAVE</a:t>
            </a:r>
          </a:p>
          <a:p>
            <a:pPr>
              <a:spcBef>
                <a:spcPts val="0"/>
              </a:spcBef>
              <a:spcAft>
                <a:spcPts val="225"/>
              </a:spcAft>
            </a:pPr>
            <a:endParaRPr lang="en-US" dirty="0"/>
          </a:p>
          <a:p>
            <a:pPr>
              <a:spcBef>
                <a:spcPts val="0"/>
              </a:spcBef>
              <a:spcAft>
                <a:spcPts val="225"/>
              </a:spcAft>
            </a:pPr>
            <a:endParaRPr lang="en-US" dirty="0"/>
          </a:p>
          <a:p>
            <a:pPr>
              <a:spcBef>
                <a:spcPts val="0"/>
              </a:spcBef>
              <a:spcAft>
                <a:spcPts val="225"/>
              </a:spcAft>
            </a:pPr>
            <a:endParaRPr lang="en-US" dirty="0"/>
          </a:p>
        </p:txBody>
      </p:sp>
    </p:spTree>
    <p:extLst>
      <p:ext uri="{BB962C8B-B14F-4D97-AF65-F5344CB8AC3E}">
        <p14:creationId xmlns:p14="http://schemas.microsoft.com/office/powerpoint/2010/main" val="1128582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t>Verification (Test &amp; Conformance)</a:t>
            </a:r>
          </a:p>
        </p:txBody>
      </p:sp>
      <p:sp>
        <p:nvSpPr>
          <p:cNvPr id="4" name="Content Placeholder 3"/>
          <p:cNvSpPr>
            <a:spLocks noGrp="1"/>
          </p:cNvSpPr>
          <p:nvPr>
            <p:ph idx="1"/>
          </p:nvPr>
        </p:nvSpPr>
        <p:spPr>
          <a:xfrm>
            <a:off x="457200" y="1123950"/>
            <a:ext cx="8382000" cy="3394472"/>
          </a:xfrm>
        </p:spPr>
        <p:txBody>
          <a:bodyPr>
            <a:noAutofit/>
          </a:bodyPr>
          <a:lstStyle/>
          <a:p>
            <a:r>
              <a:rPr lang="en-US" sz="2000" dirty="0"/>
              <a:t>Practicality:</a:t>
            </a:r>
          </a:p>
          <a:p>
            <a:pPr lvl="1"/>
            <a:r>
              <a:rPr lang="en-US" sz="1600" dirty="0" smtClean="0"/>
              <a:t>1000’s of </a:t>
            </a:r>
            <a:r>
              <a:rPr lang="en-US" sz="1600" dirty="0"/>
              <a:t>tests could be identified – must prioritize</a:t>
            </a:r>
          </a:p>
          <a:p>
            <a:pPr lvl="1"/>
            <a:r>
              <a:rPr lang="en-US" sz="1600" dirty="0" smtClean="0"/>
              <a:t>Many test </a:t>
            </a:r>
            <a:r>
              <a:rPr lang="en-US" sz="1600" dirty="0"/>
              <a:t>instruments </a:t>
            </a:r>
            <a:r>
              <a:rPr lang="en-US" sz="1600" dirty="0" smtClean="0"/>
              <a:t>could be needed (test </a:t>
            </a:r>
            <a:r>
              <a:rPr lang="en-US" sz="1600" dirty="0"/>
              <a:t>procedures, materials, test tool/s harnesses</a:t>
            </a:r>
            <a:r>
              <a:rPr lang="en-US" sz="1600" dirty="0" smtClean="0"/>
              <a:t>)</a:t>
            </a:r>
            <a:endParaRPr lang="en-US" sz="1600" dirty="0"/>
          </a:p>
          <a:p>
            <a:pPr lvl="2"/>
            <a:r>
              <a:rPr lang="en-US" sz="1400" dirty="0"/>
              <a:t>Will leverage work by others (e.g., MPEG, W3C, DASH-IF IOP, HDMI, etc.)</a:t>
            </a:r>
          </a:p>
          <a:p>
            <a:pPr lvl="2"/>
            <a:r>
              <a:rPr lang="en-US" sz="1400" dirty="0"/>
              <a:t>Will develop purpose-built instruments, as needed</a:t>
            </a:r>
          </a:p>
          <a:p>
            <a:pPr lvl="1"/>
            <a:r>
              <a:rPr lang="en-US" sz="1600" dirty="0"/>
              <a:t>Implementation</a:t>
            </a:r>
          </a:p>
          <a:p>
            <a:pPr lvl="2"/>
            <a:r>
              <a:rPr lang="en-US" sz="1400" dirty="0"/>
              <a:t>Defining how the necessary tests should be done (self-test, </a:t>
            </a:r>
            <a:r>
              <a:rPr lang="en-US" sz="1400" dirty="0" smtClean="0"/>
              <a:t>3rd-party; </a:t>
            </a:r>
            <a:r>
              <a:rPr lang="en-US" sz="1400" dirty="0"/>
              <a:t>test only or full certification)</a:t>
            </a:r>
          </a:p>
          <a:p>
            <a:pPr lvl="2"/>
            <a:r>
              <a:rPr lang="en-US" sz="1400" dirty="0"/>
              <a:t>Developing, maintaining, and providing access to test materials, etc.</a:t>
            </a:r>
          </a:p>
          <a:p>
            <a:r>
              <a:rPr lang="en-US" sz="2000" dirty="0"/>
              <a:t>Timing:</a:t>
            </a:r>
          </a:p>
          <a:p>
            <a:pPr lvl="1"/>
            <a:r>
              <a:rPr lang="en-US" sz="1600" dirty="0"/>
              <a:t>Test &amp; Conformance follows CS/DPC/HATF specification development to some extent</a:t>
            </a:r>
          </a:p>
          <a:p>
            <a:pPr lvl="1"/>
            <a:r>
              <a:rPr lang="en-US" sz="1600" dirty="0"/>
              <a:t>Working with TFs to identify &amp; prioritize use cases and test </a:t>
            </a:r>
            <a:r>
              <a:rPr lang="en-US" sz="1600" dirty="0" smtClean="0"/>
              <a:t>requirements</a:t>
            </a:r>
            <a:endParaRPr lang="en-US" sz="1600" dirty="0"/>
          </a:p>
        </p:txBody>
      </p:sp>
    </p:spTree>
    <p:extLst>
      <p:ext uri="{BB962C8B-B14F-4D97-AF65-F5344CB8AC3E}">
        <p14:creationId xmlns:p14="http://schemas.microsoft.com/office/powerpoint/2010/main" val="2372066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1450"/>
            <a:ext cx="8915400" cy="481013"/>
          </a:xfrm>
        </p:spPr>
        <p:txBody>
          <a:bodyPr>
            <a:normAutofit fontScale="90000"/>
          </a:bodyPr>
          <a:lstStyle/>
          <a:p>
            <a:r>
              <a:rPr lang="en-GB" dirty="0" smtClean="0"/>
              <a:t>TCTF </a:t>
            </a:r>
            <a:r>
              <a:rPr lang="en-GB" dirty="0"/>
              <a:t>work </a:t>
            </a:r>
            <a:r>
              <a:rPr lang="en-GB" dirty="0" smtClean="0"/>
              <a:t>packages</a:t>
            </a:r>
            <a:endParaRPr lang="en-GB" dirty="0"/>
          </a:p>
        </p:txBody>
      </p:sp>
      <p:graphicFrame>
        <p:nvGraphicFramePr>
          <p:cNvPr id="4" name="Table 3"/>
          <p:cNvGraphicFramePr>
            <a:graphicFrameLocks noGrp="1"/>
          </p:cNvGraphicFramePr>
          <p:nvPr>
            <p:extLst/>
          </p:nvPr>
        </p:nvGraphicFramePr>
        <p:xfrm>
          <a:off x="414670" y="898599"/>
          <a:ext cx="8428961" cy="3822259"/>
        </p:xfrm>
        <a:graphic>
          <a:graphicData uri="http://schemas.openxmlformats.org/drawingml/2006/table">
            <a:tbl>
              <a:tblPr firstRow="1" bandRow="1">
                <a:tableStyleId>{5C22544A-7EE6-4342-B048-85BDC9FD1C3A}</a:tableStyleId>
              </a:tblPr>
              <a:tblGrid>
                <a:gridCol w="724007">
                  <a:extLst>
                    <a:ext uri="{9D8B030D-6E8A-4147-A177-3AD203B41FA5}">
                      <a16:colId xmlns="" xmlns:a16="http://schemas.microsoft.com/office/drawing/2014/main" val="3988011677"/>
                    </a:ext>
                  </a:extLst>
                </a:gridCol>
                <a:gridCol w="3856287">
                  <a:extLst>
                    <a:ext uri="{9D8B030D-6E8A-4147-A177-3AD203B41FA5}">
                      <a16:colId xmlns="" xmlns:a16="http://schemas.microsoft.com/office/drawing/2014/main" val="1760206151"/>
                    </a:ext>
                  </a:extLst>
                </a:gridCol>
                <a:gridCol w="3848667">
                  <a:extLst>
                    <a:ext uri="{9D8B030D-6E8A-4147-A177-3AD203B41FA5}">
                      <a16:colId xmlns="" xmlns:a16="http://schemas.microsoft.com/office/drawing/2014/main" val="3177048076"/>
                    </a:ext>
                  </a:extLst>
                </a:gridCol>
              </a:tblGrid>
              <a:tr h="321087">
                <a:tc>
                  <a:txBody>
                    <a:bodyPr/>
                    <a:lstStyle/>
                    <a:p>
                      <a:endParaRPr lang="en-GB" sz="1400" dirty="0"/>
                    </a:p>
                  </a:txBody>
                  <a:tcPr marL="68580" marR="68580" marT="34290" marB="34290"/>
                </a:tc>
                <a:tc>
                  <a:txBody>
                    <a:bodyPr/>
                    <a:lstStyle/>
                    <a:p>
                      <a:r>
                        <a:rPr lang="en-GB" sz="1400" dirty="0"/>
                        <a:t>Name</a:t>
                      </a:r>
                    </a:p>
                  </a:txBody>
                  <a:tcPr marL="68580" marR="68580" marT="34290" marB="34290"/>
                </a:tc>
                <a:tc>
                  <a:txBody>
                    <a:bodyPr/>
                    <a:lstStyle/>
                    <a:p>
                      <a:r>
                        <a:rPr lang="en-GB" sz="1400" dirty="0"/>
                        <a:t>Deliverables</a:t>
                      </a:r>
                    </a:p>
                  </a:txBody>
                  <a:tcPr marL="68580" marR="68580" marT="34290" marB="34290"/>
                </a:tc>
                <a:extLst>
                  <a:ext uri="{0D108BD9-81ED-4DB2-BD59-A6C34878D82A}">
                    <a16:rowId xmlns="" xmlns:a16="http://schemas.microsoft.com/office/drawing/2014/main" val="3559165195"/>
                  </a:ext>
                </a:extLst>
              </a:tr>
              <a:tr h="321087">
                <a:tc>
                  <a:txBody>
                    <a:bodyPr/>
                    <a:lstStyle/>
                    <a:p>
                      <a:r>
                        <a:rPr lang="en-GB" sz="1400" b="1" dirty="0"/>
                        <a:t>WP1</a:t>
                      </a:r>
                    </a:p>
                  </a:txBody>
                  <a:tcPr marL="68580" marR="68580" marT="34290" marB="34290"/>
                </a:tc>
                <a:tc>
                  <a:txBody>
                    <a:bodyPr/>
                    <a:lstStyle/>
                    <a:p>
                      <a:r>
                        <a:rPr lang="en-GB" sz="1400" dirty="0">
                          <a:solidFill>
                            <a:schemeClr val="tx1"/>
                          </a:solidFill>
                        </a:rPr>
                        <a:t>Set the foundation</a:t>
                      </a:r>
                      <a:endParaRPr lang="en-GB" sz="1400" dirty="0"/>
                    </a:p>
                  </a:txBody>
                  <a:tcPr marL="68580" marR="68580" marT="34290" marB="34290"/>
                </a:tc>
                <a:tc>
                  <a:txBody>
                    <a:bodyPr/>
                    <a:lstStyle/>
                    <a:p>
                      <a:r>
                        <a:rPr lang="en-GB" sz="1400" dirty="0">
                          <a:solidFill>
                            <a:schemeClr val="tx1"/>
                          </a:solidFill>
                        </a:rPr>
                        <a:t>Completed WAVE Test Approach doc</a:t>
                      </a:r>
                      <a:endParaRPr lang="en-GB" sz="1400" dirty="0"/>
                    </a:p>
                  </a:txBody>
                  <a:tcPr marL="68580" marR="68580" marT="34290" marB="34290"/>
                </a:tc>
                <a:extLst>
                  <a:ext uri="{0D108BD9-81ED-4DB2-BD59-A6C34878D82A}">
                    <a16:rowId xmlns="" xmlns:a16="http://schemas.microsoft.com/office/drawing/2014/main" val="3041789921"/>
                  </a:ext>
                </a:extLst>
              </a:tr>
              <a:tr h="554206">
                <a:tc>
                  <a:txBody>
                    <a:bodyPr/>
                    <a:lstStyle/>
                    <a:p>
                      <a:r>
                        <a:rPr lang="en-GB" sz="1400" b="1" dirty="0"/>
                        <a:t>WP2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Create the test plan</a:t>
                      </a:r>
                    </a:p>
                  </a:txBody>
                  <a:tcPr marL="68580" marR="68580" marT="34290" marB="34290"/>
                </a:tc>
                <a:tc>
                  <a:txBody>
                    <a:bodyPr/>
                    <a:lstStyle/>
                    <a:p>
                      <a:r>
                        <a:rPr lang="en-GB" sz="1400" dirty="0">
                          <a:solidFill>
                            <a:schemeClr val="tx1"/>
                          </a:solidFill>
                        </a:rPr>
                        <a:t>Test Plan – a list of test groups and test cases</a:t>
                      </a:r>
                      <a:endParaRPr lang="en-GB" sz="1400" dirty="0"/>
                    </a:p>
                  </a:txBody>
                  <a:tcPr marL="68580" marR="68580" marT="34290" marB="34290"/>
                </a:tc>
                <a:extLst>
                  <a:ext uri="{0D108BD9-81ED-4DB2-BD59-A6C34878D82A}">
                    <a16:rowId xmlns="" xmlns:a16="http://schemas.microsoft.com/office/drawing/2014/main" val="2330539185"/>
                  </a:ext>
                </a:extLst>
              </a:tr>
              <a:tr h="554206">
                <a:tc>
                  <a:txBody>
                    <a:bodyPr/>
                    <a:lstStyle/>
                    <a:p>
                      <a:r>
                        <a:rPr lang="en-GB" sz="1400" b="1" dirty="0"/>
                        <a:t>WP3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Define the test environment</a:t>
                      </a:r>
                    </a:p>
                  </a:txBody>
                  <a:tcPr marL="68580" marR="68580" marT="34290" marB="34290"/>
                </a:tc>
                <a:tc>
                  <a:txBody>
                    <a:bodyPr/>
                    <a:lstStyle/>
                    <a:p>
                      <a:r>
                        <a:rPr lang="en-GB" sz="1400" dirty="0">
                          <a:solidFill>
                            <a:schemeClr val="tx1"/>
                          </a:solidFill>
                        </a:rPr>
                        <a:t>Test Specification – definition of required test tools / harnesses</a:t>
                      </a:r>
                      <a:endParaRPr lang="en-GB" sz="1400" dirty="0"/>
                    </a:p>
                  </a:txBody>
                  <a:tcPr marL="68580" marR="68580" marT="34290" marB="34290"/>
                </a:tc>
                <a:extLst>
                  <a:ext uri="{0D108BD9-81ED-4DB2-BD59-A6C34878D82A}">
                    <a16:rowId xmlns="" xmlns:a16="http://schemas.microsoft.com/office/drawing/2014/main" val="32281341"/>
                  </a:ext>
                </a:extLst>
              </a:tr>
              <a:tr h="321087">
                <a:tc>
                  <a:txBody>
                    <a:bodyPr/>
                    <a:lstStyle/>
                    <a:p>
                      <a:r>
                        <a:rPr lang="en-GB" sz="1400" b="1" dirty="0"/>
                        <a:t>WP4</a:t>
                      </a:r>
                    </a:p>
                  </a:txBody>
                  <a:tcPr marL="68580" marR="68580" marT="34290" marB="34290"/>
                </a:tc>
                <a:tc>
                  <a:txBody>
                    <a:bodyPr/>
                    <a:lstStyle/>
                    <a:p>
                      <a:r>
                        <a:rPr lang="en-GB" sz="1400" dirty="0">
                          <a:solidFill>
                            <a:schemeClr val="tx1"/>
                          </a:solidFill>
                        </a:rPr>
                        <a:t>Implement test tools / harnesses</a:t>
                      </a:r>
                      <a:endParaRPr lang="en-GB" sz="1400" dirty="0"/>
                    </a:p>
                  </a:txBody>
                  <a:tcPr marL="68580" marR="68580" marT="34290" marB="34290"/>
                </a:tc>
                <a:tc>
                  <a:txBody>
                    <a:bodyPr/>
                    <a:lstStyle/>
                    <a:p>
                      <a:r>
                        <a:rPr lang="en-GB" sz="1400" dirty="0">
                          <a:solidFill>
                            <a:schemeClr val="tx1"/>
                          </a:solidFill>
                        </a:rPr>
                        <a:t>Phased delivery of test tool/harnesses</a:t>
                      </a:r>
                      <a:endParaRPr lang="en-GB" sz="1400" dirty="0"/>
                    </a:p>
                  </a:txBody>
                  <a:tcPr marL="68580" marR="68580" marT="34290" marB="34290"/>
                </a:tc>
                <a:extLst>
                  <a:ext uri="{0D108BD9-81ED-4DB2-BD59-A6C34878D82A}">
                    <a16:rowId xmlns="" xmlns:a16="http://schemas.microsoft.com/office/drawing/2014/main" val="917590779"/>
                  </a:ext>
                </a:extLst>
              </a:tr>
              <a:tr h="321087">
                <a:tc>
                  <a:txBody>
                    <a:bodyPr/>
                    <a:lstStyle/>
                    <a:p>
                      <a:r>
                        <a:rPr lang="en-GB" sz="1400" b="1" dirty="0"/>
                        <a:t>WP5</a:t>
                      </a:r>
                    </a:p>
                  </a:txBody>
                  <a:tcPr marL="68580" marR="68580" marT="34290" marB="34290"/>
                </a:tc>
                <a:tc>
                  <a:txBody>
                    <a:bodyPr/>
                    <a:lstStyle/>
                    <a:p>
                      <a:r>
                        <a:rPr lang="en-GB" sz="1400" dirty="0">
                          <a:solidFill>
                            <a:schemeClr val="tx1"/>
                          </a:solidFill>
                        </a:rPr>
                        <a:t>Implement test cases</a:t>
                      </a:r>
                      <a:endParaRPr lang="en-GB" sz="1400" dirty="0"/>
                    </a:p>
                  </a:txBody>
                  <a:tcPr marL="68580" marR="68580" marT="34290" marB="34290"/>
                </a:tc>
                <a:tc>
                  <a:txBody>
                    <a:bodyPr/>
                    <a:lstStyle/>
                    <a:p>
                      <a:r>
                        <a:rPr lang="en-GB" sz="1400" dirty="0">
                          <a:solidFill>
                            <a:schemeClr val="tx1"/>
                          </a:solidFill>
                        </a:rPr>
                        <a:t>Phased delivery of test cases</a:t>
                      </a:r>
                      <a:endParaRPr lang="en-GB" sz="1400" dirty="0"/>
                    </a:p>
                  </a:txBody>
                  <a:tcPr marL="68580" marR="68580" marT="34290" marB="34290"/>
                </a:tc>
                <a:extLst>
                  <a:ext uri="{0D108BD9-81ED-4DB2-BD59-A6C34878D82A}">
                    <a16:rowId xmlns="" xmlns:a16="http://schemas.microsoft.com/office/drawing/2014/main" val="3890326546"/>
                  </a:ext>
                </a:extLst>
              </a:tr>
              <a:tr h="554206">
                <a:tc>
                  <a:txBody>
                    <a:bodyPr/>
                    <a:lstStyle/>
                    <a:p>
                      <a:r>
                        <a:rPr lang="en-GB" sz="1400" b="1" dirty="0"/>
                        <a:t>WP6</a:t>
                      </a:r>
                    </a:p>
                  </a:txBody>
                  <a:tcPr marL="68580" marR="68580" marT="34290" marB="34290"/>
                </a:tc>
                <a:tc>
                  <a:txBody>
                    <a:bodyPr/>
                    <a:lstStyle/>
                    <a:p>
                      <a:r>
                        <a:rPr lang="en-GB" sz="1400" dirty="0">
                          <a:solidFill>
                            <a:schemeClr val="tx1"/>
                          </a:solidFill>
                        </a:rPr>
                        <a:t>Approve test materials &amp; create repository</a:t>
                      </a:r>
                      <a:endParaRPr lang="en-GB" sz="1400" dirty="0"/>
                    </a:p>
                  </a:txBody>
                  <a:tcPr marL="68580" marR="68580" marT="34290" marB="34290"/>
                </a:tc>
                <a:tc>
                  <a:txBody>
                    <a:bodyPr/>
                    <a:lstStyle/>
                    <a:p>
                      <a:r>
                        <a:rPr lang="en-GB" sz="1400" dirty="0"/>
                        <a:t>Approval process. Well managed test repository containing first approved tests</a:t>
                      </a:r>
                    </a:p>
                  </a:txBody>
                  <a:tcPr marL="68580" marR="68580" marT="34290" marB="34290"/>
                </a:tc>
                <a:extLst>
                  <a:ext uri="{0D108BD9-81ED-4DB2-BD59-A6C34878D82A}">
                    <a16:rowId xmlns="" xmlns:a16="http://schemas.microsoft.com/office/drawing/2014/main" val="2043250418"/>
                  </a:ext>
                </a:extLst>
              </a:tr>
              <a:tr h="321087">
                <a:tc>
                  <a:txBody>
                    <a:bodyPr/>
                    <a:lstStyle/>
                    <a:p>
                      <a:r>
                        <a:rPr lang="en-GB" sz="1400" b="1" dirty="0"/>
                        <a:t>WP7</a:t>
                      </a:r>
                    </a:p>
                  </a:txBody>
                  <a:tcPr marL="68580" marR="68580" marT="34290" marB="34290"/>
                </a:tc>
                <a:tc>
                  <a:txBody>
                    <a:bodyPr/>
                    <a:lstStyle/>
                    <a:p>
                      <a:r>
                        <a:rPr lang="en-GB" sz="1400" dirty="0">
                          <a:solidFill>
                            <a:schemeClr val="tx1"/>
                          </a:solidFill>
                        </a:rPr>
                        <a:t>Pilot test phase</a:t>
                      </a:r>
                      <a:endParaRPr lang="en-GB" sz="1400" dirty="0"/>
                    </a:p>
                  </a:txBody>
                  <a:tcPr marL="68580" marR="68580" marT="34290" marB="34290"/>
                </a:tc>
                <a:tc>
                  <a:txBody>
                    <a:bodyPr/>
                    <a:lstStyle/>
                    <a:p>
                      <a:r>
                        <a:rPr lang="en-GB" sz="1400" dirty="0"/>
                        <a:t>Tests ready for general release</a:t>
                      </a:r>
                    </a:p>
                  </a:txBody>
                  <a:tcPr marL="68580" marR="68580" marT="34290" marB="34290"/>
                </a:tc>
                <a:extLst>
                  <a:ext uri="{0D108BD9-81ED-4DB2-BD59-A6C34878D82A}">
                    <a16:rowId xmlns="" xmlns:a16="http://schemas.microsoft.com/office/drawing/2014/main" val="3714036486"/>
                  </a:ext>
                </a:extLst>
              </a:tr>
              <a:tr h="554206">
                <a:tc>
                  <a:txBody>
                    <a:bodyPr/>
                    <a:lstStyle/>
                    <a:p>
                      <a:r>
                        <a:rPr lang="en-GB" sz="1400" b="1" dirty="0"/>
                        <a:t>WP8</a:t>
                      </a:r>
                    </a:p>
                  </a:txBody>
                  <a:tcPr marL="68580" marR="68580" marT="34290" marB="34290"/>
                </a:tc>
                <a:tc>
                  <a:txBody>
                    <a:bodyPr/>
                    <a:lstStyle/>
                    <a:p>
                      <a:r>
                        <a:rPr lang="en-GB" sz="1400" dirty="0">
                          <a:solidFill>
                            <a:schemeClr val="tx1"/>
                          </a:solidFill>
                        </a:rPr>
                        <a:t>Ongoing maintenance of test cases and test repository</a:t>
                      </a:r>
                      <a:endParaRPr lang="en-GB" sz="1400" dirty="0"/>
                    </a:p>
                  </a:txBody>
                  <a:tcPr marL="68580" marR="68580" marT="34290" marB="34290"/>
                </a:tc>
                <a:tc>
                  <a:txBody>
                    <a:bodyPr/>
                    <a:lstStyle/>
                    <a:p>
                      <a:r>
                        <a:rPr lang="en-GB" sz="1400" dirty="0"/>
                        <a:t>N/A</a:t>
                      </a:r>
                    </a:p>
                  </a:txBody>
                  <a:tcPr marL="68580" marR="68580" marT="34290" marB="34290"/>
                </a:tc>
                <a:extLst>
                  <a:ext uri="{0D108BD9-81ED-4DB2-BD59-A6C34878D82A}">
                    <a16:rowId xmlns="" xmlns:a16="http://schemas.microsoft.com/office/drawing/2014/main" val="2517581691"/>
                  </a:ext>
                </a:extLst>
              </a:tr>
            </a:tbl>
          </a:graphicData>
        </a:graphic>
      </p:graphicFrame>
    </p:spTree>
    <p:extLst>
      <p:ext uri="{BB962C8B-B14F-4D97-AF65-F5344CB8AC3E}">
        <p14:creationId xmlns:p14="http://schemas.microsoft.com/office/powerpoint/2010/main" val="150541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Deliverables</a:t>
            </a:r>
          </a:p>
        </p:txBody>
      </p:sp>
      <p:sp>
        <p:nvSpPr>
          <p:cNvPr id="6" name="Text Placeholder 5"/>
          <p:cNvSpPr>
            <a:spLocks noGrp="1"/>
          </p:cNvSpPr>
          <p:nvPr>
            <p:ph type="body" idx="4294967295"/>
          </p:nvPr>
        </p:nvSpPr>
        <p:spPr/>
        <p:txBody>
          <a:bodyPr/>
          <a:lstStyle/>
          <a:p>
            <a:pPr>
              <a:spcBef>
                <a:spcPts val="0"/>
              </a:spcBef>
            </a:pPr>
            <a:r>
              <a:rPr lang="en-GB" sz="1800" dirty="0" smtClean="0"/>
              <a:t>Final </a:t>
            </a:r>
            <a:r>
              <a:rPr lang="en-GB" sz="1800" dirty="0"/>
              <a:t>set of testing requirements and use cases </a:t>
            </a:r>
            <a:endParaRPr lang="en-GB" sz="1800" dirty="0" smtClean="0"/>
          </a:p>
          <a:p>
            <a:pPr lvl="1">
              <a:spcBef>
                <a:spcPts val="0"/>
              </a:spcBef>
            </a:pPr>
            <a:r>
              <a:rPr lang="en-GB" sz="1400" dirty="0" smtClean="0"/>
              <a:t>Good progress to date</a:t>
            </a:r>
          </a:p>
          <a:p>
            <a:pPr lvl="1">
              <a:spcBef>
                <a:spcPts val="0"/>
              </a:spcBef>
            </a:pPr>
            <a:r>
              <a:rPr lang="en-GB" sz="1400" dirty="0" smtClean="0"/>
              <a:t>A number of TRs and use cases identified </a:t>
            </a:r>
            <a:endParaRPr lang="en-US" sz="1400" dirty="0"/>
          </a:p>
          <a:p>
            <a:pPr>
              <a:spcBef>
                <a:spcPts val="0"/>
              </a:spcBef>
            </a:pPr>
            <a:r>
              <a:rPr lang="en-GB" sz="1800" dirty="0"/>
              <a:t>Definition of WAVE testing process and environment (tools and infrastructure required to run the tests) </a:t>
            </a:r>
            <a:r>
              <a:rPr lang="en-US" sz="1800" dirty="0"/>
              <a:t>whether WAVE administered or via self certification/3rd parties </a:t>
            </a:r>
            <a:endParaRPr lang="en-US" sz="1800" dirty="0" smtClean="0"/>
          </a:p>
          <a:p>
            <a:pPr lvl="1">
              <a:spcBef>
                <a:spcPts val="0"/>
              </a:spcBef>
            </a:pPr>
            <a:r>
              <a:rPr lang="en-US" sz="1400" dirty="0" smtClean="0"/>
              <a:t>Yet to be done</a:t>
            </a:r>
            <a:endParaRPr lang="en-US" sz="1400" dirty="0"/>
          </a:p>
          <a:p>
            <a:pPr>
              <a:spcBef>
                <a:spcPts val="0"/>
              </a:spcBef>
            </a:pPr>
            <a:r>
              <a:rPr lang="en-GB" sz="1800" dirty="0"/>
              <a:t>Body of test cases for Content, Device, and Application and test materials and tools/infrastructure </a:t>
            </a:r>
            <a:r>
              <a:rPr lang="en-GB" sz="1800" dirty="0" smtClean="0"/>
              <a:t>needed</a:t>
            </a:r>
          </a:p>
          <a:p>
            <a:pPr lvl="1">
              <a:spcBef>
                <a:spcPts val="0"/>
              </a:spcBef>
            </a:pPr>
            <a:r>
              <a:rPr lang="en-GB" sz="1400" dirty="0" smtClean="0"/>
              <a:t>Good progress</a:t>
            </a:r>
          </a:p>
          <a:p>
            <a:pPr lvl="1">
              <a:spcBef>
                <a:spcPts val="0"/>
              </a:spcBef>
            </a:pPr>
            <a:r>
              <a:rPr lang="en-GB" sz="1400" dirty="0" smtClean="0"/>
              <a:t>Database created</a:t>
            </a:r>
          </a:p>
          <a:p>
            <a:pPr lvl="1">
              <a:spcBef>
                <a:spcPts val="0"/>
              </a:spcBef>
            </a:pPr>
            <a:r>
              <a:rPr lang="en-GB" sz="1400" dirty="0" smtClean="0"/>
              <a:t>Technical TFs being consulted</a:t>
            </a:r>
          </a:p>
          <a:p>
            <a:pPr>
              <a:spcBef>
                <a:spcPts val="0"/>
              </a:spcBef>
            </a:pPr>
            <a:endParaRPr lang="en-US" sz="1800" dirty="0"/>
          </a:p>
        </p:txBody>
      </p:sp>
    </p:spTree>
    <p:extLst>
      <p:ext uri="{BB962C8B-B14F-4D97-AF65-F5344CB8AC3E}">
        <p14:creationId xmlns:p14="http://schemas.microsoft.com/office/powerpoint/2010/main" val="3816786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 y="-30304"/>
            <a:ext cx="7886700" cy="994172"/>
          </a:xfrm>
        </p:spPr>
        <p:txBody>
          <a:bodyPr/>
          <a:lstStyle/>
          <a:p>
            <a:r>
              <a:rPr lang="en-GB" dirty="0"/>
              <a:t>Work plan </a:t>
            </a:r>
            <a:r>
              <a:rPr lang="en-GB" dirty="0" smtClean="0"/>
              <a:t>– indicative</a:t>
            </a:r>
            <a:endParaRPr lang="en-GB" dirty="0"/>
          </a:p>
        </p:txBody>
      </p:sp>
      <p:cxnSp>
        <p:nvCxnSpPr>
          <p:cNvPr id="4" name="Straight Connector 3"/>
          <p:cNvCxnSpPr/>
          <p:nvPr/>
        </p:nvCxnSpPr>
        <p:spPr>
          <a:xfrm>
            <a:off x="6841334" y="977653"/>
            <a:ext cx="0" cy="38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607266" y="977653"/>
            <a:ext cx="0" cy="38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09469" y="977653"/>
            <a:ext cx="0" cy="38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75401" y="977653"/>
            <a:ext cx="0" cy="38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73197" y="977653"/>
            <a:ext cx="0" cy="38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5974" y="977653"/>
            <a:ext cx="0" cy="38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71907" y="977653"/>
            <a:ext cx="2408" cy="38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40248" y="977653"/>
            <a:ext cx="5489" cy="38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1670" y="977653"/>
            <a:ext cx="0" cy="38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7603" y="977653"/>
            <a:ext cx="0" cy="38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43536" y="977653"/>
            <a:ext cx="0" cy="38340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54"/>
          <p:cNvSpPr txBox="1"/>
          <p:nvPr/>
        </p:nvSpPr>
        <p:spPr>
          <a:xfrm>
            <a:off x="3890828" y="839153"/>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Sep</a:t>
            </a:r>
          </a:p>
        </p:txBody>
      </p:sp>
      <p:sp>
        <p:nvSpPr>
          <p:cNvPr id="16" name="TextBox 70"/>
          <p:cNvSpPr txBox="1"/>
          <p:nvPr/>
        </p:nvSpPr>
        <p:spPr>
          <a:xfrm>
            <a:off x="4655274" y="839153"/>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Oct</a:t>
            </a:r>
          </a:p>
        </p:txBody>
      </p:sp>
      <p:sp>
        <p:nvSpPr>
          <p:cNvPr id="21" name="TextBox 56"/>
          <p:cNvSpPr txBox="1"/>
          <p:nvPr/>
        </p:nvSpPr>
        <p:spPr>
          <a:xfrm>
            <a:off x="6985499" y="844912"/>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Jan</a:t>
            </a:r>
          </a:p>
        </p:txBody>
      </p:sp>
      <p:sp>
        <p:nvSpPr>
          <p:cNvPr id="22" name="TextBox 57"/>
          <p:cNvSpPr txBox="1"/>
          <p:nvPr/>
        </p:nvSpPr>
        <p:spPr>
          <a:xfrm>
            <a:off x="7749944" y="844912"/>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Feb</a:t>
            </a:r>
          </a:p>
        </p:txBody>
      </p:sp>
      <p:sp>
        <p:nvSpPr>
          <p:cNvPr id="23" name="TextBox 58"/>
          <p:cNvSpPr txBox="1"/>
          <p:nvPr/>
        </p:nvSpPr>
        <p:spPr>
          <a:xfrm>
            <a:off x="8514390" y="844912"/>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Mar</a:t>
            </a:r>
          </a:p>
        </p:txBody>
      </p:sp>
      <p:sp>
        <p:nvSpPr>
          <p:cNvPr id="24" name="TextBox 59"/>
          <p:cNvSpPr txBox="1"/>
          <p:nvPr/>
        </p:nvSpPr>
        <p:spPr>
          <a:xfrm>
            <a:off x="68600" y="839153"/>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Apr</a:t>
            </a:r>
          </a:p>
        </p:txBody>
      </p:sp>
      <p:sp>
        <p:nvSpPr>
          <p:cNvPr id="25" name="TextBox 60"/>
          <p:cNvSpPr txBox="1"/>
          <p:nvPr/>
        </p:nvSpPr>
        <p:spPr>
          <a:xfrm>
            <a:off x="833045" y="839153"/>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May</a:t>
            </a:r>
          </a:p>
        </p:txBody>
      </p:sp>
      <p:sp>
        <p:nvSpPr>
          <p:cNvPr id="26" name="TextBox 61"/>
          <p:cNvSpPr txBox="1"/>
          <p:nvPr/>
        </p:nvSpPr>
        <p:spPr>
          <a:xfrm>
            <a:off x="1597491" y="839153"/>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Jun</a:t>
            </a:r>
          </a:p>
        </p:txBody>
      </p:sp>
      <p:sp>
        <p:nvSpPr>
          <p:cNvPr id="28" name="TextBox 64"/>
          <p:cNvSpPr txBox="1"/>
          <p:nvPr/>
        </p:nvSpPr>
        <p:spPr>
          <a:xfrm>
            <a:off x="6184169" y="832184"/>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Dec</a:t>
            </a:r>
          </a:p>
        </p:txBody>
      </p:sp>
      <p:sp>
        <p:nvSpPr>
          <p:cNvPr id="32" name="TextBox 40"/>
          <p:cNvSpPr txBox="1"/>
          <p:nvPr/>
        </p:nvSpPr>
        <p:spPr>
          <a:xfrm>
            <a:off x="2361937" y="839153"/>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Jul</a:t>
            </a:r>
          </a:p>
        </p:txBody>
      </p:sp>
      <p:sp>
        <p:nvSpPr>
          <p:cNvPr id="33" name="TextBox 42"/>
          <p:cNvSpPr txBox="1"/>
          <p:nvPr/>
        </p:nvSpPr>
        <p:spPr>
          <a:xfrm>
            <a:off x="3126383" y="839153"/>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Aug</a:t>
            </a:r>
          </a:p>
        </p:txBody>
      </p:sp>
      <p:sp>
        <p:nvSpPr>
          <p:cNvPr id="34" name="TextBox 71"/>
          <p:cNvSpPr txBox="1"/>
          <p:nvPr/>
        </p:nvSpPr>
        <p:spPr>
          <a:xfrm>
            <a:off x="5419720" y="839153"/>
            <a:ext cx="513000"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t>Nov</a:t>
            </a:r>
          </a:p>
        </p:txBody>
      </p:sp>
      <p:sp>
        <p:nvSpPr>
          <p:cNvPr id="37" name="Round Diagonal Corner Rectangle 67"/>
          <p:cNvSpPr/>
          <p:nvPr/>
        </p:nvSpPr>
        <p:spPr bwMode="auto">
          <a:xfrm>
            <a:off x="36096" y="1149474"/>
            <a:ext cx="858755" cy="458557"/>
          </a:xfrm>
          <a:prstGeom prst="round2DiagRect">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buFont typeface="Wingdings" pitchFamily="2" charset="2"/>
              <a:buNone/>
              <a:defRPr/>
            </a:pPr>
            <a:r>
              <a:rPr lang="en-GB" sz="1050" dirty="0">
                <a:solidFill>
                  <a:schemeClr val="tx1"/>
                </a:solidFill>
              </a:rPr>
              <a:t>WP1: set foundation</a:t>
            </a:r>
          </a:p>
        </p:txBody>
      </p:sp>
      <p:sp>
        <p:nvSpPr>
          <p:cNvPr id="61" name="Round Diagonal Corner Rectangle 67"/>
          <p:cNvSpPr/>
          <p:nvPr/>
        </p:nvSpPr>
        <p:spPr bwMode="auto">
          <a:xfrm>
            <a:off x="581274" y="1726660"/>
            <a:ext cx="2133000" cy="243000"/>
          </a:xfrm>
          <a:prstGeom prst="round2DiagRect">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buFont typeface="Wingdings" pitchFamily="2" charset="2"/>
              <a:buNone/>
              <a:defRPr/>
            </a:pPr>
            <a:r>
              <a:rPr lang="en-GB" sz="1050" dirty="0">
                <a:solidFill>
                  <a:schemeClr val="tx1"/>
                </a:solidFill>
              </a:rPr>
              <a:t>WP2: create test plan</a:t>
            </a:r>
          </a:p>
        </p:txBody>
      </p:sp>
      <p:sp>
        <p:nvSpPr>
          <p:cNvPr id="62" name="Round Diagonal Corner Rectangle 67"/>
          <p:cNvSpPr/>
          <p:nvPr/>
        </p:nvSpPr>
        <p:spPr bwMode="auto">
          <a:xfrm>
            <a:off x="5168275" y="3724054"/>
            <a:ext cx="1360524" cy="239232"/>
          </a:xfrm>
          <a:prstGeom prst="round2DiagRect">
            <a:avLst>
              <a:gd name="adj1" fmla="val 16667"/>
              <a:gd name="adj2" fmla="val 50000"/>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buFont typeface="Wingdings" pitchFamily="2" charset="2"/>
              <a:buNone/>
              <a:defRPr/>
            </a:pPr>
            <a:r>
              <a:rPr lang="en-GB" sz="1050" dirty="0">
                <a:solidFill>
                  <a:schemeClr val="tx1"/>
                </a:solidFill>
              </a:rPr>
              <a:t>WP7: pilot tests 1</a:t>
            </a:r>
          </a:p>
        </p:txBody>
      </p:sp>
      <p:sp>
        <p:nvSpPr>
          <p:cNvPr id="63" name="Round Diagonal Corner Rectangle 67"/>
          <p:cNvSpPr/>
          <p:nvPr/>
        </p:nvSpPr>
        <p:spPr bwMode="auto">
          <a:xfrm>
            <a:off x="2729964" y="2339819"/>
            <a:ext cx="6399000" cy="243000"/>
          </a:xfrm>
          <a:prstGeom prst="round2DiagRect">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buFont typeface="Wingdings" pitchFamily="2" charset="2"/>
              <a:buNone/>
              <a:defRPr/>
            </a:pPr>
            <a:r>
              <a:rPr lang="en-GB" sz="1050" dirty="0">
                <a:solidFill>
                  <a:schemeClr val="tx1"/>
                </a:solidFill>
              </a:rPr>
              <a:t>WP4: implement test tools (phased)</a:t>
            </a:r>
          </a:p>
        </p:txBody>
      </p:sp>
      <p:sp>
        <p:nvSpPr>
          <p:cNvPr id="64" name="Round Diagonal Corner Rectangle 67"/>
          <p:cNvSpPr/>
          <p:nvPr/>
        </p:nvSpPr>
        <p:spPr bwMode="auto">
          <a:xfrm>
            <a:off x="2729964" y="2705710"/>
            <a:ext cx="6399000" cy="243000"/>
          </a:xfrm>
          <a:prstGeom prst="round2DiagRect">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buFont typeface="Wingdings" pitchFamily="2" charset="2"/>
              <a:buNone/>
              <a:defRPr/>
            </a:pPr>
            <a:r>
              <a:rPr lang="en-GB" sz="1050" dirty="0">
                <a:solidFill>
                  <a:schemeClr val="tx1"/>
                </a:solidFill>
              </a:rPr>
              <a:t>WP5: implement test cases (phased)</a:t>
            </a:r>
          </a:p>
        </p:txBody>
      </p:sp>
      <p:sp>
        <p:nvSpPr>
          <p:cNvPr id="65" name="Round Diagonal Corner Rectangle 67"/>
          <p:cNvSpPr/>
          <p:nvPr/>
        </p:nvSpPr>
        <p:spPr bwMode="auto">
          <a:xfrm>
            <a:off x="6642682" y="4243182"/>
            <a:ext cx="2479883" cy="355685"/>
          </a:xfrm>
          <a:prstGeom prst="round2DiagRect">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buFont typeface="Wingdings" pitchFamily="2" charset="2"/>
              <a:buNone/>
              <a:defRPr/>
            </a:pPr>
            <a:r>
              <a:rPr lang="en-GB" sz="1050" dirty="0">
                <a:solidFill>
                  <a:schemeClr val="tx1"/>
                </a:solidFill>
              </a:rPr>
              <a:t>WP8: maintain tests and test repository</a:t>
            </a:r>
          </a:p>
        </p:txBody>
      </p:sp>
      <p:sp>
        <p:nvSpPr>
          <p:cNvPr id="66" name="Diamond 65"/>
          <p:cNvSpPr/>
          <p:nvPr/>
        </p:nvSpPr>
        <p:spPr bwMode="auto">
          <a:xfrm>
            <a:off x="2657478" y="1353763"/>
            <a:ext cx="144973" cy="162596"/>
          </a:xfrm>
          <a:prstGeom prst="diamond">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latin typeface="Arial" charset="0"/>
              <a:ea typeface="ＭＳ Ｐゴシック" pitchFamily="-80" charset="-128"/>
            </a:endParaRPr>
          </a:p>
        </p:txBody>
      </p:sp>
      <p:sp>
        <p:nvSpPr>
          <p:cNvPr id="67" name="Diamond 66"/>
          <p:cNvSpPr/>
          <p:nvPr/>
        </p:nvSpPr>
        <p:spPr bwMode="auto">
          <a:xfrm>
            <a:off x="4620699" y="3035193"/>
            <a:ext cx="144973" cy="162596"/>
          </a:xfrm>
          <a:prstGeom prst="diamond">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latin typeface="Arial" charset="0"/>
              <a:ea typeface="ＭＳ Ｐゴシック" pitchFamily="-80" charset="-128"/>
            </a:endParaRPr>
          </a:p>
        </p:txBody>
      </p:sp>
      <p:sp>
        <p:nvSpPr>
          <p:cNvPr id="68" name="Diamond 67"/>
          <p:cNvSpPr/>
          <p:nvPr/>
        </p:nvSpPr>
        <p:spPr bwMode="auto">
          <a:xfrm>
            <a:off x="6383826" y="3035193"/>
            <a:ext cx="144973" cy="162596"/>
          </a:xfrm>
          <a:prstGeom prst="diamond">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latin typeface="Arial" charset="0"/>
              <a:ea typeface="ＭＳ Ｐゴシック" pitchFamily="-80" charset="-128"/>
            </a:endParaRPr>
          </a:p>
        </p:txBody>
      </p:sp>
      <p:sp>
        <p:nvSpPr>
          <p:cNvPr id="69" name="Diamond 68"/>
          <p:cNvSpPr/>
          <p:nvPr/>
        </p:nvSpPr>
        <p:spPr bwMode="auto">
          <a:xfrm>
            <a:off x="8170874" y="3035193"/>
            <a:ext cx="144973" cy="162596"/>
          </a:xfrm>
          <a:prstGeom prst="diamond">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latin typeface="Arial" charset="0"/>
              <a:ea typeface="ＭＳ Ｐゴシック" pitchFamily="-80" charset="-128"/>
            </a:endParaRPr>
          </a:p>
        </p:txBody>
      </p:sp>
      <p:sp>
        <p:nvSpPr>
          <p:cNvPr id="70" name="TextBox 69"/>
          <p:cNvSpPr txBox="1"/>
          <p:nvPr/>
        </p:nvSpPr>
        <p:spPr>
          <a:xfrm>
            <a:off x="2848026" y="1302843"/>
            <a:ext cx="1947969" cy="253916"/>
          </a:xfrm>
          <a:prstGeom prst="rect">
            <a:avLst/>
          </a:prstGeom>
          <a:noFill/>
        </p:spPr>
        <p:txBody>
          <a:bodyPr wrap="none" rtlCol="0">
            <a:spAutoFit/>
          </a:bodyPr>
          <a:lstStyle/>
          <a:p>
            <a:r>
              <a:rPr lang="en-GB" sz="1050" dirty="0"/>
              <a:t>Tests and test tools well defined</a:t>
            </a:r>
          </a:p>
        </p:txBody>
      </p:sp>
      <p:sp>
        <p:nvSpPr>
          <p:cNvPr id="71" name="TextBox 70"/>
          <p:cNvSpPr txBox="1"/>
          <p:nvPr/>
        </p:nvSpPr>
        <p:spPr>
          <a:xfrm>
            <a:off x="1853992" y="3001074"/>
            <a:ext cx="2081019" cy="253916"/>
          </a:xfrm>
          <a:prstGeom prst="rect">
            <a:avLst/>
          </a:prstGeom>
          <a:noFill/>
        </p:spPr>
        <p:txBody>
          <a:bodyPr wrap="none" rtlCol="0">
            <a:spAutoFit/>
          </a:bodyPr>
          <a:lstStyle/>
          <a:p>
            <a:r>
              <a:rPr lang="en-GB" sz="1050" dirty="0"/>
              <a:t>Iterative delivery of tools and tests</a:t>
            </a:r>
          </a:p>
        </p:txBody>
      </p:sp>
      <p:sp>
        <p:nvSpPr>
          <p:cNvPr id="72" name="Round Diagonal Corner Rectangle 67"/>
          <p:cNvSpPr/>
          <p:nvPr/>
        </p:nvSpPr>
        <p:spPr bwMode="auto">
          <a:xfrm>
            <a:off x="3011668" y="3273900"/>
            <a:ext cx="2144874" cy="365043"/>
          </a:xfrm>
          <a:prstGeom prst="round2DiagRect">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defRPr/>
            </a:pPr>
            <a:r>
              <a:rPr lang="en-GB" sz="1050" dirty="0">
                <a:solidFill>
                  <a:schemeClr val="tx1"/>
                </a:solidFill>
              </a:rPr>
              <a:t>WP6: Approve test materials &amp; create repository</a:t>
            </a:r>
            <a:endParaRPr lang="en-GB" sz="1050" dirty="0"/>
          </a:p>
        </p:txBody>
      </p:sp>
      <p:sp>
        <p:nvSpPr>
          <p:cNvPr id="74" name="Diamond 73"/>
          <p:cNvSpPr/>
          <p:nvPr/>
        </p:nvSpPr>
        <p:spPr bwMode="auto">
          <a:xfrm>
            <a:off x="6497709" y="4050624"/>
            <a:ext cx="144973" cy="162596"/>
          </a:xfrm>
          <a:prstGeom prst="diamond">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latin typeface="Arial" charset="0"/>
              <a:ea typeface="ＭＳ Ｐゴシック" pitchFamily="-80" charset="-128"/>
            </a:endParaRPr>
          </a:p>
        </p:txBody>
      </p:sp>
      <p:sp>
        <p:nvSpPr>
          <p:cNvPr id="75" name="TextBox 74"/>
          <p:cNvSpPr txBox="1"/>
          <p:nvPr/>
        </p:nvSpPr>
        <p:spPr>
          <a:xfrm>
            <a:off x="4448218" y="4018568"/>
            <a:ext cx="1677062" cy="253916"/>
          </a:xfrm>
          <a:prstGeom prst="rect">
            <a:avLst/>
          </a:prstGeom>
          <a:noFill/>
        </p:spPr>
        <p:txBody>
          <a:bodyPr wrap="none" rtlCol="0">
            <a:spAutoFit/>
          </a:bodyPr>
          <a:lstStyle/>
          <a:p>
            <a:r>
              <a:rPr lang="en-GB" sz="1050" dirty="0"/>
              <a:t>Launch and general release</a:t>
            </a:r>
          </a:p>
        </p:txBody>
      </p:sp>
      <p:cxnSp>
        <p:nvCxnSpPr>
          <p:cNvPr id="77" name="Straight Arrow Connector 76"/>
          <p:cNvCxnSpPr>
            <a:endCxn id="67" idx="0"/>
          </p:cNvCxnSpPr>
          <p:nvPr/>
        </p:nvCxnSpPr>
        <p:spPr bwMode="auto">
          <a:xfrm>
            <a:off x="4693185" y="2582818"/>
            <a:ext cx="1" cy="452375"/>
          </a:xfrm>
          <a:prstGeom prst="straightConnector1">
            <a:avLst/>
          </a:prstGeom>
          <a:solidFill>
            <a:schemeClr val="accent1"/>
          </a:solidFill>
          <a:ln w="22225" cap="flat" cmpd="sng" algn="ctr">
            <a:solidFill>
              <a:schemeClr val="tx1"/>
            </a:solidFill>
            <a:prstDash val="solid"/>
            <a:round/>
            <a:headEnd type="none" w="sm" len="sm"/>
            <a:tailEnd type="triangle"/>
          </a:ln>
          <a:effectLst/>
        </p:spPr>
      </p:cxnSp>
      <p:cxnSp>
        <p:nvCxnSpPr>
          <p:cNvPr id="78" name="Straight Arrow Connector 77"/>
          <p:cNvCxnSpPr/>
          <p:nvPr/>
        </p:nvCxnSpPr>
        <p:spPr bwMode="auto">
          <a:xfrm>
            <a:off x="6456312" y="2601022"/>
            <a:ext cx="1" cy="452375"/>
          </a:xfrm>
          <a:prstGeom prst="straightConnector1">
            <a:avLst/>
          </a:prstGeom>
          <a:solidFill>
            <a:schemeClr val="accent1"/>
          </a:solidFill>
          <a:ln w="22225" cap="flat" cmpd="sng" algn="ctr">
            <a:solidFill>
              <a:schemeClr val="tx1"/>
            </a:solidFill>
            <a:prstDash val="solid"/>
            <a:round/>
            <a:headEnd type="none" w="sm" len="sm"/>
            <a:tailEnd type="triangle"/>
          </a:ln>
          <a:effectLst/>
        </p:spPr>
      </p:cxnSp>
      <p:cxnSp>
        <p:nvCxnSpPr>
          <p:cNvPr id="79" name="Straight Arrow Connector 78"/>
          <p:cNvCxnSpPr/>
          <p:nvPr/>
        </p:nvCxnSpPr>
        <p:spPr bwMode="auto">
          <a:xfrm>
            <a:off x="8246322" y="2581932"/>
            <a:ext cx="1" cy="452375"/>
          </a:xfrm>
          <a:prstGeom prst="straightConnector1">
            <a:avLst/>
          </a:prstGeom>
          <a:solidFill>
            <a:schemeClr val="accent1"/>
          </a:solidFill>
          <a:ln w="22225" cap="flat" cmpd="sng" algn="ctr">
            <a:solidFill>
              <a:schemeClr val="tx1"/>
            </a:solidFill>
            <a:prstDash val="solid"/>
            <a:round/>
            <a:headEnd type="none" w="sm" len="sm"/>
            <a:tailEnd type="triangle"/>
          </a:ln>
          <a:effectLst/>
        </p:spPr>
      </p:cxnSp>
      <p:sp>
        <p:nvSpPr>
          <p:cNvPr id="80" name="Round Diagonal Corner Rectangle 67"/>
          <p:cNvSpPr/>
          <p:nvPr/>
        </p:nvSpPr>
        <p:spPr bwMode="auto">
          <a:xfrm>
            <a:off x="7061328" y="3731870"/>
            <a:ext cx="1360524" cy="239232"/>
          </a:xfrm>
          <a:prstGeom prst="round2DiagRect">
            <a:avLst>
              <a:gd name="adj1" fmla="val 16667"/>
              <a:gd name="adj2" fmla="val 50000"/>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buFont typeface="Wingdings" pitchFamily="2" charset="2"/>
              <a:buNone/>
              <a:defRPr/>
            </a:pPr>
            <a:r>
              <a:rPr lang="en-GB" sz="1050" dirty="0">
                <a:solidFill>
                  <a:schemeClr val="tx1"/>
                </a:solidFill>
              </a:rPr>
              <a:t>WP7: pilot tests 2</a:t>
            </a:r>
          </a:p>
        </p:txBody>
      </p:sp>
      <p:sp>
        <p:nvSpPr>
          <p:cNvPr id="81" name="Round Diagonal Corner Rectangle 67"/>
          <p:cNvSpPr/>
          <p:nvPr/>
        </p:nvSpPr>
        <p:spPr bwMode="auto">
          <a:xfrm>
            <a:off x="6385606" y="3244626"/>
            <a:ext cx="686276" cy="365043"/>
          </a:xfrm>
          <a:prstGeom prst="round2DiagRect">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defRPr/>
            </a:pPr>
            <a:r>
              <a:rPr lang="en-GB" sz="1050" dirty="0">
                <a:solidFill>
                  <a:schemeClr val="tx1"/>
                </a:solidFill>
              </a:rPr>
              <a:t>Approve</a:t>
            </a:r>
            <a:endParaRPr lang="en-GB" sz="1050" dirty="0"/>
          </a:p>
        </p:txBody>
      </p:sp>
      <p:sp>
        <p:nvSpPr>
          <p:cNvPr id="82" name="Diamond 81"/>
          <p:cNvSpPr/>
          <p:nvPr/>
        </p:nvSpPr>
        <p:spPr bwMode="auto">
          <a:xfrm>
            <a:off x="8410965" y="4033552"/>
            <a:ext cx="144973" cy="162596"/>
          </a:xfrm>
          <a:prstGeom prst="diamond">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latin typeface="Arial" charset="0"/>
              <a:ea typeface="ＭＳ Ｐゴシック" pitchFamily="-80" charset="-128"/>
            </a:endParaRPr>
          </a:p>
        </p:txBody>
      </p:sp>
      <p:sp>
        <p:nvSpPr>
          <p:cNvPr id="83" name="Round Diagonal Corner Rectangle 67"/>
          <p:cNvSpPr/>
          <p:nvPr/>
        </p:nvSpPr>
        <p:spPr bwMode="auto">
          <a:xfrm>
            <a:off x="8248030" y="3249120"/>
            <a:ext cx="686276" cy="365043"/>
          </a:xfrm>
          <a:prstGeom prst="round2DiagRect">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defRPr/>
            </a:pPr>
            <a:r>
              <a:rPr lang="en-GB" sz="1050" dirty="0">
                <a:solidFill>
                  <a:schemeClr val="tx1"/>
                </a:solidFill>
              </a:rPr>
              <a:t>Approve</a:t>
            </a:r>
            <a:endParaRPr lang="en-GB" sz="1050" dirty="0"/>
          </a:p>
        </p:txBody>
      </p:sp>
      <p:sp>
        <p:nvSpPr>
          <p:cNvPr id="84" name="Round Diagonal Corner Rectangle 67"/>
          <p:cNvSpPr/>
          <p:nvPr/>
        </p:nvSpPr>
        <p:spPr bwMode="auto">
          <a:xfrm>
            <a:off x="575751" y="2071721"/>
            <a:ext cx="2133000" cy="243000"/>
          </a:xfrm>
          <a:prstGeom prst="round2DiagRect">
            <a:avLst/>
          </a:prstGeom>
          <a:solidFill>
            <a:srgbClr val="92D05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45900" tIns="27000" rIns="45900" bIns="2700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20000"/>
              </a:spcBef>
              <a:buFont typeface="Wingdings" pitchFamily="2" charset="2"/>
              <a:buNone/>
              <a:defRPr/>
            </a:pPr>
            <a:r>
              <a:rPr lang="en-GB" sz="1050" dirty="0">
                <a:solidFill>
                  <a:schemeClr val="tx1"/>
                </a:solidFill>
              </a:rPr>
              <a:t>WP3: define test environment</a:t>
            </a:r>
          </a:p>
        </p:txBody>
      </p:sp>
      <p:sp>
        <p:nvSpPr>
          <p:cNvPr id="3" name="TextBox 2"/>
          <p:cNvSpPr txBox="1"/>
          <p:nvPr/>
        </p:nvSpPr>
        <p:spPr>
          <a:xfrm>
            <a:off x="2005531" y="1523077"/>
            <a:ext cx="3303937" cy="507831"/>
          </a:xfrm>
          <a:prstGeom prst="rect">
            <a:avLst/>
          </a:prstGeom>
          <a:solidFill>
            <a:srgbClr val="FFF2CC">
              <a:alpha val="74902"/>
            </a:srgbClr>
          </a:solidFill>
        </p:spPr>
        <p:txBody>
          <a:bodyPr wrap="square" rtlCol="0">
            <a:spAutoFit/>
          </a:bodyPr>
          <a:lstStyle/>
          <a:p>
            <a:r>
              <a:rPr lang="en-US" sz="1350" b="1" dirty="0"/>
              <a:t>CSTF Finalize version 1 content Spec - media and presentation profiles - prior to IBC</a:t>
            </a:r>
            <a:endParaRPr lang="en-GB" sz="1350" dirty="0"/>
          </a:p>
        </p:txBody>
      </p:sp>
      <p:sp>
        <p:nvSpPr>
          <p:cNvPr id="50" name="TextBox 49"/>
          <p:cNvSpPr txBox="1"/>
          <p:nvPr/>
        </p:nvSpPr>
        <p:spPr>
          <a:xfrm>
            <a:off x="2191530" y="2365980"/>
            <a:ext cx="3182590" cy="507831"/>
          </a:xfrm>
          <a:prstGeom prst="rect">
            <a:avLst/>
          </a:prstGeom>
          <a:solidFill>
            <a:srgbClr val="FFF2CC">
              <a:alpha val="74902"/>
            </a:srgbClr>
          </a:solidFill>
        </p:spPr>
        <p:txBody>
          <a:bodyPr wrap="square" rtlCol="0">
            <a:spAutoFit/>
          </a:bodyPr>
          <a:lstStyle/>
          <a:p>
            <a:r>
              <a:rPr lang="en-US" sz="1350" b="1" dirty="0"/>
              <a:t>6/28/2017:</a:t>
            </a:r>
            <a:r>
              <a:rPr lang="en-US" sz="1350" dirty="0"/>
              <a:t>        </a:t>
            </a:r>
            <a:r>
              <a:rPr lang="en-US" sz="1350" b="1" dirty="0"/>
              <a:t>HATF Deadline to publish Web Media APIs 2017 for public review.</a:t>
            </a:r>
            <a:r>
              <a:rPr lang="en-US" sz="1350" dirty="0"/>
              <a:t> </a:t>
            </a:r>
            <a:endParaRPr lang="en-GB" sz="1350" dirty="0"/>
          </a:p>
        </p:txBody>
      </p:sp>
      <p:sp>
        <p:nvSpPr>
          <p:cNvPr id="51" name="TextBox 50"/>
          <p:cNvSpPr txBox="1"/>
          <p:nvPr/>
        </p:nvSpPr>
        <p:spPr>
          <a:xfrm>
            <a:off x="2431975" y="2998588"/>
            <a:ext cx="3182590" cy="715581"/>
          </a:xfrm>
          <a:prstGeom prst="rect">
            <a:avLst/>
          </a:prstGeom>
          <a:solidFill>
            <a:srgbClr val="FFF2CC">
              <a:alpha val="74902"/>
            </a:srgbClr>
          </a:solidFill>
        </p:spPr>
        <p:txBody>
          <a:bodyPr wrap="square" rtlCol="0">
            <a:spAutoFit/>
          </a:bodyPr>
          <a:lstStyle/>
          <a:p>
            <a:r>
              <a:rPr lang="en-US" sz="1350" b="1" dirty="0"/>
              <a:t>Q3 2017:</a:t>
            </a:r>
            <a:r>
              <a:rPr lang="en-US" sz="1350" dirty="0"/>
              <a:t>        </a:t>
            </a:r>
            <a:r>
              <a:rPr lang="en-US" sz="1350" b="1" dirty="0"/>
              <a:t>DPCTF Test Plan for candidate requirements specification and complete specification.</a:t>
            </a:r>
            <a:endParaRPr lang="en-GB" sz="1350" dirty="0"/>
          </a:p>
        </p:txBody>
      </p:sp>
      <p:sp>
        <p:nvSpPr>
          <p:cNvPr id="17" name="5-Point Star 16"/>
          <p:cNvSpPr/>
          <p:nvPr/>
        </p:nvSpPr>
        <p:spPr>
          <a:xfrm>
            <a:off x="1853991" y="1657725"/>
            <a:ext cx="256500" cy="22492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53" name="5-Point Star 52"/>
          <p:cNvSpPr/>
          <p:nvPr/>
        </p:nvSpPr>
        <p:spPr>
          <a:xfrm>
            <a:off x="2105437" y="2504132"/>
            <a:ext cx="256500" cy="22492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
        <p:nvSpPr>
          <p:cNvPr id="54" name="5-Point Star 53"/>
          <p:cNvSpPr/>
          <p:nvPr/>
        </p:nvSpPr>
        <p:spPr>
          <a:xfrm>
            <a:off x="2303725" y="3136657"/>
            <a:ext cx="256500" cy="22492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99959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51" grpId="0" animBg="1"/>
      <p:bldP spid="17"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13403" y="756558"/>
            <a:ext cx="7782897" cy="367392"/>
          </a:xfrm>
          <a:prstGeom prst="rect">
            <a:avLst/>
          </a:prstGeom>
          <a:solidFill>
            <a:srgbClr val="3313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TWG</a:t>
            </a:r>
            <a:endParaRPr lang="en-US" sz="1050" b="1" dirty="0">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91168"/>
            <a:ext cx="1661149" cy="480332"/>
          </a:xfrm>
          <a:prstGeom prst="rect">
            <a:avLst/>
          </a:prstGeom>
        </p:spPr>
      </p:pic>
      <p:sp>
        <p:nvSpPr>
          <p:cNvPr id="14" name="Rectangle 13"/>
          <p:cNvSpPr/>
          <p:nvPr/>
        </p:nvSpPr>
        <p:spPr>
          <a:xfrm>
            <a:off x="713403" y="1325090"/>
            <a:ext cx="2171700" cy="354426"/>
          </a:xfrm>
          <a:prstGeom prst="rect">
            <a:avLst/>
          </a:prstGeom>
          <a:solidFill>
            <a:srgbClr val="F796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CSTF</a:t>
            </a:r>
            <a:endParaRPr lang="en-US" sz="1600" b="1" dirty="0">
              <a:solidFill>
                <a:prstClr val="white"/>
              </a:solidFill>
            </a:endParaRPr>
          </a:p>
        </p:txBody>
      </p:sp>
      <p:sp>
        <p:nvSpPr>
          <p:cNvPr id="21" name="Rectangle 20"/>
          <p:cNvSpPr/>
          <p:nvPr/>
        </p:nvSpPr>
        <p:spPr>
          <a:xfrm>
            <a:off x="713403" y="1746158"/>
            <a:ext cx="2171700" cy="374904"/>
          </a:xfrm>
          <a:prstGeom prst="rect">
            <a:avLst/>
          </a:prstGeom>
          <a:solidFill>
            <a:srgbClr val="F796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MPEG CMAF Draft (FDIS) (public)</a:t>
            </a:r>
            <a:endParaRPr lang="en-US" sz="1050" dirty="0">
              <a:solidFill>
                <a:prstClr val="white"/>
              </a:solidFill>
            </a:endParaRPr>
          </a:p>
        </p:txBody>
      </p:sp>
      <p:sp>
        <p:nvSpPr>
          <p:cNvPr id="23" name="Rectangle 22"/>
          <p:cNvSpPr/>
          <p:nvPr/>
        </p:nvSpPr>
        <p:spPr>
          <a:xfrm>
            <a:off x="713403" y="2202032"/>
            <a:ext cx="2182197" cy="367392"/>
          </a:xfrm>
          <a:prstGeom prst="rect">
            <a:avLst/>
          </a:prstGeom>
          <a:solidFill>
            <a:srgbClr val="F796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Content Specification</a:t>
            </a:r>
          </a:p>
        </p:txBody>
      </p:sp>
      <p:sp>
        <p:nvSpPr>
          <p:cNvPr id="24" name="Rectangle 23"/>
          <p:cNvSpPr/>
          <p:nvPr/>
        </p:nvSpPr>
        <p:spPr>
          <a:xfrm>
            <a:off x="713403" y="2651720"/>
            <a:ext cx="2171700" cy="374904"/>
          </a:xfrm>
          <a:prstGeom prst="rect">
            <a:avLst/>
          </a:prstGeom>
          <a:solidFill>
            <a:srgbClr val="F796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prstClr val="white"/>
                </a:solidFill>
              </a:rPr>
              <a:t>CMAF non-MPEG Media </a:t>
            </a:r>
            <a:r>
              <a:rPr lang="it-IT" sz="1050" dirty="0" smtClean="0">
                <a:solidFill>
                  <a:prstClr val="white"/>
                </a:solidFill>
              </a:rPr>
              <a:t>Profiles</a:t>
            </a:r>
            <a:endParaRPr lang="en-US" sz="1050" dirty="0">
              <a:solidFill>
                <a:prstClr val="white"/>
              </a:solidFill>
            </a:endParaRPr>
          </a:p>
        </p:txBody>
      </p:sp>
      <p:grpSp>
        <p:nvGrpSpPr>
          <p:cNvPr id="58" name="Group 57"/>
          <p:cNvGrpSpPr/>
          <p:nvPr/>
        </p:nvGrpSpPr>
        <p:grpSpPr>
          <a:xfrm>
            <a:off x="713403" y="3108920"/>
            <a:ext cx="2171700" cy="374904"/>
            <a:chOff x="713403" y="2852699"/>
            <a:chExt cx="2171700" cy="374904"/>
          </a:xfrm>
        </p:grpSpPr>
        <p:sp>
          <p:nvSpPr>
            <p:cNvPr id="28" name="Rectangle 27"/>
            <p:cNvSpPr/>
            <p:nvPr/>
          </p:nvSpPr>
          <p:spPr>
            <a:xfrm>
              <a:off x="713403" y="2852699"/>
              <a:ext cx="2171700" cy="374904"/>
            </a:xfrm>
            <a:prstGeom prst="rect">
              <a:avLst/>
            </a:prstGeom>
            <a:solidFill>
              <a:srgbClr val="F796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prstClr val="white"/>
                  </a:solidFill>
                </a:rPr>
                <a:t>Content Specification Issues List</a:t>
              </a:r>
              <a:endParaRPr lang="en-US" sz="1050" dirty="0">
                <a:solidFill>
                  <a:prstClr val="white"/>
                </a:solidFill>
              </a:endParaRPr>
            </a:p>
          </p:txBody>
        </p:sp>
        <p:pic>
          <p:nvPicPr>
            <p:cNvPr id="3" name="Picture 2"/>
            <p:cNvPicPr>
              <a:picLocks noChangeAspect="1"/>
            </p:cNvPicPr>
            <p:nvPr/>
          </p:nvPicPr>
          <p:blipFill>
            <a:blip r:embed="rId3"/>
            <a:stretch>
              <a:fillRect/>
            </a:stretch>
          </p:blipFill>
          <p:spPr>
            <a:xfrm>
              <a:off x="2697970" y="3037931"/>
              <a:ext cx="187133" cy="182880"/>
            </a:xfrm>
            <a:prstGeom prst="rect">
              <a:avLst/>
            </a:prstGeom>
          </p:spPr>
        </p:pic>
      </p:grpSp>
      <p:grpSp>
        <p:nvGrpSpPr>
          <p:cNvPr id="79" name="Group 78"/>
          <p:cNvGrpSpPr/>
          <p:nvPr/>
        </p:nvGrpSpPr>
        <p:grpSpPr>
          <a:xfrm>
            <a:off x="6331352" y="1325090"/>
            <a:ext cx="2193523" cy="1248906"/>
            <a:chOff x="6331352" y="1175016"/>
            <a:chExt cx="2193523" cy="1248906"/>
          </a:xfrm>
        </p:grpSpPr>
        <p:sp>
          <p:nvSpPr>
            <p:cNvPr id="15" name="Rectangle 14"/>
            <p:cNvSpPr/>
            <p:nvPr/>
          </p:nvSpPr>
          <p:spPr>
            <a:xfrm>
              <a:off x="6331352" y="1175016"/>
              <a:ext cx="2193523" cy="374904"/>
            </a:xfrm>
            <a:prstGeom prst="rect">
              <a:avLst/>
            </a:prstGeom>
            <a:solidFill>
              <a:srgbClr val="C050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DPCTF</a:t>
              </a:r>
              <a:endParaRPr lang="en-US" sz="1050" b="1" dirty="0">
                <a:solidFill>
                  <a:schemeClr val="bg1"/>
                </a:solidFill>
              </a:endParaRPr>
            </a:p>
          </p:txBody>
        </p:sp>
        <p:sp>
          <p:nvSpPr>
            <p:cNvPr id="26" name="Rectangle 25"/>
            <p:cNvSpPr/>
            <p:nvPr/>
          </p:nvSpPr>
          <p:spPr>
            <a:xfrm>
              <a:off x="6334696" y="1601189"/>
              <a:ext cx="2185416" cy="374904"/>
            </a:xfrm>
            <a:prstGeom prst="rect">
              <a:avLst/>
            </a:prstGeom>
            <a:solidFill>
              <a:srgbClr val="C050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Device Playback Capabilities Specification</a:t>
              </a:r>
            </a:p>
          </p:txBody>
        </p:sp>
        <p:grpSp>
          <p:nvGrpSpPr>
            <p:cNvPr id="68" name="Group 67"/>
            <p:cNvGrpSpPr/>
            <p:nvPr/>
          </p:nvGrpSpPr>
          <p:grpSpPr>
            <a:xfrm>
              <a:off x="6334696" y="2049018"/>
              <a:ext cx="2185416" cy="374904"/>
              <a:chOff x="6337340" y="2128158"/>
              <a:chExt cx="2185416" cy="374904"/>
            </a:xfrm>
          </p:grpSpPr>
          <p:sp>
            <p:nvSpPr>
              <p:cNvPr id="27" name="Rectangle 26"/>
              <p:cNvSpPr/>
              <p:nvPr/>
            </p:nvSpPr>
            <p:spPr>
              <a:xfrm>
                <a:off x="6337340" y="2128158"/>
                <a:ext cx="2185416" cy="374904"/>
              </a:xfrm>
              <a:prstGeom prst="rect">
                <a:avLst/>
              </a:prstGeom>
              <a:solidFill>
                <a:srgbClr val="C050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solidFill>
                      <a:schemeClr val="bg1"/>
                    </a:solidFill>
                  </a:rPr>
                  <a:t>Device Playback Issues List</a:t>
                </a:r>
                <a:endParaRPr lang="en-US" sz="1050" dirty="0">
                  <a:solidFill>
                    <a:schemeClr val="bg1"/>
                  </a:solidFill>
                </a:endParaRPr>
              </a:p>
            </p:txBody>
          </p:sp>
          <p:pic>
            <p:nvPicPr>
              <p:cNvPr id="34" name="Picture 33"/>
              <p:cNvPicPr>
                <a:picLocks noChangeAspect="1"/>
              </p:cNvPicPr>
              <p:nvPr/>
            </p:nvPicPr>
            <p:blipFill>
              <a:blip r:embed="rId3"/>
              <a:stretch>
                <a:fillRect/>
              </a:stretch>
            </p:blipFill>
            <p:spPr>
              <a:xfrm>
                <a:off x="8328217" y="2315610"/>
                <a:ext cx="187133" cy="182880"/>
              </a:xfrm>
              <a:prstGeom prst="rect">
                <a:avLst/>
              </a:prstGeom>
            </p:spPr>
          </p:pic>
        </p:grpSp>
      </p:grpSp>
      <p:grpSp>
        <p:nvGrpSpPr>
          <p:cNvPr id="78" name="Group 77"/>
          <p:cNvGrpSpPr/>
          <p:nvPr/>
        </p:nvGrpSpPr>
        <p:grpSpPr>
          <a:xfrm>
            <a:off x="3158479" y="1325090"/>
            <a:ext cx="2992828" cy="2161060"/>
            <a:chOff x="3158479" y="1175016"/>
            <a:chExt cx="2992828" cy="2161060"/>
          </a:xfrm>
        </p:grpSpPr>
        <p:sp>
          <p:nvSpPr>
            <p:cNvPr id="25" name="Rectangle 24"/>
            <p:cNvSpPr/>
            <p:nvPr/>
          </p:nvSpPr>
          <p:spPr>
            <a:xfrm>
              <a:off x="3158956" y="1175016"/>
              <a:ext cx="2990848" cy="374904"/>
            </a:xfrm>
            <a:prstGeom prst="rect">
              <a:avLst/>
            </a:prstGeom>
            <a:solidFill>
              <a:srgbClr val="8064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HATF</a:t>
              </a:r>
              <a:endParaRPr lang="en-US" sz="1050" b="1" dirty="0">
                <a:solidFill>
                  <a:prstClr val="white"/>
                </a:solidFill>
              </a:endParaRPr>
            </a:p>
          </p:txBody>
        </p:sp>
        <p:grpSp>
          <p:nvGrpSpPr>
            <p:cNvPr id="75" name="Group 74"/>
            <p:cNvGrpSpPr/>
            <p:nvPr/>
          </p:nvGrpSpPr>
          <p:grpSpPr>
            <a:xfrm>
              <a:off x="3277320" y="2501032"/>
              <a:ext cx="1254921" cy="374904"/>
              <a:chOff x="3277320" y="2501032"/>
              <a:chExt cx="1254921" cy="374904"/>
            </a:xfrm>
          </p:grpSpPr>
          <p:sp>
            <p:nvSpPr>
              <p:cNvPr id="32" name="Rectangle 31"/>
              <p:cNvSpPr/>
              <p:nvPr/>
            </p:nvSpPr>
            <p:spPr>
              <a:xfrm>
                <a:off x="3277320" y="2501032"/>
                <a:ext cx="1253478" cy="374904"/>
              </a:xfrm>
              <a:prstGeom prst="rect">
                <a:avLst/>
              </a:prstGeom>
              <a:solidFill>
                <a:srgbClr val="8064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Draft</a:t>
                </a:r>
              </a:p>
            </p:txBody>
          </p:sp>
          <p:pic>
            <p:nvPicPr>
              <p:cNvPr id="35" name="Picture 34"/>
              <p:cNvPicPr>
                <a:picLocks noChangeAspect="1"/>
              </p:cNvPicPr>
              <p:nvPr/>
            </p:nvPicPr>
            <p:blipFill>
              <a:blip r:embed="rId3"/>
              <a:stretch>
                <a:fillRect/>
              </a:stretch>
            </p:blipFill>
            <p:spPr>
              <a:xfrm>
                <a:off x="4345108" y="2688484"/>
                <a:ext cx="187133" cy="182880"/>
              </a:xfrm>
              <a:prstGeom prst="rect">
                <a:avLst/>
              </a:prstGeom>
            </p:spPr>
          </p:pic>
        </p:grpSp>
        <p:sp>
          <p:nvSpPr>
            <p:cNvPr id="29" name="Pentagon 28"/>
            <p:cNvSpPr/>
            <p:nvPr/>
          </p:nvSpPr>
          <p:spPr>
            <a:xfrm>
              <a:off x="3158955" y="1601189"/>
              <a:ext cx="2990849" cy="374904"/>
            </a:xfrm>
            <a:prstGeom prst="rect">
              <a:avLst/>
            </a:prstGeom>
            <a:solidFill>
              <a:srgbClr val="8064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Web Media API Community Group</a:t>
              </a:r>
            </a:p>
          </p:txBody>
        </p:sp>
        <p:pic>
          <p:nvPicPr>
            <p:cNvPr id="6" name="Picture 5"/>
            <p:cNvPicPr>
              <a:picLocks noChangeAspect="1"/>
            </p:cNvPicPr>
            <p:nvPr/>
          </p:nvPicPr>
          <p:blipFill>
            <a:blip r:embed="rId4"/>
            <a:stretch>
              <a:fillRect/>
            </a:stretch>
          </p:blipFill>
          <p:spPr>
            <a:xfrm>
              <a:off x="5734983" y="1783583"/>
              <a:ext cx="416324" cy="182880"/>
            </a:xfrm>
            <a:prstGeom prst="rect">
              <a:avLst/>
            </a:prstGeom>
          </p:spPr>
        </p:pic>
        <p:grpSp>
          <p:nvGrpSpPr>
            <p:cNvPr id="73" name="Group 72"/>
            <p:cNvGrpSpPr/>
            <p:nvPr/>
          </p:nvGrpSpPr>
          <p:grpSpPr>
            <a:xfrm>
              <a:off x="3276600" y="2965744"/>
              <a:ext cx="1241626" cy="370332"/>
              <a:chOff x="3276600" y="2965744"/>
              <a:chExt cx="1241626" cy="370332"/>
            </a:xfrm>
          </p:grpSpPr>
          <p:sp>
            <p:nvSpPr>
              <p:cNvPr id="33" name="Rectangle 32"/>
              <p:cNvSpPr/>
              <p:nvPr/>
            </p:nvSpPr>
            <p:spPr>
              <a:xfrm>
                <a:off x="3276600" y="2965744"/>
                <a:ext cx="1241626" cy="370332"/>
              </a:xfrm>
              <a:prstGeom prst="rect">
                <a:avLst/>
              </a:prstGeom>
              <a:solidFill>
                <a:srgbClr val="8064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Issues List</a:t>
                </a:r>
              </a:p>
            </p:txBody>
          </p:sp>
          <p:pic>
            <p:nvPicPr>
              <p:cNvPr id="52" name="Picture 51"/>
              <p:cNvPicPr>
                <a:picLocks noChangeAspect="1"/>
              </p:cNvPicPr>
              <p:nvPr/>
            </p:nvPicPr>
            <p:blipFill>
              <a:blip r:embed="rId3"/>
              <a:stretch>
                <a:fillRect/>
              </a:stretch>
            </p:blipFill>
            <p:spPr>
              <a:xfrm>
                <a:off x="4328946" y="3150870"/>
                <a:ext cx="187133" cy="182880"/>
              </a:xfrm>
              <a:prstGeom prst="rect">
                <a:avLst/>
              </a:prstGeom>
            </p:spPr>
          </p:pic>
        </p:grpSp>
        <p:grpSp>
          <p:nvGrpSpPr>
            <p:cNvPr id="74" name="Group 73"/>
            <p:cNvGrpSpPr/>
            <p:nvPr/>
          </p:nvGrpSpPr>
          <p:grpSpPr>
            <a:xfrm>
              <a:off x="4804103" y="2963418"/>
              <a:ext cx="1243584" cy="370332"/>
              <a:chOff x="4804103" y="2963418"/>
              <a:chExt cx="1243584" cy="370332"/>
            </a:xfrm>
          </p:grpSpPr>
          <p:sp>
            <p:nvSpPr>
              <p:cNvPr id="38" name="Rectangle 37"/>
              <p:cNvSpPr/>
              <p:nvPr/>
            </p:nvSpPr>
            <p:spPr>
              <a:xfrm>
                <a:off x="4804103" y="2963418"/>
                <a:ext cx="1243584" cy="370332"/>
              </a:xfrm>
              <a:prstGeom prst="rect">
                <a:avLst/>
              </a:prstGeom>
              <a:solidFill>
                <a:srgbClr val="8064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Issues List</a:t>
                </a:r>
              </a:p>
            </p:txBody>
          </p:sp>
          <p:pic>
            <p:nvPicPr>
              <p:cNvPr id="53" name="Picture 52"/>
              <p:cNvPicPr>
                <a:picLocks noChangeAspect="1"/>
              </p:cNvPicPr>
              <p:nvPr/>
            </p:nvPicPr>
            <p:blipFill>
              <a:blip r:embed="rId3"/>
              <a:stretch>
                <a:fillRect/>
              </a:stretch>
            </p:blipFill>
            <p:spPr>
              <a:xfrm>
                <a:off x="5846077" y="3144078"/>
                <a:ext cx="187133" cy="182880"/>
              </a:xfrm>
              <a:prstGeom prst="rect">
                <a:avLst/>
              </a:prstGeom>
            </p:spPr>
          </p:pic>
        </p:grpSp>
        <p:grpSp>
          <p:nvGrpSpPr>
            <p:cNvPr id="48" name="Group 47"/>
            <p:cNvGrpSpPr/>
            <p:nvPr/>
          </p:nvGrpSpPr>
          <p:grpSpPr>
            <a:xfrm>
              <a:off x="3158479" y="2049018"/>
              <a:ext cx="1456353" cy="370332"/>
              <a:chOff x="3039447" y="2495550"/>
              <a:chExt cx="1456353" cy="370332"/>
            </a:xfrm>
          </p:grpSpPr>
          <p:sp>
            <p:nvSpPr>
              <p:cNvPr id="31" name="Rectangle 30"/>
              <p:cNvSpPr/>
              <p:nvPr/>
            </p:nvSpPr>
            <p:spPr>
              <a:xfrm>
                <a:off x="3039447" y="2495550"/>
                <a:ext cx="1456352" cy="370332"/>
              </a:xfrm>
              <a:prstGeom prst="rect">
                <a:avLst/>
              </a:prstGeom>
              <a:solidFill>
                <a:srgbClr val="8064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Web Media </a:t>
                </a:r>
                <a:endParaRPr lang="en-US" sz="1050" dirty="0" smtClean="0">
                  <a:solidFill>
                    <a:prstClr val="white"/>
                  </a:solidFill>
                </a:endParaRPr>
              </a:p>
              <a:p>
                <a:pPr algn="ctr"/>
                <a:r>
                  <a:rPr lang="en-US" sz="1050" dirty="0">
                    <a:solidFill>
                      <a:prstClr val="white"/>
                    </a:solidFill>
                  </a:rPr>
                  <a:t> </a:t>
                </a:r>
                <a:r>
                  <a:rPr lang="en-US" sz="1050" dirty="0" smtClean="0">
                    <a:solidFill>
                      <a:prstClr val="white"/>
                    </a:solidFill>
                  </a:rPr>
                  <a:t> API specification</a:t>
                </a:r>
                <a:endParaRPr lang="en-US" sz="1050" dirty="0">
                  <a:solidFill>
                    <a:prstClr val="white"/>
                  </a:solidFill>
                </a:endParaRPr>
              </a:p>
            </p:txBody>
          </p:sp>
          <p:pic>
            <p:nvPicPr>
              <p:cNvPr id="47" name="Picture 46"/>
              <p:cNvPicPr>
                <a:picLocks noChangeAspect="1"/>
              </p:cNvPicPr>
              <p:nvPr/>
            </p:nvPicPr>
            <p:blipFill>
              <a:blip r:embed="rId3"/>
              <a:stretch>
                <a:fillRect/>
              </a:stretch>
            </p:blipFill>
            <p:spPr>
              <a:xfrm>
                <a:off x="4308667" y="2676822"/>
                <a:ext cx="187133" cy="182880"/>
              </a:xfrm>
              <a:prstGeom prst="rect">
                <a:avLst/>
              </a:prstGeom>
            </p:spPr>
          </p:pic>
        </p:grpSp>
        <p:grpSp>
          <p:nvGrpSpPr>
            <p:cNvPr id="45" name="Group 44"/>
            <p:cNvGrpSpPr/>
            <p:nvPr/>
          </p:nvGrpSpPr>
          <p:grpSpPr>
            <a:xfrm>
              <a:off x="4727448" y="2049018"/>
              <a:ext cx="1422356" cy="370332"/>
              <a:chOff x="4456017" y="2495550"/>
              <a:chExt cx="1411383" cy="370332"/>
            </a:xfrm>
          </p:grpSpPr>
          <p:sp>
            <p:nvSpPr>
              <p:cNvPr id="36" name="Rectangle 35"/>
              <p:cNvSpPr/>
              <p:nvPr/>
            </p:nvSpPr>
            <p:spPr>
              <a:xfrm>
                <a:off x="4456017" y="2495550"/>
                <a:ext cx="1411383" cy="370332"/>
              </a:xfrm>
              <a:prstGeom prst="rect">
                <a:avLst/>
              </a:prstGeom>
              <a:solidFill>
                <a:srgbClr val="8064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Web Media </a:t>
                </a:r>
              </a:p>
              <a:p>
                <a:r>
                  <a:rPr lang="en-US" sz="1050" dirty="0" smtClean="0">
                    <a:solidFill>
                      <a:prstClr val="white"/>
                    </a:solidFill>
                  </a:rPr>
                  <a:t>developer guidelines</a:t>
                </a:r>
                <a:endParaRPr lang="en-US" sz="1050" dirty="0">
                  <a:solidFill>
                    <a:prstClr val="white"/>
                  </a:solidFill>
                </a:endParaRPr>
              </a:p>
            </p:txBody>
          </p:sp>
          <p:pic>
            <p:nvPicPr>
              <p:cNvPr id="49" name="Picture 48"/>
              <p:cNvPicPr>
                <a:picLocks noChangeAspect="1"/>
              </p:cNvPicPr>
              <p:nvPr/>
            </p:nvPicPr>
            <p:blipFill>
              <a:blip r:embed="rId3"/>
              <a:stretch>
                <a:fillRect/>
              </a:stretch>
            </p:blipFill>
            <p:spPr>
              <a:xfrm>
                <a:off x="5680267" y="2680716"/>
                <a:ext cx="187133" cy="182880"/>
              </a:xfrm>
              <a:prstGeom prst="rect">
                <a:avLst/>
              </a:prstGeom>
            </p:spPr>
          </p:pic>
        </p:grpSp>
        <p:grpSp>
          <p:nvGrpSpPr>
            <p:cNvPr id="76" name="Group 75"/>
            <p:cNvGrpSpPr/>
            <p:nvPr/>
          </p:nvGrpSpPr>
          <p:grpSpPr>
            <a:xfrm>
              <a:off x="4800600" y="2501032"/>
              <a:ext cx="1245075" cy="378300"/>
              <a:chOff x="4800600" y="2501032"/>
              <a:chExt cx="1245075" cy="378300"/>
            </a:xfrm>
          </p:grpSpPr>
          <p:sp>
            <p:nvSpPr>
              <p:cNvPr id="54" name="Rectangle 53"/>
              <p:cNvSpPr/>
              <p:nvPr/>
            </p:nvSpPr>
            <p:spPr>
              <a:xfrm>
                <a:off x="4800600" y="2501032"/>
                <a:ext cx="1243584" cy="374904"/>
              </a:xfrm>
              <a:prstGeom prst="rect">
                <a:avLst/>
              </a:prstGeom>
              <a:solidFill>
                <a:srgbClr val="8064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rPr>
                  <a:t>Draft</a:t>
                </a:r>
              </a:p>
            </p:txBody>
          </p:sp>
          <p:pic>
            <p:nvPicPr>
              <p:cNvPr id="42" name="Picture 41"/>
              <p:cNvPicPr>
                <a:picLocks noChangeAspect="1"/>
              </p:cNvPicPr>
              <p:nvPr/>
            </p:nvPicPr>
            <p:blipFill>
              <a:blip r:embed="rId3"/>
              <a:stretch>
                <a:fillRect/>
              </a:stretch>
            </p:blipFill>
            <p:spPr>
              <a:xfrm>
                <a:off x="5858543" y="2696453"/>
                <a:ext cx="187132" cy="182879"/>
              </a:xfrm>
              <a:prstGeom prst="rect">
                <a:avLst/>
              </a:prstGeom>
            </p:spPr>
          </p:pic>
        </p:grpSp>
      </p:grpSp>
      <p:grpSp>
        <p:nvGrpSpPr>
          <p:cNvPr id="82" name="Group 81"/>
          <p:cNvGrpSpPr/>
          <p:nvPr/>
        </p:nvGrpSpPr>
        <p:grpSpPr>
          <a:xfrm>
            <a:off x="713403" y="3683185"/>
            <a:ext cx="7782897" cy="793565"/>
            <a:chOff x="713403" y="3683185"/>
            <a:chExt cx="7782897" cy="793565"/>
          </a:xfrm>
        </p:grpSpPr>
        <p:sp>
          <p:nvSpPr>
            <p:cNvPr id="16" name="Rectangle 15"/>
            <p:cNvSpPr/>
            <p:nvPr/>
          </p:nvSpPr>
          <p:spPr>
            <a:xfrm>
              <a:off x="713403" y="3683185"/>
              <a:ext cx="7782897" cy="367392"/>
            </a:xfrm>
            <a:prstGeom prst="rect">
              <a:avLst/>
            </a:prstGeom>
            <a:solidFill>
              <a:srgbClr val="33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TCTF</a:t>
              </a:r>
              <a:endParaRPr lang="en-US" sz="1050" dirty="0">
                <a:solidFill>
                  <a:prstClr val="white"/>
                </a:solidFill>
              </a:endParaRPr>
            </a:p>
          </p:txBody>
        </p:sp>
        <p:grpSp>
          <p:nvGrpSpPr>
            <p:cNvPr id="81" name="Group 80"/>
            <p:cNvGrpSpPr/>
            <p:nvPr/>
          </p:nvGrpSpPr>
          <p:grpSpPr>
            <a:xfrm>
              <a:off x="714756" y="4109358"/>
              <a:ext cx="7781544" cy="367392"/>
              <a:chOff x="714756" y="4109358"/>
              <a:chExt cx="7781544" cy="367392"/>
            </a:xfrm>
          </p:grpSpPr>
          <p:sp>
            <p:nvSpPr>
              <p:cNvPr id="39" name="Rectangle 38"/>
              <p:cNvSpPr/>
              <p:nvPr/>
            </p:nvSpPr>
            <p:spPr>
              <a:xfrm>
                <a:off x="714756" y="4109358"/>
                <a:ext cx="7781544" cy="367392"/>
              </a:xfrm>
              <a:prstGeom prst="rect">
                <a:avLst/>
              </a:prstGeom>
              <a:solidFill>
                <a:srgbClr val="3399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rPr>
                  <a:t>Test Approach / Specification / Requirements / Materials / etc.</a:t>
                </a:r>
                <a:endParaRPr lang="en-US" sz="1050" dirty="0">
                  <a:solidFill>
                    <a:prstClr val="white"/>
                  </a:solidFill>
                </a:endParaRPr>
              </a:p>
            </p:txBody>
          </p:sp>
          <p:pic>
            <p:nvPicPr>
              <p:cNvPr id="1028" name="Picture 4" descr="https://a.slack-edge.com/ae7f/plugins/gdrive/assets/service_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9874" y="4260324"/>
                <a:ext cx="216426" cy="21642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4" name="Rectangle 83"/>
          <p:cNvSpPr/>
          <p:nvPr/>
        </p:nvSpPr>
        <p:spPr>
          <a:xfrm>
            <a:off x="2762781" y="209550"/>
            <a:ext cx="3748035" cy="376548"/>
          </a:xfrm>
          <a:prstGeom prst="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kern="0" dirty="0">
                <a:solidFill>
                  <a:schemeClr val="bg1"/>
                </a:solidFill>
              </a:rPr>
              <a:t>Steering Committee</a:t>
            </a:r>
          </a:p>
        </p:txBody>
      </p:sp>
    </p:spTree>
    <p:extLst>
      <p:ext uri="{BB962C8B-B14F-4D97-AF65-F5344CB8AC3E}">
        <p14:creationId xmlns:p14="http://schemas.microsoft.com/office/powerpoint/2010/main" val="217848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WRAPPING UP</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4F40FBF-0664-8341-B41B-160DA5D2088B}"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725215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613171"/>
          </a:xfrm>
        </p:spPr>
        <p:txBody>
          <a:bodyPr>
            <a:noAutofit/>
          </a:bodyPr>
          <a:lstStyle/>
          <a:p>
            <a:r>
              <a:rPr lang="en-US" sz="2800" b="1" dirty="0" smtClean="0"/>
              <a:t>WAVE </a:t>
            </a:r>
            <a:r>
              <a:rPr lang="en-US" sz="2800" b="1" dirty="0"/>
              <a:t>Membership</a:t>
            </a:r>
          </a:p>
        </p:txBody>
      </p:sp>
      <p:sp>
        <p:nvSpPr>
          <p:cNvPr id="4" name="Slide Number Placeholder 3"/>
          <p:cNvSpPr>
            <a:spLocks noGrp="1"/>
          </p:cNvSpPr>
          <p:nvPr>
            <p:ph type="sldNum" sz="quarter" idx="12"/>
          </p:nvPr>
        </p:nvSpPr>
        <p:spPr/>
        <p:txBody>
          <a:bodyPr/>
          <a:lstStyle/>
          <a:p>
            <a:fld id="{94F40FBF-0664-8341-B41B-160DA5D2088B}" type="slidenum">
              <a:rPr lang="en-US">
                <a:solidFill>
                  <a:prstClr val="black">
                    <a:tint val="75000"/>
                  </a:prstClr>
                </a:solidFill>
              </a:rPr>
              <a:pPr/>
              <a:t>5</a:t>
            </a:fld>
            <a:endParaRPr lang="en-US" dirty="0">
              <a:solidFill>
                <a:prstClr val="black">
                  <a:tint val="75000"/>
                </a:prstClr>
              </a:solidFill>
            </a:endParaRPr>
          </a:p>
        </p:txBody>
      </p:sp>
      <p:sp>
        <p:nvSpPr>
          <p:cNvPr id="5" name="Subtitle 4"/>
          <p:cNvSpPr>
            <a:spLocks noGrp="1"/>
          </p:cNvSpPr>
          <p:nvPr>
            <p:ph type="subTitle" idx="4294967295"/>
          </p:nvPr>
        </p:nvSpPr>
        <p:spPr>
          <a:xfrm>
            <a:off x="76200" y="590550"/>
            <a:ext cx="9144000" cy="4114799"/>
          </a:xfrm>
          <a:noFill/>
        </p:spPr>
        <p:txBody>
          <a:bodyPr numCol="4" spcCol="45720">
            <a:noAutofit/>
          </a:bodyPr>
          <a:lstStyle/>
          <a:p>
            <a:pPr marL="112713" indent="-112713" algn="l">
              <a:spcBef>
                <a:spcPts val="0"/>
              </a:spcBef>
            </a:pPr>
            <a:r>
              <a:rPr lang="en-US" sz="1500" b="1" dirty="0" smtClean="0">
                <a:solidFill>
                  <a:srgbClr val="171314"/>
                </a:solidFill>
                <a:latin typeface="+mj-lt"/>
              </a:rPr>
              <a:t>Adobe Systems</a:t>
            </a:r>
          </a:p>
          <a:p>
            <a:pPr marL="112713" indent="-112713" algn="l">
              <a:spcBef>
                <a:spcPts val="0"/>
              </a:spcBef>
            </a:pPr>
            <a:r>
              <a:rPr lang="en-US" sz="1500" dirty="0" smtClean="0">
                <a:solidFill>
                  <a:srgbClr val="171314"/>
                </a:solidFill>
                <a:latin typeface="+mj-lt"/>
              </a:rPr>
              <a:t>AGP</a:t>
            </a:r>
          </a:p>
          <a:p>
            <a:pPr marL="112713" indent="-112713" algn="l">
              <a:spcBef>
                <a:spcPts val="0"/>
              </a:spcBef>
            </a:pPr>
            <a:r>
              <a:rPr lang="en-US" sz="1500" b="1" dirty="0" smtClean="0">
                <a:solidFill>
                  <a:srgbClr val="171314"/>
                </a:solidFill>
                <a:latin typeface="+mj-lt"/>
              </a:rPr>
              <a:t>Akamai</a:t>
            </a:r>
          </a:p>
          <a:p>
            <a:pPr marL="112713" indent="-112713" algn="l">
              <a:spcBef>
                <a:spcPts val="0"/>
              </a:spcBef>
            </a:pPr>
            <a:r>
              <a:rPr lang="en-US" sz="1500" dirty="0" smtClean="0">
                <a:solidFill>
                  <a:srgbClr val="171314"/>
                </a:solidFill>
                <a:latin typeface="+mj-lt"/>
              </a:rPr>
              <a:t>Amazon.com</a:t>
            </a:r>
          </a:p>
          <a:p>
            <a:pPr marL="112713" indent="-112713" algn="l">
              <a:spcBef>
                <a:spcPts val="0"/>
              </a:spcBef>
            </a:pPr>
            <a:r>
              <a:rPr lang="en-US" sz="1500" b="1" dirty="0" smtClean="0">
                <a:solidFill>
                  <a:srgbClr val="171314"/>
                </a:solidFill>
                <a:latin typeface="+mj-lt"/>
              </a:rPr>
              <a:t>Apple</a:t>
            </a:r>
          </a:p>
          <a:p>
            <a:pPr marL="112713" indent="-112713" algn="l">
              <a:spcBef>
                <a:spcPts val="0"/>
              </a:spcBef>
            </a:pPr>
            <a:r>
              <a:rPr lang="en-US" sz="1500" dirty="0" smtClean="0">
                <a:solidFill>
                  <a:srgbClr val="171314"/>
                </a:solidFill>
                <a:latin typeface="+mj-lt"/>
              </a:rPr>
              <a:t>AT&amp;T</a:t>
            </a:r>
          </a:p>
          <a:p>
            <a:pPr marL="112713" indent="-112713" algn="l">
              <a:spcBef>
                <a:spcPts val="0"/>
              </a:spcBef>
            </a:pPr>
            <a:r>
              <a:rPr lang="en-US" sz="1500" dirty="0" err="1" smtClean="0">
                <a:solidFill>
                  <a:srgbClr val="171314"/>
                </a:solidFill>
                <a:latin typeface="+mj-lt"/>
              </a:rPr>
              <a:t>AwoX</a:t>
            </a: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BBC </a:t>
            </a:r>
            <a:r>
              <a:rPr lang="en-US" sz="1500" dirty="0">
                <a:solidFill>
                  <a:srgbClr val="171314"/>
                </a:solidFill>
                <a:latin typeface="+mj-lt"/>
              </a:rPr>
              <a:t>Research </a:t>
            </a:r>
            <a:r>
              <a:rPr lang="en-US" sz="1500" dirty="0" smtClean="0">
                <a:solidFill>
                  <a:srgbClr val="171314"/>
                </a:solidFill>
                <a:latin typeface="+mj-lt"/>
              </a:rPr>
              <a:t>&amp; Development</a:t>
            </a:r>
          </a:p>
          <a:p>
            <a:pPr marL="112713" indent="-112713" algn="l">
              <a:spcBef>
                <a:spcPts val="0"/>
              </a:spcBef>
            </a:pPr>
            <a:r>
              <a:rPr lang="en-US" sz="1500" dirty="0" err="1" smtClean="0">
                <a:solidFill>
                  <a:srgbClr val="171314"/>
                </a:solidFill>
                <a:latin typeface="+mj-lt"/>
              </a:rPr>
              <a:t>BitRouter</a:t>
            </a:r>
            <a:endParaRPr lang="en-US" sz="1500" dirty="0" smtClean="0">
              <a:solidFill>
                <a:srgbClr val="171314"/>
              </a:solidFill>
              <a:latin typeface="+mj-lt"/>
            </a:endParaRPr>
          </a:p>
          <a:p>
            <a:pPr marL="112713" indent="-112713" algn="l">
              <a:spcBef>
                <a:spcPts val="0"/>
              </a:spcBef>
            </a:pPr>
            <a:r>
              <a:rPr lang="en-US" sz="1500" dirty="0" err="1" smtClean="0">
                <a:solidFill>
                  <a:srgbClr val="171314"/>
                </a:solidFill>
                <a:latin typeface="+mj-lt"/>
              </a:rPr>
              <a:t>BrightCove</a:t>
            </a: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Cable </a:t>
            </a:r>
            <a:r>
              <a:rPr lang="en-US" sz="1500" dirty="0">
                <a:solidFill>
                  <a:srgbClr val="171314"/>
                </a:solidFill>
                <a:latin typeface="+mj-lt"/>
              </a:rPr>
              <a:t>Television </a:t>
            </a:r>
            <a:r>
              <a:rPr lang="en-US" sz="1500" dirty="0" smtClean="0">
                <a:solidFill>
                  <a:srgbClr val="171314"/>
                </a:solidFill>
                <a:latin typeface="+mj-lt"/>
              </a:rPr>
              <a:t>Labs</a:t>
            </a:r>
          </a:p>
          <a:p>
            <a:pPr marL="112713" indent="-112713" algn="l">
              <a:spcBef>
                <a:spcPts val="0"/>
              </a:spcBef>
            </a:pPr>
            <a:r>
              <a:rPr lang="en-US" sz="1500" dirty="0" err="1" smtClean="0">
                <a:solidFill>
                  <a:srgbClr val="171314"/>
                </a:solidFill>
                <a:latin typeface="+mj-lt"/>
              </a:rPr>
              <a:t>castLabs</a:t>
            </a:r>
            <a:endParaRPr lang="en-US" sz="1500" dirty="0" smtClean="0">
              <a:solidFill>
                <a:srgbClr val="171314"/>
              </a:solidFill>
              <a:latin typeface="+mj-lt"/>
            </a:endParaRPr>
          </a:p>
          <a:p>
            <a:pPr marL="112713" indent="-112713" algn="l">
              <a:spcBef>
                <a:spcPts val="0"/>
              </a:spcBef>
            </a:pPr>
            <a:r>
              <a:rPr lang="en-US" sz="1500" b="1" dirty="0" smtClean="0">
                <a:solidFill>
                  <a:srgbClr val="171314"/>
                </a:solidFill>
                <a:latin typeface="+mj-lt"/>
              </a:rPr>
              <a:t>Comcast Cable</a:t>
            </a:r>
          </a:p>
          <a:p>
            <a:pPr marL="112713" indent="-112713" algn="l">
              <a:spcBef>
                <a:spcPts val="0"/>
              </a:spcBef>
            </a:pPr>
            <a:r>
              <a:rPr lang="en-US" sz="1500" dirty="0" smtClean="0">
                <a:solidFill>
                  <a:srgbClr val="171314"/>
                </a:solidFill>
                <a:latin typeface="+mj-lt"/>
              </a:rPr>
              <a:t>Consumer Technology Association</a:t>
            </a:r>
          </a:p>
          <a:p>
            <a:pPr marL="112713" indent="-112713" algn="l">
              <a:spcBef>
                <a:spcPts val="0"/>
              </a:spcBef>
            </a:pPr>
            <a:r>
              <a:rPr lang="en-US" sz="1500" dirty="0" smtClean="0">
                <a:solidFill>
                  <a:srgbClr val="171314"/>
                </a:solidFill>
                <a:latin typeface="+mj-lt"/>
              </a:rPr>
              <a:t>Cox Communications</a:t>
            </a:r>
          </a:p>
          <a:p>
            <a:pPr marL="112713" indent="-112713" algn="l">
              <a:spcBef>
                <a:spcPts val="0"/>
              </a:spcBef>
            </a:pP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Discovery Communications</a:t>
            </a:r>
          </a:p>
          <a:p>
            <a:pPr marL="112713" indent="-112713" algn="l">
              <a:spcBef>
                <a:spcPts val="0"/>
              </a:spcBef>
            </a:pPr>
            <a:r>
              <a:rPr lang="en-US" sz="1500" dirty="0" smtClean="0">
                <a:solidFill>
                  <a:srgbClr val="171314"/>
                </a:solidFill>
                <a:latin typeface="+mj-lt"/>
              </a:rPr>
              <a:t>Disney/ABC/ESPN</a:t>
            </a:r>
          </a:p>
          <a:p>
            <a:pPr marL="112713" indent="-112713" algn="l">
              <a:spcBef>
                <a:spcPts val="0"/>
              </a:spcBef>
            </a:pPr>
            <a:r>
              <a:rPr lang="en-US" sz="1500" dirty="0" smtClean="0">
                <a:solidFill>
                  <a:srgbClr val="171314"/>
                </a:solidFill>
                <a:latin typeface="+mj-lt"/>
              </a:rPr>
              <a:t>Dolby Laboratories</a:t>
            </a:r>
          </a:p>
          <a:p>
            <a:pPr marL="112713" indent="-112713" algn="l">
              <a:spcBef>
                <a:spcPts val="0"/>
              </a:spcBef>
            </a:pPr>
            <a:r>
              <a:rPr lang="en-US" sz="1500" dirty="0" smtClean="0">
                <a:solidFill>
                  <a:srgbClr val="171314"/>
                </a:solidFill>
                <a:latin typeface="+mj-lt"/>
              </a:rPr>
              <a:t>DTS</a:t>
            </a:r>
          </a:p>
          <a:p>
            <a:pPr marL="112713" indent="-112713" algn="l">
              <a:spcBef>
                <a:spcPts val="0"/>
              </a:spcBef>
            </a:pPr>
            <a:r>
              <a:rPr lang="en-US" sz="1500" dirty="0" smtClean="0">
                <a:solidFill>
                  <a:srgbClr val="171314"/>
                </a:solidFill>
                <a:latin typeface="+mj-lt"/>
              </a:rPr>
              <a:t>Ericsson</a:t>
            </a:r>
          </a:p>
          <a:p>
            <a:pPr marL="112713" indent="-112713" algn="l">
              <a:spcBef>
                <a:spcPts val="0"/>
              </a:spcBef>
            </a:pPr>
            <a:r>
              <a:rPr lang="en-US" sz="1500" dirty="0" smtClean="0">
                <a:solidFill>
                  <a:srgbClr val="171314"/>
                </a:solidFill>
                <a:latin typeface="+mj-lt"/>
              </a:rPr>
              <a:t>Eurofins </a:t>
            </a:r>
            <a:r>
              <a:rPr lang="en-US" sz="1500" dirty="0">
                <a:solidFill>
                  <a:srgbClr val="171314"/>
                </a:solidFill>
                <a:latin typeface="+mj-lt"/>
              </a:rPr>
              <a:t>Digital </a:t>
            </a:r>
            <a:r>
              <a:rPr lang="en-US" sz="1500" dirty="0" smtClean="0">
                <a:solidFill>
                  <a:srgbClr val="171314"/>
                </a:solidFill>
                <a:latin typeface="+mj-lt"/>
              </a:rPr>
              <a:t>Testing</a:t>
            </a:r>
          </a:p>
          <a:p>
            <a:pPr marL="112713" indent="-112713" algn="l">
              <a:spcBef>
                <a:spcPts val="0"/>
              </a:spcBef>
            </a:pPr>
            <a:r>
              <a:rPr lang="en-US" sz="1500" dirty="0" smtClean="0">
                <a:solidFill>
                  <a:srgbClr val="171314"/>
                </a:solidFill>
                <a:latin typeface="+mj-lt"/>
              </a:rPr>
              <a:t>Facebook</a:t>
            </a:r>
          </a:p>
          <a:p>
            <a:pPr marL="112713" indent="-112713" algn="l">
              <a:spcBef>
                <a:spcPts val="0"/>
              </a:spcBef>
            </a:pPr>
            <a:r>
              <a:rPr lang="en-US" sz="1500" dirty="0" smtClean="0">
                <a:solidFill>
                  <a:srgbClr val="171314"/>
                </a:solidFill>
                <a:latin typeface="+mj-lt"/>
              </a:rPr>
              <a:t>Fraunhofer</a:t>
            </a:r>
          </a:p>
          <a:p>
            <a:pPr marL="112713" indent="-112713" algn="l">
              <a:spcBef>
                <a:spcPts val="0"/>
              </a:spcBef>
            </a:pPr>
            <a:r>
              <a:rPr lang="en-US" sz="1500" b="1" dirty="0" smtClean="0">
                <a:solidFill>
                  <a:srgbClr val="171314"/>
                </a:solidFill>
                <a:latin typeface="+mj-lt"/>
              </a:rPr>
              <a:t>Google</a:t>
            </a:r>
          </a:p>
          <a:p>
            <a:pPr marL="112713" indent="-112713" algn="l">
              <a:spcBef>
                <a:spcPts val="0"/>
              </a:spcBef>
            </a:pPr>
            <a:r>
              <a:rPr lang="en-US" sz="1500" dirty="0" smtClean="0">
                <a:solidFill>
                  <a:srgbClr val="171314"/>
                </a:solidFill>
                <a:latin typeface="+mj-lt"/>
              </a:rPr>
              <a:t>Home </a:t>
            </a:r>
            <a:r>
              <a:rPr lang="en-US" sz="1500" dirty="0">
                <a:solidFill>
                  <a:srgbClr val="171314"/>
                </a:solidFill>
                <a:latin typeface="+mj-lt"/>
              </a:rPr>
              <a:t>Box Office (</a:t>
            </a:r>
            <a:r>
              <a:rPr lang="en-US" sz="1500" dirty="0" smtClean="0">
                <a:solidFill>
                  <a:srgbClr val="171314"/>
                </a:solidFill>
                <a:latin typeface="+mj-lt"/>
              </a:rPr>
              <a:t>HBO)</a:t>
            </a:r>
          </a:p>
          <a:p>
            <a:pPr marL="112713" indent="-112713" algn="l">
              <a:spcBef>
                <a:spcPts val="0"/>
              </a:spcBef>
            </a:pPr>
            <a:r>
              <a:rPr lang="en-US" sz="1500" dirty="0" smtClean="0">
                <a:solidFill>
                  <a:srgbClr val="171314"/>
                </a:solidFill>
                <a:latin typeface="+mj-lt"/>
              </a:rPr>
              <a:t>Intel Corporation</a:t>
            </a:r>
          </a:p>
          <a:p>
            <a:pPr marL="112713" indent="-112713" algn="l">
              <a:spcBef>
                <a:spcPts val="0"/>
              </a:spcBef>
            </a:pPr>
            <a:r>
              <a:rPr lang="en-US" sz="1500" dirty="0" smtClean="0">
                <a:solidFill>
                  <a:srgbClr val="171314"/>
                </a:solidFill>
                <a:latin typeface="+mj-lt"/>
              </a:rPr>
              <a:t>JW Player</a:t>
            </a:r>
          </a:p>
          <a:p>
            <a:pPr marL="112713" indent="-112713" algn="l">
              <a:spcBef>
                <a:spcPts val="0"/>
              </a:spcBef>
            </a:pPr>
            <a:r>
              <a:rPr lang="en-US" sz="1500" b="1" dirty="0" smtClean="0">
                <a:solidFill>
                  <a:srgbClr val="171314"/>
                </a:solidFill>
                <a:latin typeface="+mj-lt"/>
              </a:rPr>
              <a:t>LG Electronics</a:t>
            </a:r>
          </a:p>
          <a:p>
            <a:pPr marL="112713" indent="-112713" algn="l">
              <a:spcBef>
                <a:spcPts val="0"/>
              </a:spcBef>
            </a:pPr>
            <a:r>
              <a:rPr lang="en-US" sz="1500" b="1" dirty="0" smtClean="0">
                <a:solidFill>
                  <a:srgbClr val="171314"/>
                </a:solidFill>
                <a:latin typeface="+mj-lt"/>
              </a:rPr>
              <a:t>Microsoft Corporation</a:t>
            </a:r>
          </a:p>
          <a:p>
            <a:pPr marL="112713" indent="-112713" algn="l">
              <a:spcBef>
                <a:spcPts val="0"/>
              </a:spcBef>
            </a:pPr>
            <a:r>
              <a:rPr lang="en-US" sz="1500" b="1" dirty="0" smtClean="0">
                <a:solidFill>
                  <a:srgbClr val="171314"/>
                </a:solidFill>
                <a:latin typeface="+mj-lt"/>
              </a:rPr>
              <a:t>MLBAM</a:t>
            </a:r>
            <a:endParaRPr lang="en-US" sz="1500" b="1" dirty="0">
              <a:solidFill>
                <a:srgbClr val="171314"/>
              </a:solidFill>
              <a:latin typeface="+mj-lt"/>
            </a:endParaRPr>
          </a:p>
          <a:p>
            <a:pPr marL="112713" indent="-112713" algn="l">
              <a:spcBef>
                <a:spcPts val="0"/>
              </a:spcBef>
            </a:pPr>
            <a:r>
              <a:rPr lang="en-US" sz="1500" dirty="0" smtClean="0">
                <a:solidFill>
                  <a:srgbClr val="171314"/>
                </a:solidFill>
                <a:latin typeface="+mj-lt"/>
              </a:rPr>
              <a:t>Motion </a:t>
            </a:r>
            <a:r>
              <a:rPr lang="en-US" sz="1500" dirty="0">
                <a:solidFill>
                  <a:srgbClr val="171314"/>
                </a:solidFill>
                <a:latin typeface="+mj-lt"/>
              </a:rPr>
              <a:t>Picture Association </a:t>
            </a:r>
            <a:r>
              <a:rPr lang="en-US" sz="1500" dirty="0" smtClean="0">
                <a:solidFill>
                  <a:srgbClr val="171314"/>
                </a:solidFill>
                <a:latin typeface="+mj-lt"/>
              </a:rPr>
              <a:t>of America</a:t>
            </a:r>
          </a:p>
          <a:p>
            <a:pPr marL="112713" indent="-112713" algn="l">
              <a:spcBef>
                <a:spcPts val="0"/>
              </a:spcBef>
            </a:pPr>
            <a:r>
              <a:rPr lang="en-US" sz="1500" dirty="0" smtClean="0">
                <a:solidFill>
                  <a:srgbClr val="171314"/>
                </a:solidFill>
                <a:latin typeface="+mj-lt"/>
              </a:rPr>
              <a:t>Motion </a:t>
            </a:r>
            <a:r>
              <a:rPr lang="en-US" sz="1500" dirty="0">
                <a:solidFill>
                  <a:srgbClr val="171314"/>
                </a:solidFill>
                <a:latin typeface="+mj-lt"/>
              </a:rPr>
              <a:t>Picture </a:t>
            </a:r>
            <a:r>
              <a:rPr lang="en-US" sz="1500" dirty="0" smtClean="0">
                <a:solidFill>
                  <a:srgbClr val="171314"/>
                </a:solidFill>
                <a:latin typeface="+mj-lt"/>
              </a:rPr>
              <a:t>Labs </a:t>
            </a:r>
          </a:p>
          <a:p>
            <a:pPr marL="112713" indent="-112713" algn="l">
              <a:spcBef>
                <a:spcPts val="0"/>
              </a:spcBef>
            </a:pPr>
            <a:r>
              <a:rPr lang="en-US" sz="1500" dirty="0" err="1" smtClean="0">
                <a:solidFill>
                  <a:srgbClr val="171314"/>
                </a:solidFill>
                <a:latin typeface="+mj-lt"/>
              </a:rPr>
              <a:t>Nagravision</a:t>
            </a: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National </a:t>
            </a:r>
            <a:r>
              <a:rPr lang="en-US" sz="1500" dirty="0">
                <a:solidFill>
                  <a:srgbClr val="171314"/>
                </a:solidFill>
                <a:latin typeface="+mj-lt"/>
              </a:rPr>
              <a:t>Association </a:t>
            </a:r>
            <a:r>
              <a:rPr lang="en-US" sz="1500" dirty="0" smtClean="0">
                <a:solidFill>
                  <a:srgbClr val="171314"/>
                </a:solidFill>
                <a:latin typeface="+mj-lt"/>
              </a:rPr>
              <a:t>of Broadcasters</a:t>
            </a:r>
          </a:p>
          <a:p>
            <a:pPr marL="112713" indent="-112713" algn="l">
              <a:spcBef>
                <a:spcPts val="0"/>
              </a:spcBef>
            </a:pPr>
            <a:r>
              <a:rPr lang="en-US" sz="1500" dirty="0" smtClean="0">
                <a:solidFill>
                  <a:srgbClr val="171314"/>
                </a:solidFill>
                <a:latin typeface="+mj-lt"/>
              </a:rPr>
              <a:t>Netflix</a:t>
            </a:r>
          </a:p>
          <a:p>
            <a:pPr marL="112713" indent="-112713" algn="l">
              <a:spcBef>
                <a:spcPts val="0"/>
              </a:spcBef>
            </a:pPr>
            <a:r>
              <a:rPr lang="en-US" sz="1500" dirty="0" smtClean="0">
                <a:solidFill>
                  <a:srgbClr val="171314"/>
                </a:solidFill>
                <a:latin typeface="+mj-lt"/>
              </a:rPr>
              <a:t>Opera Software</a:t>
            </a:r>
          </a:p>
          <a:p>
            <a:pPr marL="112713" indent="-112713" algn="l">
              <a:spcBef>
                <a:spcPts val="0"/>
              </a:spcBef>
            </a:pPr>
            <a:r>
              <a:rPr lang="en-US" sz="1500" dirty="0" smtClean="0">
                <a:solidFill>
                  <a:srgbClr val="171314"/>
                </a:solidFill>
                <a:latin typeface="+mj-lt"/>
              </a:rPr>
              <a:t>P </a:t>
            </a:r>
            <a:r>
              <a:rPr lang="en-US" sz="1500" dirty="0">
                <a:solidFill>
                  <a:srgbClr val="171314"/>
                </a:solidFill>
                <a:latin typeface="+mj-lt"/>
              </a:rPr>
              <a:t>Thomsen </a:t>
            </a:r>
            <a:r>
              <a:rPr lang="en-US" sz="1500" dirty="0" smtClean="0">
                <a:solidFill>
                  <a:srgbClr val="171314"/>
                </a:solidFill>
                <a:latin typeface="+mj-lt"/>
              </a:rPr>
              <a:t>Consulting</a:t>
            </a:r>
          </a:p>
          <a:p>
            <a:pPr marL="112713" indent="-112713" algn="l">
              <a:spcBef>
                <a:spcPts val="0"/>
              </a:spcBef>
            </a:pPr>
            <a:r>
              <a:rPr lang="en-US" sz="1500" b="1" dirty="0" smtClean="0">
                <a:solidFill>
                  <a:srgbClr val="171314"/>
                </a:solidFill>
                <a:latin typeface="+mj-lt"/>
              </a:rPr>
              <a:t>Qualcomm Incorporated</a:t>
            </a:r>
          </a:p>
          <a:p>
            <a:pPr marL="112713" indent="-112713" algn="l">
              <a:spcBef>
                <a:spcPts val="0"/>
              </a:spcBef>
            </a:pPr>
            <a:r>
              <a:rPr lang="en-US" sz="1500" dirty="0" smtClean="0">
                <a:solidFill>
                  <a:srgbClr val="171314"/>
                </a:solidFill>
                <a:latin typeface="+mj-lt"/>
              </a:rPr>
              <a:t>RK </a:t>
            </a:r>
            <a:r>
              <a:rPr lang="en-US" sz="1500" dirty="0">
                <a:solidFill>
                  <a:srgbClr val="171314"/>
                </a:solidFill>
                <a:latin typeface="+mj-lt"/>
              </a:rPr>
              <a:t>Entertainment </a:t>
            </a:r>
            <a:r>
              <a:rPr lang="en-US" sz="1500" dirty="0" smtClean="0">
                <a:solidFill>
                  <a:srgbClr val="171314"/>
                </a:solidFill>
                <a:latin typeface="+mj-lt"/>
              </a:rPr>
              <a:t>Technology Consulting</a:t>
            </a:r>
          </a:p>
          <a:p>
            <a:pPr marL="112713" indent="-112713" algn="l">
              <a:spcBef>
                <a:spcPts val="0"/>
              </a:spcBef>
            </a:pPr>
            <a:r>
              <a:rPr lang="en-US" sz="1500" b="1" dirty="0" smtClean="0">
                <a:solidFill>
                  <a:srgbClr val="171314"/>
                </a:solidFill>
                <a:latin typeface="+mj-lt"/>
              </a:rPr>
              <a:t>Samsung Electronics</a:t>
            </a:r>
          </a:p>
          <a:p>
            <a:pPr marL="112713" indent="-112713" algn="l">
              <a:spcBef>
                <a:spcPts val="0"/>
              </a:spcBef>
            </a:pPr>
            <a:r>
              <a:rPr lang="en-US" sz="1500" dirty="0" smtClean="0">
                <a:solidFill>
                  <a:srgbClr val="171314"/>
                </a:solidFill>
                <a:latin typeface="+mj-lt"/>
              </a:rPr>
              <a:t>Sharp </a:t>
            </a:r>
            <a:r>
              <a:rPr lang="en-US" sz="1500" dirty="0">
                <a:solidFill>
                  <a:srgbClr val="171314"/>
                </a:solidFill>
                <a:latin typeface="+mj-lt"/>
              </a:rPr>
              <a:t>Electronics </a:t>
            </a:r>
            <a:r>
              <a:rPr lang="en-US" sz="1500" dirty="0" smtClean="0">
                <a:solidFill>
                  <a:srgbClr val="171314"/>
                </a:solidFill>
                <a:latin typeface="+mj-lt"/>
              </a:rPr>
              <a:t>Corporation</a:t>
            </a:r>
          </a:p>
          <a:p>
            <a:pPr marL="112713" indent="-112713" algn="l">
              <a:spcBef>
                <a:spcPts val="0"/>
              </a:spcBef>
            </a:pPr>
            <a:r>
              <a:rPr lang="en-US" sz="1500" b="1" dirty="0" smtClean="0">
                <a:solidFill>
                  <a:srgbClr val="171314"/>
                </a:solidFill>
                <a:latin typeface="+mj-lt"/>
              </a:rPr>
              <a:t>Sky</a:t>
            </a:r>
          </a:p>
          <a:p>
            <a:pPr marL="112713" indent="-112713" algn="l">
              <a:spcBef>
                <a:spcPts val="0"/>
              </a:spcBef>
            </a:pPr>
            <a:r>
              <a:rPr lang="en-US" sz="1500" dirty="0" smtClean="0">
                <a:solidFill>
                  <a:srgbClr val="171314"/>
                </a:solidFill>
                <a:latin typeface="+mj-lt"/>
              </a:rPr>
              <a:t>Society </a:t>
            </a:r>
            <a:r>
              <a:rPr lang="en-US" sz="1500" dirty="0">
                <a:solidFill>
                  <a:srgbClr val="171314"/>
                </a:solidFill>
                <a:latin typeface="+mj-lt"/>
              </a:rPr>
              <a:t>of </a:t>
            </a:r>
            <a:r>
              <a:rPr lang="en-US" sz="1500" dirty="0" smtClean="0">
                <a:solidFill>
                  <a:srgbClr val="171314"/>
                </a:solidFill>
                <a:latin typeface="+mj-lt"/>
              </a:rPr>
              <a:t>Cable Telecommunications Engineers</a:t>
            </a:r>
          </a:p>
          <a:p>
            <a:pPr marL="112713" indent="-112713" algn="l">
              <a:spcBef>
                <a:spcPts val="0"/>
              </a:spcBef>
            </a:pPr>
            <a:r>
              <a:rPr lang="en-US" sz="1500" dirty="0" smtClean="0">
                <a:solidFill>
                  <a:srgbClr val="171314"/>
                </a:solidFill>
                <a:latin typeface="+mj-lt"/>
              </a:rPr>
              <a:t>Solekai Systems</a:t>
            </a:r>
          </a:p>
          <a:p>
            <a:pPr marL="112713" indent="-112713" algn="l">
              <a:spcBef>
                <a:spcPts val="0"/>
              </a:spcBef>
            </a:pPr>
            <a:r>
              <a:rPr lang="en-US" sz="1500" b="1" dirty="0" smtClean="0">
                <a:solidFill>
                  <a:srgbClr val="171314"/>
                </a:solidFill>
                <a:latin typeface="+mj-lt"/>
              </a:rPr>
              <a:t>Sony Electronics</a:t>
            </a:r>
          </a:p>
          <a:p>
            <a:pPr marL="112713" indent="-112713" algn="l">
              <a:spcBef>
                <a:spcPts val="0"/>
              </a:spcBef>
            </a:pPr>
            <a:r>
              <a:rPr lang="en-US" sz="1500" dirty="0" smtClean="0">
                <a:solidFill>
                  <a:srgbClr val="171314"/>
                </a:solidFill>
                <a:latin typeface="+mj-lt"/>
              </a:rPr>
              <a:t>SpireSpark International</a:t>
            </a:r>
          </a:p>
          <a:p>
            <a:pPr marL="112713" indent="-112713" algn="l">
              <a:spcBef>
                <a:spcPts val="0"/>
              </a:spcBef>
            </a:pPr>
            <a:r>
              <a:rPr lang="en-US" sz="1500" b="1" dirty="0" smtClean="0">
                <a:solidFill>
                  <a:srgbClr val="171314"/>
                </a:solidFill>
                <a:latin typeface="+mj-lt"/>
              </a:rPr>
              <a:t>Starz</a:t>
            </a:r>
          </a:p>
          <a:p>
            <a:pPr marL="112713" indent="-112713" algn="l">
              <a:spcBef>
                <a:spcPts val="0"/>
              </a:spcBef>
            </a:pPr>
            <a:r>
              <a:rPr lang="en-US" sz="1500" dirty="0" err="1" smtClean="0">
                <a:solidFill>
                  <a:srgbClr val="171314"/>
                </a:solidFill>
                <a:latin typeface="+mj-lt"/>
              </a:rPr>
              <a:t>Streamroot</a:t>
            </a: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TBT</a:t>
            </a:r>
          </a:p>
          <a:p>
            <a:pPr marL="112713" indent="-112713" algn="l">
              <a:spcBef>
                <a:spcPts val="0"/>
              </a:spcBef>
            </a:pPr>
            <a:r>
              <a:rPr lang="en-US" sz="1500" dirty="0" smtClean="0">
                <a:solidFill>
                  <a:srgbClr val="171314"/>
                </a:solidFill>
                <a:latin typeface="+mj-lt"/>
              </a:rPr>
              <a:t>Toshiba</a:t>
            </a:r>
          </a:p>
          <a:p>
            <a:pPr marL="112713" indent="-112713" algn="l">
              <a:spcBef>
                <a:spcPts val="0"/>
              </a:spcBef>
            </a:pPr>
            <a:r>
              <a:rPr lang="en-US" sz="1500" b="1" dirty="0" smtClean="0">
                <a:solidFill>
                  <a:srgbClr val="171314"/>
                </a:solidFill>
                <a:latin typeface="+mj-lt"/>
              </a:rPr>
              <a:t>TP </a:t>
            </a:r>
            <a:r>
              <a:rPr lang="en-US" sz="1500" b="1" dirty="0">
                <a:solidFill>
                  <a:srgbClr val="171314"/>
                </a:solidFill>
                <a:latin typeface="+mj-lt"/>
              </a:rPr>
              <a:t>Vision Holding </a:t>
            </a:r>
            <a:r>
              <a:rPr lang="en-US" sz="1500" b="1" dirty="0" smtClean="0">
                <a:solidFill>
                  <a:srgbClr val="171314"/>
                </a:solidFill>
                <a:latin typeface="+mj-lt"/>
              </a:rPr>
              <a:t>B.V.</a:t>
            </a:r>
          </a:p>
          <a:p>
            <a:pPr marL="112713" indent="-112713" algn="l">
              <a:spcBef>
                <a:spcPts val="0"/>
              </a:spcBef>
            </a:pPr>
            <a:r>
              <a:rPr lang="en-US" sz="1500" dirty="0" err="1" smtClean="0">
                <a:solidFill>
                  <a:srgbClr val="171314"/>
                </a:solidFill>
                <a:latin typeface="+mj-lt"/>
              </a:rPr>
              <a:t>Ustudio</a:t>
            </a:r>
            <a:endParaRPr lang="en-US" sz="1500" dirty="0">
              <a:solidFill>
                <a:srgbClr val="171314"/>
              </a:solidFill>
              <a:latin typeface="+mj-lt"/>
            </a:endParaRPr>
          </a:p>
          <a:p>
            <a:pPr marL="112713" indent="-112713" algn="l">
              <a:spcBef>
                <a:spcPts val="0"/>
              </a:spcBef>
            </a:pPr>
            <a:r>
              <a:rPr lang="en-US" sz="1500" dirty="0" err="1" smtClean="0">
                <a:solidFill>
                  <a:srgbClr val="171314"/>
                </a:solidFill>
                <a:latin typeface="+mj-lt"/>
              </a:rPr>
              <a:t>Verance</a:t>
            </a:r>
            <a:r>
              <a:rPr lang="en-US" sz="1500" dirty="0" smtClean="0">
                <a:solidFill>
                  <a:srgbClr val="171314"/>
                </a:solidFill>
                <a:latin typeface="+mj-lt"/>
              </a:rPr>
              <a:t> Corporation</a:t>
            </a:r>
          </a:p>
          <a:p>
            <a:pPr marL="112713" indent="-112713" algn="l">
              <a:spcBef>
                <a:spcPts val="0"/>
              </a:spcBef>
            </a:pPr>
            <a:r>
              <a:rPr lang="en-US" sz="1500" dirty="0" err="1" smtClean="0">
                <a:solidFill>
                  <a:srgbClr val="171314"/>
                </a:solidFill>
                <a:latin typeface="+mj-lt"/>
              </a:rPr>
              <a:t>Verimatrix</a:t>
            </a: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Verizon</a:t>
            </a:r>
          </a:p>
          <a:p>
            <a:pPr marL="112713" indent="-112713" algn="l">
              <a:spcBef>
                <a:spcPts val="0"/>
              </a:spcBef>
            </a:pPr>
            <a:r>
              <a:rPr lang="en-US" sz="1500" dirty="0" smtClean="0">
                <a:solidFill>
                  <a:srgbClr val="171314"/>
                </a:solidFill>
                <a:latin typeface="+mj-lt"/>
              </a:rPr>
              <a:t>Viacom</a:t>
            </a:r>
          </a:p>
          <a:p>
            <a:pPr marL="112713" indent="-112713" algn="l">
              <a:spcBef>
                <a:spcPts val="0"/>
              </a:spcBef>
            </a:pPr>
            <a:r>
              <a:rPr lang="en-US" sz="1500" dirty="0" smtClean="0">
                <a:solidFill>
                  <a:srgbClr val="171314"/>
                </a:solidFill>
                <a:latin typeface="+mj-lt"/>
              </a:rPr>
              <a:t>Vizio</a:t>
            </a:r>
          </a:p>
          <a:p>
            <a:pPr marL="112713" indent="-112713" algn="l">
              <a:spcBef>
                <a:spcPts val="0"/>
              </a:spcBef>
            </a:pPr>
            <a:r>
              <a:rPr lang="en-US" sz="1500" dirty="0" smtClean="0">
                <a:solidFill>
                  <a:srgbClr val="171314"/>
                </a:solidFill>
                <a:latin typeface="+mj-lt"/>
              </a:rPr>
              <a:t>WJR Consulting</a:t>
            </a:r>
          </a:p>
          <a:p>
            <a:pPr marL="112713" indent="-112713" algn="l">
              <a:spcBef>
                <a:spcPts val="0"/>
              </a:spcBef>
            </a:pPr>
            <a:r>
              <a:rPr lang="en-US" sz="1500" dirty="0" smtClean="0">
                <a:solidFill>
                  <a:srgbClr val="171314"/>
                </a:solidFill>
                <a:latin typeface="+mj-lt"/>
              </a:rPr>
              <a:t>World </a:t>
            </a:r>
            <a:r>
              <a:rPr lang="en-US" sz="1500" dirty="0">
                <a:solidFill>
                  <a:srgbClr val="171314"/>
                </a:solidFill>
                <a:latin typeface="+mj-lt"/>
              </a:rPr>
              <a:t>Wide Web </a:t>
            </a:r>
            <a:r>
              <a:rPr lang="en-US" sz="1500" dirty="0" smtClean="0">
                <a:solidFill>
                  <a:srgbClr val="171314"/>
                </a:solidFill>
                <a:latin typeface="+mj-lt"/>
              </a:rPr>
              <a:t>   Consortium</a:t>
            </a:r>
          </a:p>
          <a:p>
            <a:pPr marL="112713" indent="-112713" algn="l">
              <a:spcBef>
                <a:spcPts val="0"/>
              </a:spcBef>
            </a:pPr>
            <a:r>
              <a:rPr lang="en-US" sz="1500" b="1" dirty="0" smtClean="0">
                <a:solidFill>
                  <a:srgbClr val="171314"/>
                </a:solidFill>
                <a:latin typeface="+mj-lt"/>
              </a:rPr>
              <a:t>WWE</a:t>
            </a:r>
          </a:p>
        </p:txBody>
      </p:sp>
      <p:sp>
        <p:nvSpPr>
          <p:cNvPr id="7" name="Rectangle 6"/>
          <p:cNvSpPr/>
          <p:nvPr/>
        </p:nvSpPr>
        <p:spPr>
          <a:xfrm>
            <a:off x="6324601" y="4400550"/>
            <a:ext cx="2819399" cy="74295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Company names in </a:t>
            </a:r>
            <a:r>
              <a:rPr lang="en-US" sz="1400" b="1" i="1" dirty="0">
                <a:solidFill>
                  <a:schemeClr val="tx1"/>
                </a:solidFill>
              </a:rPr>
              <a:t>bold</a:t>
            </a:r>
            <a:r>
              <a:rPr lang="en-US" sz="1400" i="1" dirty="0">
                <a:solidFill>
                  <a:schemeClr val="tx1"/>
                </a:solidFill>
              </a:rPr>
              <a:t> are members of the WAVE Steering Committee. </a:t>
            </a:r>
          </a:p>
        </p:txBody>
      </p:sp>
    </p:spTree>
    <p:extLst>
      <p:ext uri="{BB962C8B-B14F-4D97-AF65-F5344CB8AC3E}">
        <p14:creationId xmlns:p14="http://schemas.microsoft.com/office/powerpoint/2010/main" val="8760718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590550"/>
            <a:ext cx="8610600" cy="4038600"/>
          </a:xfrm>
          <a:prstGeom prst="rect">
            <a:avLst/>
          </a:prstGeom>
          <a:no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77264" y="21526"/>
            <a:ext cx="7772400" cy="645224"/>
          </a:xfrm>
        </p:spPr>
        <p:txBody>
          <a:bodyPr>
            <a:normAutofit/>
          </a:bodyPr>
          <a:lstStyle/>
          <a:p>
            <a:r>
              <a:rPr lang="en-US" sz="2800" dirty="0"/>
              <a:t>WAVE Organization</a:t>
            </a:r>
          </a:p>
        </p:txBody>
      </p:sp>
      <p:sp>
        <p:nvSpPr>
          <p:cNvPr id="34" name="Rectangle 33"/>
          <p:cNvSpPr/>
          <p:nvPr/>
        </p:nvSpPr>
        <p:spPr>
          <a:xfrm>
            <a:off x="1196396" y="2281159"/>
            <a:ext cx="2016643" cy="12790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prstClr val="white"/>
                </a:solidFill>
              </a:rPr>
              <a:t>Addressing </a:t>
            </a:r>
          </a:p>
          <a:p>
            <a:pPr algn="ctr">
              <a:defRPr/>
            </a:pPr>
            <a:r>
              <a:rPr lang="en-US" kern="0" dirty="0">
                <a:solidFill>
                  <a:prstClr val="white"/>
                </a:solidFill>
              </a:rPr>
              <a:t>Content Preparation Problems</a:t>
            </a:r>
          </a:p>
        </p:txBody>
      </p:sp>
      <p:sp>
        <p:nvSpPr>
          <p:cNvPr id="38" name="Rectangle 37"/>
          <p:cNvSpPr/>
          <p:nvPr/>
        </p:nvSpPr>
        <p:spPr>
          <a:xfrm>
            <a:off x="2762781" y="651199"/>
            <a:ext cx="3748035" cy="531628"/>
          </a:xfrm>
          <a:prstGeom prst="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prstClr val="white"/>
                </a:solidFill>
              </a:rPr>
              <a:t>Steering Committee</a:t>
            </a:r>
          </a:p>
        </p:txBody>
      </p:sp>
      <p:cxnSp>
        <p:nvCxnSpPr>
          <p:cNvPr id="39" name="Straight Connector 38"/>
          <p:cNvCxnSpPr/>
          <p:nvPr/>
        </p:nvCxnSpPr>
        <p:spPr>
          <a:xfrm flipH="1">
            <a:off x="4636798" y="1182827"/>
            <a:ext cx="1" cy="265448"/>
          </a:xfrm>
          <a:prstGeom prst="line">
            <a:avLst/>
          </a:prstGeom>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203819" y="1448275"/>
            <a:ext cx="6865959" cy="531628"/>
          </a:xfrm>
          <a:prstGeom prst="rect">
            <a:avLst/>
          </a:prstGeom>
          <a:solidFill>
            <a:srgbClr val="33133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prstClr val="white"/>
                </a:solidFill>
              </a:rPr>
              <a:t>Technical Working Group</a:t>
            </a:r>
          </a:p>
        </p:txBody>
      </p:sp>
      <p:sp>
        <p:nvSpPr>
          <p:cNvPr id="46" name="Rectangle 45"/>
          <p:cNvSpPr/>
          <p:nvPr/>
        </p:nvSpPr>
        <p:spPr>
          <a:xfrm>
            <a:off x="1203819" y="3861499"/>
            <a:ext cx="6865959" cy="531628"/>
          </a:xfrm>
          <a:prstGeom prst="rect">
            <a:avLst/>
          </a:prstGeom>
          <a:solidFill>
            <a:srgbClr val="3399C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prstClr val="white"/>
                </a:solidFill>
              </a:rPr>
              <a:t>Test &amp; Compliance Task Force</a:t>
            </a:r>
          </a:p>
        </p:txBody>
      </p:sp>
      <p:cxnSp>
        <p:nvCxnSpPr>
          <p:cNvPr id="47" name="Straight Connector 46"/>
          <p:cNvCxnSpPr/>
          <p:nvPr/>
        </p:nvCxnSpPr>
        <p:spPr>
          <a:xfrm>
            <a:off x="2204718" y="3554803"/>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636798" y="3560243"/>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068879" y="3560243"/>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196397" y="2281159"/>
            <a:ext cx="2016643" cy="1279084"/>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prstClr val="white"/>
                </a:solidFill>
              </a:rPr>
              <a:t>Content Specification </a:t>
            </a:r>
            <a:endParaRPr lang="en-US" kern="0" dirty="0" smtClean="0">
              <a:solidFill>
                <a:prstClr val="white"/>
              </a:solidFill>
            </a:endParaRPr>
          </a:p>
          <a:p>
            <a:pPr algn="ctr">
              <a:defRPr/>
            </a:pPr>
            <a:r>
              <a:rPr lang="en-US" kern="0" dirty="0" smtClean="0">
                <a:solidFill>
                  <a:prstClr val="white"/>
                </a:solidFill>
              </a:rPr>
              <a:t>Task </a:t>
            </a:r>
            <a:r>
              <a:rPr lang="en-US" kern="0" dirty="0">
                <a:solidFill>
                  <a:prstClr val="white"/>
                </a:solidFill>
              </a:rPr>
              <a:t>Force</a:t>
            </a:r>
          </a:p>
        </p:txBody>
      </p:sp>
      <p:sp>
        <p:nvSpPr>
          <p:cNvPr id="51" name="Rectangle 50"/>
          <p:cNvSpPr/>
          <p:nvPr/>
        </p:nvSpPr>
        <p:spPr>
          <a:xfrm>
            <a:off x="6054571" y="2274040"/>
            <a:ext cx="2028613" cy="127908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kern="0" dirty="0">
                <a:solidFill>
                  <a:prstClr val="white"/>
                </a:solidFill>
              </a:rPr>
              <a:t>Device Playback</a:t>
            </a:r>
          </a:p>
          <a:p>
            <a:pPr algn="ctr"/>
            <a:r>
              <a:rPr lang="en-US" kern="0" dirty="0">
                <a:solidFill>
                  <a:prstClr val="white"/>
                </a:solidFill>
              </a:rPr>
              <a:t>Capabilities </a:t>
            </a:r>
          </a:p>
          <a:p>
            <a:pPr algn="ctr"/>
            <a:r>
              <a:rPr lang="en-US" kern="0" dirty="0">
                <a:solidFill>
                  <a:prstClr val="white"/>
                </a:solidFill>
              </a:rPr>
              <a:t>Task Force</a:t>
            </a:r>
          </a:p>
        </p:txBody>
      </p:sp>
      <p:sp>
        <p:nvSpPr>
          <p:cNvPr id="52" name="Rectangle 51"/>
          <p:cNvSpPr/>
          <p:nvPr/>
        </p:nvSpPr>
        <p:spPr>
          <a:xfrm>
            <a:off x="3633517" y="2274040"/>
            <a:ext cx="1986953" cy="1279084"/>
          </a:xfrm>
          <a:prstGeom prst="rect">
            <a:avLst/>
          </a:prstGeom>
          <a:solidFill>
            <a:srgbClr val="8064A2"/>
          </a:solidFill>
          <a:ln>
            <a:noFill/>
          </a:ln>
          <a:effectLst>
            <a:outerShdw blurRad="50800" dist="38100" dir="2700000" algn="tl" rotWithShape="0">
              <a:prstClr val="black">
                <a:alpha val="40000"/>
              </a:prstClr>
            </a:outerShdw>
          </a:effectLst>
        </p:spPr>
        <p:txBody>
          <a:bodyPr wrap="square" rtlCol="0" anchor="ctr" anchorCtr="0">
            <a:noAutofit/>
          </a:bodyPr>
          <a:lstStyle/>
          <a:p>
            <a:pPr algn="ctr">
              <a:defRPr/>
            </a:pPr>
            <a:endParaRPr lang="en-US" kern="0" dirty="0" smtClean="0">
              <a:solidFill>
                <a:prstClr val="white"/>
              </a:solidFill>
              <a:cs typeface="Arial" charset="0"/>
            </a:endParaRPr>
          </a:p>
          <a:p>
            <a:pPr algn="ctr">
              <a:defRPr/>
            </a:pPr>
            <a:r>
              <a:rPr lang="en-US" kern="0" dirty="0" smtClean="0">
                <a:solidFill>
                  <a:prstClr val="white"/>
                </a:solidFill>
                <a:cs typeface="Arial" charset="0"/>
              </a:rPr>
              <a:t>HTML5 </a:t>
            </a:r>
            <a:r>
              <a:rPr lang="en-US" kern="0" dirty="0">
                <a:solidFill>
                  <a:prstClr val="white"/>
                </a:solidFill>
                <a:cs typeface="Arial" charset="0"/>
              </a:rPr>
              <a:t>API</a:t>
            </a:r>
          </a:p>
          <a:p>
            <a:pPr algn="ctr">
              <a:defRPr/>
            </a:pPr>
            <a:r>
              <a:rPr lang="en-US" kern="0" dirty="0">
                <a:solidFill>
                  <a:prstClr val="white"/>
                </a:solidFill>
                <a:cs typeface="Arial" charset="0"/>
              </a:rPr>
              <a:t>Task Force</a:t>
            </a:r>
          </a:p>
        </p:txBody>
      </p:sp>
      <p:cxnSp>
        <p:nvCxnSpPr>
          <p:cNvPr id="54" name="Straight Connector 53"/>
          <p:cNvCxnSpPr/>
          <p:nvPr/>
        </p:nvCxnSpPr>
        <p:spPr>
          <a:xfrm>
            <a:off x="2204718" y="1977244"/>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636798" y="1977244"/>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068879" y="1977244"/>
            <a:ext cx="1" cy="29679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699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613171"/>
          </a:xfrm>
        </p:spPr>
        <p:txBody>
          <a:bodyPr>
            <a:noAutofit/>
          </a:bodyPr>
          <a:lstStyle/>
          <a:p>
            <a:r>
              <a:rPr lang="en-US" sz="2400" dirty="0"/>
              <a:t>Current WAVE Membership</a:t>
            </a:r>
          </a:p>
        </p:txBody>
      </p:sp>
      <p:sp>
        <p:nvSpPr>
          <p:cNvPr id="4" name="Slide Number Placeholder 3"/>
          <p:cNvSpPr>
            <a:spLocks noGrp="1"/>
          </p:cNvSpPr>
          <p:nvPr>
            <p:ph type="sldNum" sz="quarter" idx="12"/>
          </p:nvPr>
        </p:nvSpPr>
        <p:spPr/>
        <p:txBody>
          <a:bodyPr/>
          <a:lstStyle/>
          <a:p>
            <a:fld id="{94F40FBF-0664-8341-B41B-160DA5D2088B}" type="slidenum">
              <a:rPr lang="en-US">
                <a:solidFill>
                  <a:prstClr val="black">
                    <a:tint val="75000"/>
                  </a:prstClr>
                </a:solidFill>
              </a:rPr>
              <a:pPr/>
              <a:t>51</a:t>
            </a:fld>
            <a:endParaRPr lang="en-US" dirty="0">
              <a:solidFill>
                <a:prstClr val="black">
                  <a:tint val="75000"/>
                </a:prstClr>
              </a:solidFill>
            </a:endParaRPr>
          </a:p>
        </p:txBody>
      </p:sp>
      <p:sp>
        <p:nvSpPr>
          <p:cNvPr id="5" name="Subtitle 4"/>
          <p:cNvSpPr>
            <a:spLocks noGrp="1"/>
          </p:cNvSpPr>
          <p:nvPr>
            <p:ph type="subTitle" idx="4294967295"/>
          </p:nvPr>
        </p:nvSpPr>
        <p:spPr>
          <a:xfrm>
            <a:off x="76200" y="590550"/>
            <a:ext cx="9144000" cy="4114799"/>
          </a:xfrm>
          <a:noFill/>
        </p:spPr>
        <p:txBody>
          <a:bodyPr numCol="4" spcCol="45720">
            <a:noAutofit/>
          </a:bodyPr>
          <a:lstStyle/>
          <a:p>
            <a:pPr marL="112713" indent="-112713" algn="l">
              <a:spcBef>
                <a:spcPts val="0"/>
              </a:spcBef>
            </a:pPr>
            <a:r>
              <a:rPr lang="en-US" sz="1500" b="1" dirty="0" smtClean="0">
                <a:solidFill>
                  <a:srgbClr val="171314"/>
                </a:solidFill>
                <a:latin typeface="+mj-lt"/>
              </a:rPr>
              <a:t>Adobe Systems</a:t>
            </a:r>
          </a:p>
          <a:p>
            <a:pPr marL="112713" indent="-112713" algn="l">
              <a:spcBef>
                <a:spcPts val="0"/>
              </a:spcBef>
            </a:pPr>
            <a:r>
              <a:rPr lang="en-US" sz="1500" dirty="0" smtClean="0">
                <a:solidFill>
                  <a:srgbClr val="171314"/>
                </a:solidFill>
                <a:latin typeface="+mj-lt"/>
              </a:rPr>
              <a:t>AGP</a:t>
            </a:r>
          </a:p>
          <a:p>
            <a:pPr marL="112713" indent="-112713" algn="l">
              <a:spcBef>
                <a:spcPts val="0"/>
              </a:spcBef>
            </a:pPr>
            <a:r>
              <a:rPr lang="en-US" sz="1500" b="1" dirty="0" smtClean="0">
                <a:solidFill>
                  <a:srgbClr val="171314"/>
                </a:solidFill>
                <a:latin typeface="+mj-lt"/>
              </a:rPr>
              <a:t>Akamai</a:t>
            </a:r>
          </a:p>
          <a:p>
            <a:pPr marL="112713" indent="-112713" algn="l">
              <a:spcBef>
                <a:spcPts val="0"/>
              </a:spcBef>
            </a:pPr>
            <a:r>
              <a:rPr lang="en-US" sz="1500" dirty="0" smtClean="0">
                <a:solidFill>
                  <a:srgbClr val="171314"/>
                </a:solidFill>
                <a:latin typeface="+mj-lt"/>
              </a:rPr>
              <a:t>Amazon.com</a:t>
            </a:r>
          </a:p>
          <a:p>
            <a:pPr marL="112713" indent="-112713" algn="l">
              <a:spcBef>
                <a:spcPts val="0"/>
              </a:spcBef>
            </a:pPr>
            <a:r>
              <a:rPr lang="en-US" sz="1500" b="1" dirty="0" smtClean="0">
                <a:solidFill>
                  <a:srgbClr val="171314"/>
                </a:solidFill>
                <a:latin typeface="+mj-lt"/>
              </a:rPr>
              <a:t>Apple</a:t>
            </a:r>
          </a:p>
          <a:p>
            <a:pPr marL="112713" indent="-112713" algn="l">
              <a:spcBef>
                <a:spcPts val="0"/>
              </a:spcBef>
            </a:pPr>
            <a:r>
              <a:rPr lang="en-US" sz="1500" dirty="0" smtClean="0">
                <a:solidFill>
                  <a:srgbClr val="171314"/>
                </a:solidFill>
                <a:latin typeface="+mj-lt"/>
              </a:rPr>
              <a:t>AT&amp;T</a:t>
            </a:r>
          </a:p>
          <a:p>
            <a:pPr marL="112713" indent="-112713" algn="l">
              <a:spcBef>
                <a:spcPts val="0"/>
              </a:spcBef>
            </a:pPr>
            <a:r>
              <a:rPr lang="en-US" sz="1500" dirty="0" err="1" smtClean="0">
                <a:solidFill>
                  <a:srgbClr val="171314"/>
                </a:solidFill>
                <a:latin typeface="+mj-lt"/>
              </a:rPr>
              <a:t>AwoX</a:t>
            </a: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BBC </a:t>
            </a:r>
            <a:r>
              <a:rPr lang="en-US" sz="1500" dirty="0">
                <a:solidFill>
                  <a:srgbClr val="171314"/>
                </a:solidFill>
                <a:latin typeface="+mj-lt"/>
              </a:rPr>
              <a:t>Research </a:t>
            </a:r>
            <a:r>
              <a:rPr lang="en-US" sz="1500" dirty="0" smtClean="0">
                <a:solidFill>
                  <a:srgbClr val="171314"/>
                </a:solidFill>
                <a:latin typeface="+mj-lt"/>
              </a:rPr>
              <a:t>&amp; Development</a:t>
            </a:r>
          </a:p>
          <a:p>
            <a:pPr marL="112713" indent="-112713" algn="l">
              <a:spcBef>
                <a:spcPts val="0"/>
              </a:spcBef>
            </a:pPr>
            <a:r>
              <a:rPr lang="en-US" sz="1500" dirty="0" err="1" smtClean="0">
                <a:solidFill>
                  <a:srgbClr val="171314"/>
                </a:solidFill>
                <a:latin typeface="+mj-lt"/>
              </a:rPr>
              <a:t>BitRouter</a:t>
            </a:r>
            <a:endParaRPr lang="en-US" sz="1500" dirty="0" smtClean="0">
              <a:solidFill>
                <a:srgbClr val="171314"/>
              </a:solidFill>
              <a:latin typeface="+mj-lt"/>
            </a:endParaRPr>
          </a:p>
          <a:p>
            <a:pPr marL="112713" indent="-112713" algn="l">
              <a:spcBef>
                <a:spcPts val="0"/>
              </a:spcBef>
            </a:pPr>
            <a:r>
              <a:rPr lang="en-US" sz="1500" dirty="0" err="1" smtClean="0">
                <a:solidFill>
                  <a:srgbClr val="171314"/>
                </a:solidFill>
                <a:latin typeface="+mj-lt"/>
              </a:rPr>
              <a:t>BrightCove</a:t>
            </a: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Cable </a:t>
            </a:r>
            <a:r>
              <a:rPr lang="en-US" sz="1500" dirty="0">
                <a:solidFill>
                  <a:srgbClr val="171314"/>
                </a:solidFill>
                <a:latin typeface="+mj-lt"/>
              </a:rPr>
              <a:t>Television </a:t>
            </a:r>
            <a:r>
              <a:rPr lang="en-US" sz="1500" dirty="0" smtClean="0">
                <a:solidFill>
                  <a:srgbClr val="171314"/>
                </a:solidFill>
                <a:latin typeface="+mj-lt"/>
              </a:rPr>
              <a:t>Labs</a:t>
            </a:r>
          </a:p>
          <a:p>
            <a:pPr marL="112713" indent="-112713" algn="l">
              <a:spcBef>
                <a:spcPts val="0"/>
              </a:spcBef>
            </a:pPr>
            <a:r>
              <a:rPr lang="en-US" sz="1500" dirty="0" err="1" smtClean="0">
                <a:solidFill>
                  <a:srgbClr val="171314"/>
                </a:solidFill>
                <a:latin typeface="+mj-lt"/>
              </a:rPr>
              <a:t>castLabs</a:t>
            </a:r>
            <a:endParaRPr lang="en-US" sz="1500" dirty="0" smtClean="0">
              <a:solidFill>
                <a:srgbClr val="171314"/>
              </a:solidFill>
              <a:latin typeface="+mj-lt"/>
            </a:endParaRPr>
          </a:p>
          <a:p>
            <a:pPr marL="112713" indent="-112713" algn="l">
              <a:spcBef>
                <a:spcPts val="0"/>
              </a:spcBef>
            </a:pPr>
            <a:r>
              <a:rPr lang="en-US" sz="1500" b="1" dirty="0" smtClean="0">
                <a:solidFill>
                  <a:srgbClr val="171314"/>
                </a:solidFill>
                <a:latin typeface="+mj-lt"/>
              </a:rPr>
              <a:t>Comcast Cable</a:t>
            </a:r>
          </a:p>
          <a:p>
            <a:pPr marL="112713" indent="-112713" algn="l">
              <a:spcBef>
                <a:spcPts val="0"/>
              </a:spcBef>
            </a:pPr>
            <a:r>
              <a:rPr lang="en-US" sz="1500" dirty="0" smtClean="0">
                <a:solidFill>
                  <a:srgbClr val="171314"/>
                </a:solidFill>
                <a:latin typeface="+mj-lt"/>
              </a:rPr>
              <a:t>Consumer Technology Association</a:t>
            </a:r>
          </a:p>
          <a:p>
            <a:pPr marL="112713" indent="-112713" algn="l">
              <a:spcBef>
                <a:spcPts val="0"/>
              </a:spcBef>
            </a:pPr>
            <a:r>
              <a:rPr lang="en-US" sz="1500" dirty="0" smtClean="0">
                <a:solidFill>
                  <a:srgbClr val="171314"/>
                </a:solidFill>
                <a:latin typeface="+mj-lt"/>
              </a:rPr>
              <a:t>Cox Communications</a:t>
            </a:r>
          </a:p>
          <a:p>
            <a:pPr marL="112713" indent="-112713" algn="l">
              <a:spcBef>
                <a:spcPts val="0"/>
              </a:spcBef>
            </a:pP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Discovery Communications</a:t>
            </a:r>
          </a:p>
          <a:p>
            <a:pPr marL="112713" indent="-112713" algn="l">
              <a:spcBef>
                <a:spcPts val="0"/>
              </a:spcBef>
            </a:pPr>
            <a:r>
              <a:rPr lang="en-US" sz="1500" dirty="0" smtClean="0">
                <a:solidFill>
                  <a:srgbClr val="171314"/>
                </a:solidFill>
                <a:latin typeface="+mj-lt"/>
              </a:rPr>
              <a:t>Disney/ABC/ESPN</a:t>
            </a:r>
          </a:p>
          <a:p>
            <a:pPr marL="112713" indent="-112713" algn="l">
              <a:spcBef>
                <a:spcPts val="0"/>
              </a:spcBef>
            </a:pPr>
            <a:r>
              <a:rPr lang="en-US" sz="1500" dirty="0" smtClean="0">
                <a:solidFill>
                  <a:srgbClr val="171314"/>
                </a:solidFill>
                <a:latin typeface="+mj-lt"/>
              </a:rPr>
              <a:t>Dolby Laboratories</a:t>
            </a:r>
          </a:p>
          <a:p>
            <a:pPr marL="112713" indent="-112713" algn="l">
              <a:spcBef>
                <a:spcPts val="0"/>
              </a:spcBef>
            </a:pPr>
            <a:r>
              <a:rPr lang="en-US" sz="1500" dirty="0" smtClean="0">
                <a:solidFill>
                  <a:srgbClr val="171314"/>
                </a:solidFill>
                <a:latin typeface="+mj-lt"/>
              </a:rPr>
              <a:t>DTS</a:t>
            </a:r>
          </a:p>
          <a:p>
            <a:pPr marL="112713" indent="-112713" algn="l">
              <a:spcBef>
                <a:spcPts val="0"/>
              </a:spcBef>
            </a:pPr>
            <a:r>
              <a:rPr lang="en-US" sz="1500" dirty="0" smtClean="0">
                <a:solidFill>
                  <a:srgbClr val="171314"/>
                </a:solidFill>
                <a:latin typeface="+mj-lt"/>
              </a:rPr>
              <a:t>Ericsson</a:t>
            </a:r>
          </a:p>
          <a:p>
            <a:pPr marL="112713" indent="-112713" algn="l">
              <a:spcBef>
                <a:spcPts val="0"/>
              </a:spcBef>
            </a:pPr>
            <a:r>
              <a:rPr lang="en-US" sz="1500" dirty="0" smtClean="0">
                <a:solidFill>
                  <a:srgbClr val="171314"/>
                </a:solidFill>
                <a:latin typeface="+mj-lt"/>
              </a:rPr>
              <a:t>Eurofins </a:t>
            </a:r>
            <a:r>
              <a:rPr lang="en-US" sz="1500" dirty="0">
                <a:solidFill>
                  <a:srgbClr val="171314"/>
                </a:solidFill>
                <a:latin typeface="+mj-lt"/>
              </a:rPr>
              <a:t>Digital </a:t>
            </a:r>
            <a:r>
              <a:rPr lang="en-US" sz="1500" dirty="0" smtClean="0">
                <a:solidFill>
                  <a:srgbClr val="171314"/>
                </a:solidFill>
                <a:latin typeface="+mj-lt"/>
              </a:rPr>
              <a:t>Testing</a:t>
            </a:r>
          </a:p>
          <a:p>
            <a:pPr marL="112713" indent="-112713" algn="l">
              <a:spcBef>
                <a:spcPts val="0"/>
              </a:spcBef>
            </a:pPr>
            <a:r>
              <a:rPr lang="en-US" sz="1500" dirty="0" smtClean="0">
                <a:solidFill>
                  <a:srgbClr val="171314"/>
                </a:solidFill>
                <a:latin typeface="+mj-lt"/>
              </a:rPr>
              <a:t>Facebook</a:t>
            </a:r>
          </a:p>
          <a:p>
            <a:pPr marL="112713" indent="-112713" algn="l">
              <a:spcBef>
                <a:spcPts val="0"/>
              </a:spcBef>
            </a:pPr>
            <a:r>
              <a:rPr lang="en-US" sz="1500" dirty="0" smtClean="0">
                <a:solidFill>
                  <a:srgbClr val="171314"/>
                </a:solidFill>
                <a:latin typeface="+mj-lt"/>
              </a:rPr>
              <a:t>Fraunhofer</a:t>
            </a:r>
          </a:p>
          <a:p>
            <a:pPr marL="112713" indent="-112713" algn="l">
              <a:spcBef>
                <a:spcPts val="0"/>
              </a:spcBef>
            </a:pPr>
            <a:r>
              <a:rPr lang="en-US" sz="1500" b="1" dirty="0" smtClean="0">
                <a:solidFill>
                  <a:srgbClr val="171314"/>
                </a:solidFill>
                <a:latin typeface="+mj-lt"/>
              </a:rPr>
              <a:t>Google</a:t>
            </a:r>
          </a:p>
          <a:p>
            <a:pPr marL="112713" indent="-112713" algn="l">
              <a:spcBef>
                <a:spcPts val="0"/>
              </a:spcBef>
            </a:pPr>
            <a:r>
              <a:rPr lang="en-US" sz="1500" dirty="0" smtClean="0">
                <a:solidFill>
                  <a:srgbClr val="171314"/>
                </a:solidFill>
                <a:latin typeface="+mj-lt"/>
              </a:rPr>
              <a:t>Home </a:t>
            </a:r>
            <a:r>
              <a:rPr lang="en-US" sz="1500" dirty="0">
                <a:solidFill>
                  <a:srgbClr val="171314"/>
                </a:solidFill>
                <a:latin typeface="+mj-lt"/>
              </a:rPr>
              <a:t>Box Office (</a:t>
            </a:r>
            <a:r>
              <a:rPr lang="en-US" sz="1500" dirty="0" smtClean="0">
                <a:solidFill>
                  <a:srgbClr val="171314"/>
                </a:solidFill>
                <a:latin typeface="+mj-lt"/>
              </a:rPr>
              <a:t>HBO)</a:t>
            </a:r>
          </a:p>
          <a:p>
            <a:pPr marL="112713" indent="-112713" algn="l">
              <a:spcBef>
                <a:spcPts val="0"/>
              </a:spcBef>
            </a:pPr>
            <a:r>
              <a:rPr lang="en-US" sz="1500" dirty="0" smtClean="0">
                <a:solidFill>
                  <a:srgbClr val="171314"/>
                </a:solidFill>
                <a:latin typeface="+mj-lt"/>
              </a:rPr>
              <a:t>Intel Corporation</a:t>
            </a:r>
          </a:p>
          <a:p>
            <a:pPr marL="112713" indent="-112713" algn="l">
              <a:spcBef>
                <a:spcPts val="0"/>
              </a:spcBef>
            </a:pPr>
            <a:r>
              <a:rPr lang="en-US" sz="1500" dirty="0" smtClean="0">
                <a:solidFill>
                  <a:srgbClr val="171314"/>
                </a:solidFill>
                <a:latin typeface="+mj-lt"/>
              </a:rPr>
              <a:t>JW Player</a:t>
            </a:r>
          </a:p>
          <a:p>
            <a:pPr marL="112713" indent="-112713" algn="l">
              <a:spcBef>
                <a:spcPts val="0"/>
              </a:spcBef>
            </a:pPr>
            <a:r>
              <a:rPr lang="en-US" sz="1500" b="1" dirty="0" smtClean="0">
                <a:solidFill>
                  <a:srgbClr val="171314"/>
                </a:solidFill>
                <a:latin typeface="+mj-lt"/>
              </a:rPr>
              <a:t>LG Electronics</a:t>
            </a:r>
          </a:p>
          <a:p>
            <a:pPr marL="112713" indent="-112713" algn="l">
              <a:spcBef>
                <a:spcPts val="0"/>
              </a:spcBef>
            </a:pPr>
            <a:r>
              <a:rPr lang="en-US" sz="1500" b="1" dirty="0" smtClean="0">
                <a:solidFill>
                  <a:srgbClr val="171314"/>
                </a:solidFill>
                <a:latin typeface="+mj-lt"/>
              </a:rPr>
              <a:t>Microsoft Corporation</a:t>
            </a:r>
          </a:p>
          <a:p>
            <a:pPr marL="112713" indent="-112713" algn="l">
              <a:spcBef>
                <a:spcPts val="0"/>
              </a:spcBef>
            </a:pPr>
            <a:r>
              <a:rPr lang="en-US" sz="1500" b="1" dirty="0" smtClean="0">
                <a:solidFill>
                  <a:srgbClr val="171314"/>
                </a:solidFill>
                <a:latin typeface="+mj-lt"/>
              </a:rPr>
              <a:t>MLBAM</a:t>
            </a:r>
            <a:endParaRPr lang="en-US" sz="1500" b="1" dirty="0">
              <a:solidFill>
                <a:srgbClr val="171314"/>
              </a:solidFill>
              <a:latin typeface="+mj-lt"/>
            </a:endParaRPr>
          </a:p>
          <a:p>
            <a:pPr marL="112713" indent="-112713" algn="l">
              <a:spcBef>
                <a:spcPts val="0"/>
              </a:spcBef>
            </a:pPr>
            <a:r>
              <a:rPr lang="en-US" sz="1500" dirty="0" smtClean="0">
                <a:solidFill>
                  <a:srgbClr val="171314"/>
                </a:solidFill>
                <a:latin typeface="+mj-lt"/>
              </a:rPr>
              <a:t>Motion </a:t>
            </a:r>
            <a:r>
              <a:rPr lang="en-US" sz="1500" dirty="0">
                <a:solidFill>
                  <a:srgbClr val="171314"/>
                </a:solidFill>
                <a:latin typeface="+mj-lt"/>
              </a:rPr>
              <a:t>Picture Association </a:t>
            </a:r>
            <a:r>
              <a:rPr lang="en-US" sz="1500" dirty="0" smtClean="0">
                <a:solidFill>
                  <a:srgbClr val="171314"/>
                </a:solidFill>
                <a:latin typeface="+mj-lt"/>
              </a:rPr>
              <a:t>of America</a:t>
            </a:r>
          </a:p>
          <a:p>
            <a:pPr marL="112713" indent="-112713" algn="l">
              <a:spcBef>
                <a:spcPts val="0"/>
              </a:spcBef>
            </a:pPr>
            <a:r>
              <a:rPr lang="en-US" sz="1500" dirty="0" smtClean="0">
                <a:solidFill>
                  <a:srgbClr val="171314"/>
                </a:solidFill>
                <a:latin typeface="+mj-lt"/>
              </a:rPr>
              <a:t>Motion </a:t>
            </a:r>
            <a:r>
              <a:rPr lang="en-US" sz="1500" dirty="0">
                <a:solidFill>
                  <a:srgbClr val="171314"/>
                </a:solidFill>
                <a:latin typeface="+mj-lt"/>
              </a:rPr>
              <a:t>Picture </a:t>
            </a:r>
            <a:r>
              <a:rPr lang="en-US" sz="1500" dirty="0" smtClean="0">
                <a:solidFill>
                  <a:srgbClr val="171314"/>
                </a:solidFill>
                <a:latin typeface="+mj-lt"/>
              </a:rPr>
              <a:t>Labs </a:t>
            </a:r>
          </a:p>
          <a:p>
            <a:pPr marL="112713" indent="-112713" algn="l">
              <a:spcBef>
                <a:spcPts val="0"/>
              </a:spcBef>
            </a:pPr>
            <a:r>
              <a:rPr lang="en-US" sz="1500" dirty="0" err="1" smtClean="0">
                <a:solidFill>
                  <a:srgbClr val="171314"/>
                </a:solidFill>
                <a:latin typeface="+mj-lt"/>
              </a:rPr>
              <a:t>Nagravision</a:t>
            </a: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National </a:t>
            </a:r>
            <a:r>
              <a:rPr lang="en-US" sz="1500" dirty="0">
                <a:solidFill>
                  <a:srgbClr val="171314"/>
                </a:solidFill>
                <a:latin typeface="+mj-lt"/>
              </a:rPr>
              <a:t>Association </a:t>
            </a:r>
            <a:r>
              <a:rPr lang="en-US" sz="1500" dirty="0" smtClean="0">
                <a:solidFill>
                  <a:srgbClr val="171314"/>
                </a:solidFill>
                <a:latin typeface="+mj-lt"/>
              </a:rPr>
              <a:t>of Broadcasters</a:t>
            </a:r>
          </a:p>
          <a:p>
            <a:pPr marL="112713" indent="-112713" algn="l">
              <a:spcBef>
                <a:spcPts val="0"/>
              </a:spcBef>
            </a:pPr>
            <a:r>
              <a:rPr lang="en-US" sz="1500" dirty="0" smtClean="0">
                <a:solidFill>
                  <a:srgbClr val="171314"/>
                </a:solidFill>
                <a:latin typeface="+mj-lt"/>
              </a:rPr>
              <a:t>Netflix</a:t>
            </a:r>
          </a:p>
          <a:p>
            <a:pPr marL="112713" indent="-112713" algn="l">
              <a:spcBef>
                <a:spcPts val="0"/>
              </a:spcBef>
            </a:pPr>
            <a:r>
              <a:rPr lang="en-US" sz="1500" dirty="0" smtClean="0">
                <a:solidFill>
                  <a:srgbClr val="171314"/>
                </a:solidFill>
                <a:latin typeface="+mj-lt"/>
              </a:rPr>
              <a:t>Opera Software</a:t>
            </a:r>
          </a:p>
          <a:p>
            <a:pPr marL="112713" indent="-112713" algn="l">
              <a:spcBef>
                <a:spcPts val="0"/>
              </a:spcBef>
            </a:pPr>
            <a:r>
              <a:rPr lang="en-US" sz="1500" dirty="0" smtClean="0">
                <a:solidFill>
                  <a:srgbClr val="171314"/>
                </a:solidFill>
                <a:latin typeface="+mj-lt"/>
              </a:rPr>
              <a:t>P </a:t>
            </a:r>
            <a:r>
              <a:rPr lang="en-US" sz="1500" dirty="0">
                <a:solidFill>
                  <a:srgbClr val="171314"/>
                </a:solidFill>
                <a:latin typeface="+mj-lt"/>
              </a:rPr>
              <a:t>Thomsen </a:t>
            </a:r>
            <a:r>
              <a:rPr lang="en-US" sz="1500" dirty="0" smtClean="0">
                <a:solidFill>
                  <a:srgbClr val="171314"/>
                </a:solidFill>
                <a:latin typeface="+mj-lt"/>
              </a:rPr>
              <a:t>Consulting</a:t>
            </a:r>
          </a:p>
          <a:p>
            <a:pPr marL="112713" indent="-112713" algn="l">
              <a:spcBef>
                <a:spcPts val="0"/>
              </a:spcBef>
            </a:pPr>
            <a:r>
              <a:rPr lang="en-US" sz="1500" b="1" dirty="0" smtClean="0">
                <a:solidFill>
                  <a:srgbClr val="171314"/>
                </a:solidFill>
                <a:latin typeface="+mj-lt"/>
              </a:rPr>
              <a:t>Qualcomm Incorporated</a:t>
            </a:r>
          </a:p>
          <a:p>
            <a:pPr marL="112713" indent="-112713" algn="l">
              <a:spcBef>
                <a:spcPts val="0"/>
              </a:spcBef>
            </a:pPr>
            <a:r>
              <a:rPr lang="en-US" sz="1500" dirty="0" smtClean="0">
                <a:solidFill>
                  <a:srgbClr val="171314"/>
                </a:solidFill>
                <a:latin typeface="+mj-lt"/>
              </a:rPr>
              <a:t>RK </a:t>
            </a:r>
            <a:r>
              <a:rPr lang="en-US" sz="1500" dirty="0">
                <a:solidFill>
                  <a:srgbClr val="171314"/>
                </a:solidFill>
                <a:latin typeface="+mj-lt"/>
              </a:rPr>
              <a:t>Entertainment </a:t>
            </a:r>
            <a:r>
              <a:rPr lang="en-US" sz="1500" dirty="0" smtClean="0">
                <a:solidFill>
                  <a:srgbClr val="171314"/>
                </a:solidFill>
                <a:latin typeface="+mj-lt"/>
              </a:rPr>
              <a:t>Technology Consulting</a:t>
            </a:r>
          </a:p>
          <a:p>
            <a:pPr marL="112713" indent="-112713" algn="l">
              <a:spcBef>
                <a:spcPts val="0"/>
              </a:spcBef>
            </a:pPr>
            <a:r>
              <a:rPr lang="en-US" sz="1500" b="1" dirty="0" smtClean="0">
                <a:solidFill>
                  <a:srgbClr val="171314"/>
                </a:solidFill>
                <a:latin typeface="+mj-lt"/>
              </a:rPr>
              <a:t>Samsung Electronics</a:t>
            </a:r>
          </a:p>
          <a:p>
            <a:pPr marL="112713" indent="-112713" algn="l">
              <a:spcBef>
                <a:spcPts val="0"/>
              </a:spcBef>
            </a:pPr>
            <a:r>
              <a:rPr lang="en-US" sz="1500" dirty="0" smtClean="0">
                <a:solidFill>
                  <a:srgbClr val="171314"/>
                </a:solidFill>
                <a:latin typeface="+mj-lt"/>
              </a:rPr>
              <a:t>Sharp </a:t>
            </a:r>
            <a:r>
              <a:rPr lang="en-US" sz="1500" dirty="0">
                <a:solidFill>
                  <a:srgbClr val="171314"/>
                </a:solidFill>
                <a:latin typeface="+mj-lt"/>
              </a:rPr>
              <a:t>Electronics </a:t>
            </a:r>
            <a:r>
              <a:rPr lang="en-US" sz="1500" dirty="0" smtClean="0">
                <a:solidFill>
                  <a:srgbClr val="171314"/>
                </a:solidFill>
                <a:latin typeface="+mj-lt"/>
              </a:rPr>
              <a:t>Corporation</a:t>
            </a:r>
          </a:p>
          <a:p>
            <a:pPr marL="112713" indent="-112713" algn="l">
              <a:spcBef>
                <a:spcPts val="0"/>
              </a:spcBef>
            </a:pPr>
            <a:r>
              <a:rPr lang="en-US" sz="1500" b="1" dirty="0" smtClean="0">
                <a:solidFill>
                  <a:srgbClr val="171314"/>
                </a:solidFill>
                <a:latin typeface="+mj-lt"/>
              </a:rPr>
              <a:t>Sky</a:t>
            </a:r>
          </a:p>
          <a:p>
            <a:pPr marL="112713" indent="-112713" algn="l">
              <a:spcBef>
                <a:spcPts val="0"/>
              </a:spcBef>
            </a:pPr>
            <a:r>
              <a:rPr lang="en-US" sz="1500" dirty="0" smtClean="0">
                <a:solidFill>
                  <a:srgbClr val="171314"/>
                </a:solidFill>
                <a:latin typeface="+mj-lt"/>
              </a:rPr>
              <a:t>Society </a:t>
            </a:r>
            <a:r>
              <a:rPr lang="en-US" sz="1500" dirty="0">
                <a:solidFill>
                  <a:srgbClr val="171314"/>
                </a:solidFill>
                <a:latin typeface="+mj-lt"/>
              </a:rPr>
              <a:t>of </a:t>
            </a:r>
            <a:r>
              <a:rPr lang="en-US" sz="1500" dirty="0" smtClean="0">
                <a:solidFill>
                  <a:srgbClr val="171314"/>
                </a:solidFill>
                <a:latin typeface="+mj-lt"/>
              </a:rPr>
              <a:t>Cable Telecommunications Engineers</a:t>
            </a:r>
          </a:p>
          <a:p>
            <a:pPr marL="112713" indent="-112713" algn="l">
              <a:spcBef>
                <a:spcPts val="0"/>
              </a:spcBef>
            </a:pPr>
            <a:r>
              <a:rPr lang="en-US" sz="1500" dirty="0" smtClean="0">
                <a:solidFill>
                  <a:srgbClr val="171314"/>
                </a:solidFill>
                <a:latin typeface="+mj-lt"/>
              </a:rPr>
              <a:t>Solekai Systems</a:t>
            </a:r>
          </a:p>
          <a:p>
            <a:pPr marL="112713" indent="-112713" algn="l">
              <a:spcBef>
                <a:spcPts val="0"/>
              </a:spcBef>
            </a:pPr>
            <a:r>
              <a:rPr lang="en-US" sz="1500" b="1" dirty="0" smtClean="0">
                <a:solidFill>
                  <a:srgbClr val="171314"/>
                </a:solidFill>
                <a:latin typeface="+mj-lt"/>
              </a:rPr>
              <a:t>Sony Electronics</a:t>
            </a:r>
          </a:p>
          <a:p>
            <a:pPr marL="112713" indent="-112713" algn="l">
              <a:spcBef>
                <a:spcPts val="0"/>
              </a:spcBef>
            </a:pPr>
            <a:r>
              <a:rPr lang="en-US" sz="1500" dirty="0" smtClean="0">
                <a:solidFill>
                  <a:srgbClr val="171314"/>
                </a:solidFill>
                <a:latin typeface="+mj-lt"/>
              </a:rPr>
              <a:t>SpireSpark International</a:t>
            </a:r>
          </a:p>
          <a:p>
            <a:pPr marL="112713" indent="-112713" algn="l">
              <a:spcBef>
                <a:spcPts val="0"/>
              </a:spcBef>
            </a:pPr>
            <a:r>
              <a:rPr lang="en-US" sz="1500" b="1" dirty="0" smtClean="0">
                <a:solidFill>
                  <a:srgbClr val="171314"/>
                </a:solidFill>
                <a:latin typeface="+mj-lt"/>
              </a:rPr>
              <a:t>Starz</a:t>
            </a:r>
          </a:p>
          <a:p>
            <a:pPr marL="112713" indent="-112713" algn="l">
              <a:spcBef>
                <a:spcPts val="0"/>
              </a:spcBef>
            </a:pPr>
            <a:r>
              <a:rPr lang="en-US" sz="1500" dirty="0" err="1" smtClean="0">
                <a:solidFill>
                  <a:srgbClr val="171314"/>
                </a:solidFill>
                <a:latin typeface="+mj-lt"/>
              </a:rPr>
              <a:t>Streamroot</a:t>
            </a: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TBT</a:t>
            </a:r>
          </a:p>
          <a:p>
            <a:pPr marL="112713" indent="-112713" algn="l">
              <a:spcBef>
                <a:spcPts val="0"/>
              </a:spcBef>
            </a:pPr>
            <a:r>
              <a:rPr lang="en-US" sz="1500" dirty="0" smtClean="0">
                <a:solidFill>
                  <a:srgbClr val="171314"/>
                </a:solidFill>
                <a:latin typeface="+mj-lt"/>
              </a:rPr>
              <a:t>Toshiba</a:t>
            </a:r>
          </a:p>
          <a:p>
            <a:pPr marL="112713" indent="-112713" algn="l">
              <a:spcBef>
                <a:spcPts val="0"/>
              </a:spcBef>
            </a:pPr>
            <a:r>
              <a:rPr lang="en-US" sz="1500" b="1" dirty="0" smtClean="0">
                <a:solidFill>
                  <a:srgbClr val="171314"/>
                </a:solidFill>
                <a:latin typeface="+mj-lt"/>
              </a:rPr>
              <a:t>TP </a:t>
            </a:r>
            <a:r>
              <a:rPr lang="en-US" sz="1500" b="1" dirty="0">
                <a:solidFill>
                  <a:srgbClr val="171314"/>
                </a:solidFill>
                <a:latin typeface="+mj-lt"/>
              </a:rPr>
              <a:t>Vision Holding </a:t>
            </a:r>
            <a:r>
              <a:rPr lang="en-US" sz="1500" b="1" dirty="0" smtClean="0">
                <a:solidFill>
                  <a:srgbClr val="171314"/>
                </a:solidFill>
                <a:latin typeface="+mj-lt"/>
              </a:rPr>
              <a:t>B.V.</a:t>
            </a:r>
          </a:p>
          <a:p>
            <a:pPr marL="112713" indent="-112713" algn="l">
              <a:spcBef>
                <a:spcPts val="0"/>
              </a:spcBef>
            </a:pPr>
            <a:r>
              <a:rPr lang="en-US" sz="1500" dirty="0" err="1" smtClean="0">
                <a:solidFill>
                  <a:srgbClr val="171314"/>
                </a:solidFill>
                <a:latin typeface="+mj-lt"/>
              </a:rPr>
              <a:t>Ustudio</a:t>
            </a:r>
            <a:endParaRPr lang="en-US" sz="1500" dirty="0">
              <a:solidFill>
                <a:srgbClr val="171314"/>
              </a:solidFill>
              <a:latin typeface="+mj-lt"/>
            </a:endParaRPr>
          </a:p>
          <a:p>
            <a:pPr marL="112713" indent="-112713" algn="l">
              <a:spcBef>
                <a:spcPts val="0"/>
              </a:spcBef>
            </a:pPr>
            <a:r>
              <a:rPr lang="en-US" sz="1500" dirty="0" err="1" smtClean="0">
                <a:solidFill>
                  <a:srgbClr val="171314"/>
                </a:solidFill>
                <a:latin typeface="+mj-lt"/>
              </a:rPr>
              <a:t>Verance</a:t>
            </a:r>
            <a:r>
              <a:rPr lang="en-US" sz="1500" dirty="0" smtClean="0">
                <a:solidFill>
                  <a:srgbClr val="171314"/>
                </a:solidFill>
                <a:latin typeface="+mj-lt"/>
              </a:rPr>
              <a:t> Corporation</a:t>
            </a:r>
          </a:p>
          <a:p>
            <a:pPr marL="112713" indent="-112713" algn="l">
              <a:spcBef>
                <a:spcPts val="0"/>
              </a:spcBef>
            </a:pPr>
            <a:r>
              <a:rPr lang="en-US" sz="1500" dirty="0" err="1" smtClean="0">
                <a:solidFill>
                  <a:srgbClr val="171314"/>
                </a:solidFill>
                <a:latin typeface="+mj-lt"/>
              </a:rPr>
              <a:t>Verimatrix</a:t>
            </a:r>
            <a:endParaRPr lang="en-US" sz="1500" dirty="0" smtClean="0">
              <a:solidFill>
                <a:srgbClr val="171314"/>
              </a:solidFill>
              <a:latin typeface="+mj-lt"/>
            </a:endParaRPr>
          </a:p>
          <a:p>
            <a:pPr marL="112713" indent="-112713" algn="l">
              <a:spcBef>
                <a:spcPts val="0"/>
              </a:spcBef>
            </a:pPr>
            <a:r>
              <a:rPr lang="en-US" sz="1500" dirty="0" smtClean="0">
                <a:solidFill>
                  <a:srgbClr val="171314"/>
                </a:solidFill>
                <a:latin typeface="+mj-lt"/>
              </a:rPr>
              <a:t>Verizon</a:t>
            </a:r>
          </a:p>
          <a:p>
            <a:pPr marL="112713" indent="-112713" algn="l">
              <a:spcBef>
                <a:spcPts val="0"/>
              </a:spcBef>
            </a:pPr>
            <a:r>
              <a:rPr lang="en-US" sz="1500" dirty="0" smtClean="0">
                <a:solidFill>
                  <a:srgbClr val="171314"/>
                </a:solidFill>
                <a:latin typeface="+mj-lt"/>
              </a:rPr>
              <a:t>Viacom</a:t>
            </a:r>
          </a:p>
          <a:p>
            <a:pPr marL="112713" indent="-112713" algn="l">
              <a:spcBef>
                <a:spcPts val="0"/>
              </a:spcBef>
            </a:pPr>
            <a:r>
              <a:rPr lang="en-US" sz="1500" dirty="0" smtClean="0">
                <a:solidFill>
                  <a:srgbClr val="171314"/>
                </a:solidFill>
                <a:latin typeface="+mj-lt"/>
              </a:rPr>
              <a:t>Vizio</a:t>
            </a:r>
          </a:p>
          <a:p>
            <a:pPr marL="112713" indent="-112713" algn="l">
              <a:spcBef>
                <a:spcPts val="0"/>
              </a:spcBef>
            </a:pPr>
            <a:r>
              <a:rPr lang="en-US" sz="1500" dirty="0" smtClean="0">
                <a:solidFill>
                  <a:srgbClr val="171314"/>
                </a:solidFill>
                <a:latin typeface="+mj-lt"/>
              </a:rPr>
              <a:t>WJR Consulting</a:t>
            </a:r>
          </a:p>
          <a:p>
            <a:pPr marL="112713" indent="-112713" algn="l">
              <a:spcBef>
                <a:spcPts val="0"/>
              </a:spcBef>
            </a:pPr>
            <a:r>
              <a:rPr lang="en-US" sz="1500" dirty="0" smtClean="0">
                <a:solidFill>
                  <a:srgbClr val="171314"/>
                </a:solidFill>
                <a:latin typeface="+mj-lt"/>
              </a:rPr>
              <a:t>World </a:t>
            </a:r>
            <a:r>
              <a:rPr lang="en-US" sz="1500" dirty="0">
                <a:solidFill>
                  <a:srgbClr val="171314"/>
                </a:solidFill>
                <a:latin typeface="+mj-lt"/>
              </a:rPr>
              <a:t>Wide Web </a:t>
            </a:r>
            <a:r>
              <a:rPr lang="en-US" sz="1500" dirty="0" smtClean="0">
                <a:solidFill>
                  <a:srgbClr val="171314"/>
                </a:solidFill>
                <a:latin typeface="+mj-lt"/>
              </a:rPr>
              <a:t>   Consortium</a:t>
            </a:r>
          </a:p>
          <a:p>
            <a:pPr marL="112713" indent="-112713" algn="l">
              <a:spcBef>
                <a:spcPts val="0"/>
              </a:spcBef>
            </a:pPr>
            <a:r>
              <a:rPr lang="en-US" sz="1500" b="1" dirty="0" smtClean="0">
                <a:solidFill>
                  <a:srgbClr val="171314"/>
                </a:solidFill>
                <a:latin typeface="+mj-lt"/>
              </a:rPr>
              <a:t>WWE</a:t>
            </a:r>
          </a:p>
        </p:txBody>
      </p:sp>
      <p:sp>
        <p:nvSpPr>
          <p:cNvPr id="7" name="Rectangle 6"/>
          <p:cNvSpPr/>
          <p:nvPr/>
        </p:nvSpPr>
        <p:spPr>
          <a:xfrm>
            <a:off x="6324601" y="4400550"/>
            <a:ext cx="2819399" cy="74295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Company names in </a:t>
            </a:r>
            <a:r>
              <a:rPr lang="en-US" sz="1400" b="1" i="1" dirty="0">
                <a:solidFill>
                  <a:schemeClr val="tx1"/>
                </a:solidFill>
              </a:rPr>
              <a:t>bold</a:t>
            </a:r>
            <a:r>
              <a:rPr lang="en-US" sz="1400" i="1" dirty="0">
                <a:solidFill>
                  <a:schemeClr val="tx1"/>
                </a:solidFill>
              </a:rPr>
              <a:t> are members of the WAVE Steering Committee. </a:t>
            </a:r>
          </a:p>
        </p:txBody>
      </p:sp>
    </p:spTree>
    <p:extLst>
      <p:ext uri="{BB962C8B-B14F-4D97-AF65-F5344CB8AC3E}">
        <p14:creationId xmlns:p14="http://schemas.microsoft.com/office/powerpoint/2010/main" val="1502779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55" y="2190750"/>
            <a:ext cx="7110090" cy="2055930"/>
          </a:xfrm>
          <a:prstGeom prst="rect">
            <a:avLst/>
          </a:prstGeom>
          <a:ln>
            <a:noFill/>
          </a:ln>
        </p:spPr>
      </p:pic>
      <p:sp>
        <p:nvSpPr>
          <p:cNvPr id="3" name="Subtitle 2"/>
          <p:cNvSpPr>
            <a:spLocks noGrp="1"/>
          </p:cNvSpPr>
          <p:nvPr>
            <p:ph type="body" idx="1"/>
          </p:nvPr>
        </p:nvSpPr>
        <p:spPr>
          <a:xfrm>
            <a:off x="722313" y="819150"/>
            <a:ext cx="7772400" cy="1125140"/>
          </a:xfrm>
        </p:spPr>
        <p:txBody>
          <a:bodyPr>
            <a:noAutofit/>
          </a:bodyPr>
          <a:lstStyle/>
          <a:p>
            <a:pPr algn="ctr">
              <a:spcBef>
                <a:spcPts val="600"/>
              </a:spcBef>
            </a:pPr>
            <a:r>
              <a:rPr lang="en-US" sz="4000" dirty="0"/>
              <a:t>Join WAVE by emailing</a:t>
            </a:r>
          </a:p>
          <a:p>
            <a:pPr algn="ctr">
              <a:spcBef>
                <a:spcPts val="600"/>
              </a:spcBef>
            </a:pPr>
            <a:r>
              <a:rPr lang="en-US" sz="4000" u="sng" dirty="0">
                <a:solidFill>
                  <a:srgbClr val="C00000"/>
                </a:solidFill>
              </a:rPr>
              <a:t>standards@CTA.tech</a:t>
            </a:r>
            <a:endParaRPr lang="en-US" sz="4000" dirty="0">
              <a:solidFill>
                <a:srgbClr val="C00000"/>
              </a:solidFill>
            </a:endParaRPr>
          </a:p>
        </p:txBody>
      </p:sp>
    </p:spTree>
    <p:extLst>
      <p:ext uri="{BB962C8B-B14F-4D97-AF65-F5344CB8AC3E}">
        <p14:creationId xmlns:p14="http://schemas.microsoft.com/office/powerpoint/2010/main" val="667195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Commercial OTT Video Issues: WAVE Solution</a:t>
            </a:r>
          </a:p>
        </p:txBody>
      </p:sp>
      <p:sp>
        <p:nvSpPr>
          <p:cNvPr id="201" name="Slide Number Placeholder 2"/>
          <p:cNvSpPr>
            <a:spLocks noGrp="1"/>
          </p:cNvSpPr>
          <p:nvPr>
            <p:ph type="sldNum" sz="quarter" idx="12"/>
          </p:nvPr>
        </p:nvSpPr>
        <p:spPr/>
        <p:txBody>
          <a:bodyPr/>
          <a:lstStyle/>
          <a:p>
            <a:pPr>
              <a:defRPr/>
            </a:pPr>
            <a:fld id="{94F40FBF-0664-8341-B41B-160DA5D2088B}" type="slidenum">
              <a:rPr lang="en-US">
                <a:solidFill>
                  <a:prstClr val="black">
                    <a:tint val="75000"/>
                  </a:prstClr>
                </a:solidFill>
              </a:rPr>
              <a:pPr>
                <a:defRPr/>
              </a:pPr>
              <a:t>6</a:t>
            </a:fld>
            <a:endParaRPr lang="en-US" dirty="0">
              <a:solidFill>
                <a:prstClr val="black">
                  <a:tint val="75000"/>
                </a:prstClr>
              </a:solidFill>
            </a:endParaRPr>
          </a:p>
        </p:txBody>
      </p:sp>
      <p:sp>
        <p:nvSpPr>
          <p:cNvPr id="5" name="TextBox 4"/>
          <p:cNvSpPr txBox="1"/>
          <p:nvPr/>
        </p:nvSpPr>
        <p:spPr>
          <a:xfrm>
            <a:off x="228600" y="2114550"/>
            <a:ext cx="2819400" cy="1323439"/>
          </a:xfrm>
          <a:prstGeom prst="rect">
            <a:avLst/>
          </a:prstGeom>
          <a:noFill/>
        </p:spPr>
        <p:txBody>
          <a:bodyPr wrap="square" rtlCol="0">
            <a:spAutoFit/>
          </a:bodyPr>
          <a:lstStyle/>
          <a:p>
            <a:pPr>
              <a:defRPr/>
            </a:pPr>
            <a:r>
              <a:rPr lang="en-US" sz="1600" kern="0" dirty="0">
                <a:solidFill>
                  <a:sysClr val="windowText" lastClr="000000"/>
                </a:solidFill>
                <a:cs typeface="Arial" charset="0"/>
              </a:rPr>
              <a:t>Content Specification based upcoming ISO MPEG Common Media Application Format (CMAF), compatible with DASH and HLS.</a:t>
            </a:r>
          </a:p>
        </p:txBody>
      </p:sp>
      <p:sp>
        <p:nvSpPr>
          <p:cNvPr id="208" name="TextBox 207"/>
          <p:cNvSpPr txBox="1"/>
          <p:nvPr/>
        </p:nvSpPr>
        <p:spPr>
          <a:xfrm>
            <a:off x="3473276" y="2114550"/>
            <a:ext cx="2546524" cy="1077218"/>
          </a:xfrm>
          <a:prstGeom prst="rect">
            <a:avLst/>
          </a:prstGeom>
          <a:noFill/>
        </p:spPr>
        <p:txBody>
          <a:bodyPr wrap="square" rtlCol="0">
            <a:spAutoFit/>
          </a:bodyPr>
          <a:lstStyle/>
          <a:p>
            <a:pPr>
              <a:defRPr/>
            </a:pPr>
            <a:r>
              <a:rPr lang="en-US" sz="1600" kern="0" dirty="0">
                <a:solidFill>
                  <a:sysClr val="windowText" lastClr="000000"/>
                </a:solidFill>
                <a:cs typeface="Arial" charset="0"/>
              </a:rPr>
              <a:t>Testable requirements covering the most common device playback interoperability issues.</a:t>
            </a:r>
          </a:p>
        </p:txBody>
      </p:sp>
      <p:sp>
        <p:nvSpPr>
          <p:cNvPr id="209" name="TextBox 208"/>
          <p:cNvSpPr txBox="1"/>
          <p:nvPr/>
        </p:nvSpPr>
        <p:spPr>
          <a:xfrm>
            <a:off x="6400800" y="2114550"/>
            <a:ext cx="2362200" cy="1323439"/>
          </a:xfrm>
          <a:prstGeom prst="rect">
            <a:avLst/>
          </a:prstGeom>
          <a:noFill/>
        </p:spPr>
        <p:txBody>
          <a:bodyPr wrap="square" rtlCol="0">
            <a:spAutoFit/>
          </a:bodyPr>
          <a:lstStyle/>
          <a:p>
            <a:pPr>
              <a:defRPr/>
            </a:pPr>
            <a:r>
              <a:rPr lang="en-US" sz="1600" kern="0" dirty="0">
                <a:solidFill>
                  <a:sysClr val="windowText" lastClr="000000"/>
                </a:solidFill>
                <a:cs typeface="Arial" charset="0"/>
              </a:rPr>
              <a:t>Reference application framework based on HTML5 providing functional guidelines for playback interoperability.</a:t>
            </a:r>
          </a:p>
        </p:txBody>
      </p:sp>
      <p:sp>
        <p:nvSpPr>
          <p:cNvPr id="10" name="TextBox 9"/>
          <p:cNvSpPr txBox="1"/>
          <p:nvPr/>
        </p:nvSpPr>
        <p:spPr>
          <a:xfrm>
            <a:off x="228600" y="1123950"/>
            <a:ext cx="2819399" cy="762000"/>
          </a:xfrm>
          <a:prstGeom prst="rect">
            <a:avLst/>
          </a:prstGeom>
          <a:solidFill>
            <a:srgbClr val="F79646"/>
          </a:solidFill>
        </p:spPr>
        <p:txBody>
          <a:bodyPr wrap="square" rtlCol="0" anchor="ctr" anchorCtr="0">
            <a:noAutofit/>
          </a:bodyPr>
          <a:lstStyle/>
          <a:p>
            <a:pPr algn="ctr">
              <a:defRPr/>
            </a:pPr>
            <a:r>
              <a:rPr lang="en-US" sz="2000" kern="0" dirty="0">
                <a:solidFill>
                  <a:prstClr val="white"/>
                </a:solidFill>
                <a:cs typeface="Arial" charset="0"/>
              </a:rPr>
              <a:t>Content Specification</a:t>
            </a:r>
          </a:p>
        </p:txBody>
      </p:sp>
      <p:sp>
        <p:nvSpPr>
          <p:cNvPr id="11" name="TextBox 10"/>
          <p:cNvSpPr txBox="1"/>
          <p:nvPr/>
        </p:nvSpPr>
        <p:spPr>
          <a:xfrm>
            <a:off x="6400800" y="1123950"/>
            <a:ext cx="2362200" cy="762000"/>
          </a:xfrm>
          <a:prstGeom prst="rect">
            <a:avLst/>
          </a:prstGeom>
          <a:solidFill>
            <a:srgbClr val="8064A2"/>
          </a:solidFill>
        </p:spPr>
        <p:txBody>
          <a:bodyPr wrap="square" rtlCol="0" anchor="ctr" anchorCtr="0">
            <a:noAutofit/>
          </a:bodyPr>
          <a:lstStyle/>
          <a:p>
            <a:pPr algn="ctr">
              <a:defRPr/>
            </a:pPr>
            <a:r>
              <a:rPr lang="en-US" sz="2000" kern="0" dirty="0">
                <a:solidFill>
                  <a:prstClr val="white"/>
                </a:solidFill>
                <a:cs typeface="Arial" charset="0"/>
              </a:rPr>
              <a:t>HTML5 Reference Platform</a:t>
            </a:r>
          </a:p>
        </p:txBody>
      </p:sp>
      <p:sp>
        <p:nvSpPr>
          <p:cNvPr id="12" name="TextBox 11"/>
          <p:cNvSpPr txBox="1"/>
          <p:nvPr/>
        </p:nvSpPr>
        <p:spPr>
          <a:xfrm>
            <a:off x="3446572" y="1123950"/>
            <a:ext cx="2573227" cy="762000"/>
          </a:xfrm>
          <a:prstGeom prst="rect">
            <a:avLst/>
          </a:prstGeom>
          <a:solidFill>
            <a:srgbClr val="C0504D"/>
          </a:solidFill>
        </p:spPr>
        <p:txBody>
          <a:bodyPr wrap="square" lIns="0" rIns="0" rtlCol="0" anchor="ctr" anchorCtr="0">
            <a:noAutofit/>
          </a:bodyPr>
          <a:lstStyle/>
          <a:p>
            <a:pPr algn="ctr">
              <a:defRPr/>
            </a:pPr>
            <a:r>
              <a:rPr lang="en-US" sz="2000" kern="0" dirty="0">
                <a:solidFill>
                  <a:prstClr val="white"/>
                </a:solidFill>
                <a:cs typeface="Arial" charset="0"/>
              </a:rPr>
              <a:t>Device Playback Requirements</a:t>
            </a:r>
          </a:p>
        </p:txBody>
      </p:sp>
      <p:sp>
        <p:nvSpPr>
          <p:cNvPr id="13" name="Rectangle 12"/>
          <p:cNvSpPr/>
          <p:nvPr/>
        </p:nvSpPr>
        <p:spPr>
          <a:xfrm>
            <a:off x="228600" y="3486150"/>
            <a:ext cx="8534400" cy="914400"/>
          </a:xfrm>
          <a:prstGeom prst="rect">
            <a:avLst/>
          </a:prstGeom>
          <a:solidFill>
            <a:srgbClr val="339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rPr>
              <a:t>Test Suite</a:t>
            </a:r>
            <a:endParaRPr lang="en-US" sz="2000" dirty="0">
              <a:solidFill>
                <a:prstClr val="white"/>
              </a:solidFill>
            </a:endParaRPr>
          </a:p>
        </p:txBody>
      </p:sp>
    </p:spTree>
    <p:extLst>
      <p:ext uri="{BB962C8B-B14F-4D97-AF65-F5344CB8AC3E}">
        <p14:creationId xmlns:p14="http://schemas.microsoft.com/office/powerpoint/2010/main" val="99112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590550"/>
            <a:ext cx="8610600" cy="4038600"/>
          </a:xfrm>
          <a:prstGeom prst="rect">
            <a:avLst/>
          </a:prstGeom>
          <a:no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77264" y="21526"/>
            <a:ext cx="7772400" cy="645224"/>
          </a:xfrm>
        </p:spPr>
        <p:txBody>
          <a:bodyPr>
            <a:normAutofit/>
          </a:bodyPr>
          <a:lstStyle/>
          <a:p>
            <a:r>
              <a:rPr lang="en-US" sz="2800" dirty="0"/>
              <a:t>WAVE Organization</a:t>
            </a:r>
          </a:p>
        </p:txBody>
      </p:sp>
      <p:sp>
        <p:nvSpPr>
          <p:cNvPr id="34" name="Rectangle 33"/>
          <p:cNvSpPr/>
          <p:nvPr/>
        </p:nvSpPr>
        <p:spPr>
          <a:xfrm>
            <a:off x="1196396" y="2281159"/>
            <a:ext cx="2016643" cy="12790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prstClr val="white"/>
                </a:solidFill>
              </a:rPr>
              <a:t>Addressing </a:t>
            </a:r>
          </a:p>
          <a:p>
            <a:pPr algn="ctr">
              <a:defRPr/>
            </a:pPr>
            <a:r>
              <a:rPr lang="en-US" kern="0" dirty="0">
                <a:solidFill>
                  <a:prstClr val="white"/>
                </a:solidFill>
              </a:rPr>
              <a:t>Content Preparation Problems</a:t>
            </a:r>
          </a:p>
        </p:txBody>
      </p:sp>
      <p:sp>
        <p:nvSpPr>
          <p:cNvPr id="38" name="Rectangle 37"/>
          <p:cNvSpPr/>
          <p:nvPr/>
        </p:nvSpPr>
        <p:spPr>
          <a:xfrm>
            <a:off x="2762781" y="651199"/>
            <a:ext cx="3748035" cy="531628"/>
          </a:xfrm>
          <a:prstGeom prst="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prstClr val="white"/>
                </a:solidFill>
              </a:rPr>
              <a:t>Steering Committee</a:t>
            </a:r>
          </a:p>
        </p:txBody>
      </p:sp>
      <p:cxnSp>
        <p:nvCxnSpPr>
          <p:cNvPr id="39" name="Straight Connector 38"/>
          <p:cNvCxnSpPr/>
          <p:nvPr/>
        </p:nvCxnSpPr>
        <p:spPr>
          <a:xfrm flipH="1">
            <a:off x="4636798" y="1182827"/>
            <a:ext cx="1" cy="265448"/>
          </a:xfrm>
          <a:prstGeom prst="line">
            <a:avLst/>
          </a:prstGeom>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203819" y="1448275"/>
            <a:ext cx="6865959" cy="531628"/>
          </a:xfrm>
          <a:prstGeom prst="rect">
            <a:avLst/>
          </a:prstGeom>
          <a:solidFill>
            <a:srgbClr val="33133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prstClr val="white"/>
                </a:solidFill>
              </a:rPr>
              <a:t>Technical Working Group</a:t>
            </a:r>
          </a:p>
        </p:txBody>
      </p:sp>
      <p:sp>
        <p:nvSpPr>
          <p:cNvPr id="46" name="Rectangle 45"/>
          <p:cNvSpPr/>
          <p:nvPr/>
        </p:nvSpPr>
        <p:spPr>
          <a:xfrm>
            <a:off x="1203819" y="3861499"/>
            <a:ext cx="6865959" cy="531628"/>
          </a:xfrm>
          <a:prstGeom prst="rect">
            <a:avLst/>
          </a:prstGeom>
          <a:solidFill>
            <a:srgbClr val="3399C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prstClr val="white"/>
                </a:solidFill>
              </a:rPr>
              <a:t>Test &amp; Compliance Task Force</a:t>
            </a:r>
          </a:p>
        </p:txBody>
      </p:sp>
      <p:cxnSp>
        <p:nvCxnSpPr>
          <p:cNvPr id="47" name="Straight Connector 46"/>
          <p:cNvCxnSpPr/>
          <p:nvPr/>
        </p:nvCxnSpPr>
        <p:spPr>
          <a:xfrm>
            <a:off x="2204718" y="3554803"/>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636798" y="3560243"/>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068879" y="3560243"/>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196397" y="2281159"/>
            <a:ext cx="2016643" cy="1279084"/>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prstClr val="white"/>
                </a:solidFill>
              </a:rPr>
              <a:t>Content Specification </a:t>
            </a:r>
            <a:endParaRPr lang="en-US" kern="0" dirty="0" smtClean="0">
              <a:solidFill>
                <a:prstClr val="white"/>
              </a:solidFill>
            </a:endParaRPr>
          </a:p>
          <a:p>
            <a:pPr algn="ctr">
              <a:defRPr/>
            </a:pPr>
            <a:r>
              <a:rPr lang="en-US" kern="0" dirty="0" smtClean="0">
                <a:solidFill>
                  <a:prstClr val="white"/>
                </a:solidFill>
              </a:rPr>
              <a:t>Task </a:t>
            </a:r>
            <a:r>
              <a:rPr lang="en-US" kern="0" dirty="0">
                <a:solidFill>
                  <a:prstClr val="white"/>
                </a:solidFill>
              </a:rPr>
              <a:t>Force</a:t>
            </a:r>
          </a:p>
        </p:txBody>
      </p:sp>
      <p:sp>
        <p:nvSpPr>
          <p:cNvPr id="51" name="Rectangle 50"/>
          <p:cNvSpPr/>
          <p:nvPr/>
        </p:nvSpPr>
        <p:spPr>
          <a:xfrm>
            <a:off x="6054571" y="2274040"/>
            <a:ext cx="2028613" cy="127908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kern="0" dirty="0">
                <a:solidFill>
                  <a:prstClr val="white"/>
                </a:solidFill>
              </a:rPr>
              <a:t>Device Playback</a:t>
            </a:r>
          </a:p>
          <a:p>
            <a:pPr algn="ctr"/>
            <a:r>
              <a:rPr lang="en-US" kern="0" dirty="0">
                <a:solidFill>
                  <a:prstClr val="white"/>
                </a:solidFill>
              </a:rPr>
              <a:t>Capabilities </a:t>
            </a:r>
          </a:p>
          <a:p>
            <a:pPr algn="ctr"/>
            <a:r>
              <a:rPr lang="en-US" kern="0" dirty="0">
                <a:solidFill>
                  <a:prstClr val="white"/>
                </a:solidFill>
              </a:rPr>
              <a:t>Task Force</a:t>
            </a:r>
          </a:p>
        </p:txBody>
      </p:sp>
      <p:sp>
        <p:nvSpPr>
          <p:cNvPr id="52" name="Rectangle 51"/>
          <p:cNvSpPr/>
          <p:nvPr/>
        </p:nvSpPr>
        <p:spPr>
          <a:xfrm>
            <a:off x="3633517" y="2274040"/>
            <a:ext cx="1986953" cy="1279084"/>
          </a:xfrm>
          <a:prstGeom prst="rect">
            <a:avLst/>
          </a:prstGeom>
          <a:solidFill>
            <a:srgbClr val="8064A2"/>
          </a:solidFill>
          <a:ln>
            <a:noFill/>
          </a:ln>
          <a:effectLst>
            <a:outerShdw blurRad="50800" dist="38100" dir="2700000" algn="tl" rotWithShape="0">
              <a:prstClr val="black">
                <a:alpha val="40000"/>
              </a:prstClr>
            </a:outerShdw>
          </a:effectLst>
        </p:spPr>
        <p:txBody>
          <a:bodyPr wrap="square" rtlCol="0" anchor="ctr" anchorCtr="0">
            <a:noAutofit/>
          </a:bodyPr>
          <a:lstStyle/>
          <a:p>
            <a:pPr algn="ctr">
              <a:defRPr/>
            </a:pPr>
            <a:endParaRPr lang="en-US" kern="0" dirty="0" smtClean="0">
              <a:solidFill>
                <a:prstClr val="white"/>
              </a:solidFill>
              <a:cs typeface="Arial" charset="0"/>
            </a:endParaRPr>
          </a:p>
          <a:p>
            <a:pPr algn="ctr">
              <a:defRPr/>
            </a:pPr>
            <a:r>
              <a:rPr lang="en-US" kern="0" dirty="0" smtClean="0">
                <a:solidFill>
                  <a:prstClr val="white"/>
                </a:solidFill>
                <a:cs typeface="Arial" charset="0"/>
              </a:rPr>
              <a:t>HTML5 </a:t>
            </a:r>
            <a:r>
              <a:rPr lang="en-US" kern="0" dirty="0">
                <a:solidFill>
                  <a:prstClr val="white"/>
                </a:solidFill>
                <a:cs typeface="Arial" charset="0"/>
              </a:rPr>
              <a:t>API</a:t>
            </a:r>
          </a:p>
          <a:p>
            <a:pPr algn="ctr">
              <a:defRPr/>
            </a:pPr>
            <a:r>
              <a:rPr lang="en-US" kern="0" dirty="0">
                <a:solidFill>
                  <a:prstClr val="white"/>
                </a:solidFill>
                <a:cs typeface="Arial" charset="0"/>
              </a:rPr>
              <a:t>Task Force</a:t>
            </a:r>
          </a:p>
        </p:txBody>
      </p:sp>
      <p:cxnSp>
        <p:nvCxnSpPr>
          <p:cNvPr id="54" name="Straight Connector 53"/>
          <p:cNvCxnSpPr/>
          <p:nvPr/>
        </p:nvCxnSpPr>
        <p:spPr>
          <a:xfrm>
            <a:off x="2204718" y="1977244"/>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636798" y="1977244"/>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068879" y="1977244"/>
            <a:ext cx="1" cy="29679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6536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important facts about WAVE</a:t>
            </a:r>
            <a:endParaRPr lang="en-US" dirty="0"/>
          </a:p>
        </p:txBody>
      </p:sp>
      <p:sp>
        <p:nvSpPr>
          <p:cNvPr id="3" name="Subtitle 2"/>
          <p:cNvSpPr>
            <a:spLocks noGrp="1"/>
          </p:cNvSpPr>
          <p:nvPr>
            <p:ph idx="1"/>
          </p:nvPr>
        </p:nvSpPr>
        <p:spPr/>
        <p:txBody>
          <a:bodyPr>
            <a:normAutofit/>
          </a:bodyPr>
          <a:lstStyle/>
          <a:p>
            <a:pPr marL="457200" indent="-457200" algn="l">
              <a:buFont typeface="Arial" charset="0"/>
              <a:buChar char="•"/>
            </a:pPr>
            <a:r>
              <a:rPr lang="en-US" sz="2400" dirty="0" smtClean="0"/>
              <a:t>WAVE is global in scope, not just North American</a:t>
            </a:r>
            <a:r>
              <a:rPr lang="en-US" sz="2400" dirty="0"/>
              <a:t>. </a:t>
            </a:r>
            <a:r>
              <a:rPr lang="en-US" sz="2400" dirty="0" smtClean="0"/>
              <a:t>WAVE welcomes </a:t>
            </a:r>
            <a:r>
              <a:rPr lang="en-US" sz="2400" dirty="0"/>
              <a:t>increased </a:t>
            </a:r>
            <a:r>
              <a:rPr lang="en-US" sz="2400" dirty="0" smtClean="0"/>
              <a:t>global participation.</a:t>
            </a:r>
          </a:p>
          <a:p>
            <a:pPr marL="457200" indent="-457200" algn="l">
              <a:buFont typeface="Arial" charset="0"/>
              <a:buChar char="•"/>
            </a:pPr>
            <a:r>
              <a:rPr lang="en-US" sz="2400" dirty="0" smtClean="0"/>
              <a:t>HTML5 </a:t>
            </a:r>
            <a:r>
              <a:rPr lang="en-US" sz="2400" dirty="0"/>
              <a:t>APIs are the basis for the preferred </a:t>
            </a:r>
            <a:r>
              <a:rPr lang="en-US" sz="2400" dirty="0" smtClean="0"/>
              <a:t>common </a:t>
            </a:r>
            <a:r>
              <a:rPr lang="en-US" sz="2400" dirty="0"/>
              <a:t>video application </a:t>
            </a:r>
            <a:r>
              <a:rPr lang="en-US" sz="2400" dirty="0" smtClean="0"/>
              <a:t>environment, but other environments are supported.</a:t>
            </a:r>
            <a:endParaRPr lang="en-US" sz="2400" dirty="0"/>
          </a:p>
          <a:p>
            <a:pPr marL="457200" indent="-457200" algn="l">
              <a:buFont typeface="Arial" charset="0"/>
              <a:buChar char="•"/>
            </a:pPr>
            <a:r>
              <a:rPr lang="en-US" sz="2400" dirty="0" smtClean="0"/>
              <a:t>The MPEG Common Media Application Format (CMAF) is the basis for content preparation.</a:t>
            </a:r>
            <a:endParaRPr lang="en-US" sz="2400" dirty="0"/>
          </a:p>
        </p:txBody>
      </p:sp>
      <p:sp>
        <p:nvSpPr>
          <p:cNvPr id="5" name="Slide Number Placeholder 4"/>
          <p:cNvSpPr>
            <a:spLocks noGrp="1"/>
          </p:cNvSpPr>
          <p:nvPr>
            <p:ph type="sldNum" sz="quarter" idx="12"/>
          </p:nvPr>
        </p:nvSpPr>
        <p:spPr/>
        <p:txBody>
          <a:bodyPr/>
          <a:lstStyle/>
          <a:p>
            <a:fld id="{94F40FBF-0664-8341-B41B-160DA5D2088B}" type="slidenum">
              <a:rPr lang="en-US" smtClean="0"/>
              <a:t>8</a:t>
            </a:fld>
            <a:endParaRPr lang="en-US"/>
          </a:p>
        </p:txBody>
      </p:sp>
    </p:spTree>
    <p:extLst>
      <p:ext uri="{BB962C8B-B14F-4D97-AF65-F5344CB8AC3E}">
        <p14:creationId xmlns:p14="http://schemas.microsoft.com/office/powerpoint/2010/main" val="39724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590550"/>
            <a:ext cx="8610600" cy="4038600"/>
          </a:xfrm>
          <a:prstGeom prst="rect">
            <a:avLst/>
          </a:prstGeom>
          <a:no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7264" y="21526"/>
            <a:ext cx="7772400" cy="645224"/>
          </a:xfrm>
        </p:spPr>
        <p:txBody>
          <a:bodyPr>
            <a:normAutofit/>
          </a:bodyPr>
          <a:lstStyle/>
          <a:p>
            <a:r>
              <a:rPr lang="en-US" sz="2800" dirty="0"/>
              <a:t>WAVE Organization</a:t>
            </a:r>
          </a:p>
        </p:txBody>
      </p:sp>
      <p:sp>
        <p:nvSpPr>
          <p:cNvPr id="34" name="Rectangle 33"/>
          <p:cNvSpPr/>
          <p:nvPr/>
        </p:nvSpPr>
        <p:spPr>
          <a:xfrm>
            <a:off x="1196396" y="2281159"/>
            <a:ext cx="2016643" cy="12790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Addressing </a:t>
            </a:r>
          </a:p>
          <a:p>
            <a:pPr algn="ctr">
              <a:defRPr/>
            </a:pPr>
            <a:r>
              <a:rPr lang="en-US" kern="0" dirty="0">
                <a:solidFill>
                  <a:schemeClr val="bg1"/>
                </a:solidFill>
              </a:rPr>
              <a:t>Content Preparation Problems</a:t>
            </a:r>
          </a:p>
        </p:txBody>
      </p:sp>
      <p:sp>
        <p:nvSpPr>
          <p:cNvPr id="38" name="Rectangle 37"/>
          <p:cNvSpPr/>
          <p:nvPr/>
        </p:nvSpPr>
        <p:spPr>
          <a:xfrm>
            <a:off x="2762781" y="651199"/>
            <a:ext cx="3748035" cy="531628"/>
          </a:xfrm>
          <a:prstGeom prst="rect">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Steering Committee</a:t>
            </a:r>
          </a:p>
        </p:txBody>
      </p:sp>
      <p:cxnSp>
        <p:nvCxnSpPr>
          <p:cNvPr id="39" name="Straight Connector 38"/>
          <p:cNvCxnSpPr/>
          <p:nvPr/>
        </p:nvCxnSpPr>
        <p:spPr>
          <a:xfrm flipH="1">
            <a:off x="4636798" y="1182827"/>
            <a:ext cx="1" cy="265448"/>
          </a:xfrm>
          <a:prstGeom prst="line">
            <a:avLst/>
          </a:prstGeom>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203819" y="1448275"/>
            <a:ext cx="6865959" cy="531628"/>
          </a:xfrm>
          <a:prstGeom prst="rect">
            <a:avLst/>
          </a:prstGeom>
          <a:solidFill>
            <a:srgbClr val="33133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Technical Working Group</a:t>
            </a:r>
          </a:p>
        </p:txBody>
      </p:sp>
      <p:sp>
        <p:nvSpPr>
          <p:cNvPr id="46" name="Rectangle 45"/>
          <p:cNvSpPr/>
          <p:nvPr/>
        </p:nvSpPr>
        <p:spPr>
          <a:xfrm>
            <a:off x="1203819" y="3861499"/>
            <a:ext cx="6865959" cy="531628"/>
          </a:xfrm>
          <a:prstGeom prst="rect">
            <a:avLst/>
          </a:prstGeom>
          <a:solidFill>
            <a:srgbClr val="3399C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Test &amp; Compliance Task Force</a:t>
            </a:r>
          </a:p>
        </p:txBody>
      </p:sp>
      <p:cxnSp>
        <p:nvCxnSpPr>
          <p:cNvPr id="47" name="Straight Connector 46"/>
          <p:cNvCxnSpPr/>
          <p:nvPr/>
        </p:nvCxnSpPr>
        <p:spPr>
          <a:xfrm>
            <a:off x="2204718" y="3554803"/>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636798" y="3560243"/>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068879" y="3560243"/>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196397" y="2281159"/>
            <a:ext cx="2016643" cy="1279084"/>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kern="0" dirty="0">
                <a:solidFill>
                  <a:schemeClr val="bg1"/>
                </a:solidFill>
              </a:rPr>
              <a:t>Content Specification </a:t>
            </a:r>
            <a:endParaRPr lang="en-US" kern="0" dirty="0" smtClean="0">
              <a:solidFill>
                <a:schemeClr val="bg1"/>
              </a:solidFill>
            </a:endParaRPr>
          </a:p>
          <a:p>
            <a:pPr algn="ctr">
              <a:defRPr/>
            </a:pPr>
            <a:r>
              <a:rPr lang="en-US" kern="0" dirty="0" smtClean="0">
                <a:solidFill>
                  <a:schemeClr val="bg1"/>
                </a:solidFill>
              </a:rPr>
              <a:t>Task </a:t>
            </a:r>
            <a:r>
              <a:rPr lang="en-US" kern="0" dirty="0">
                <a:solidFill>
                  <a:schemeClr val="bg1"/>
                </a:solidFill>
              </a:rPr>
              <a:t>Force</a:t>
            </a:r>
          </a:p>
        </p:txBody>
      </p:sp>
      <p:sp>
        <p:nvSpPr>
          <p:cNvPr id="51" name="Rectangle 50"/>
          <p:cNvSpPr/>
          <p:nvPr/>
        </p:nvSpPr>
        <p:spPr>
          <a:xfrm>
            <a:off x="6054571" y="2274040"/>
            <a:ext cx="2028613" cy="127908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kern="0" dirty="0">
                <a:solidFill>
                  <a:schemeClr val="bg1"/>
                </a:solidFill>
              </a:rPr>
              <a:t>Device Playback</a:t>
            </a:r>
          </a:p>
          <a:p>
            <a:pPr algn="ctr"/>
            <a:r>
              <a:rPr lang="en-US" kern="0" dirty="0">
                <a:solidFill>
                  <a:schemeClr val="bg1"/>
                </a:solidFill>
              </a:rPr>
              <a:t>Capabilities </a:t>
            </a:r>
          </a:p>
          <a:p>
            <a:pPr algn="ctr"/>
            <a:r>
              <a:rPr lang="en-US" kern="0" dirty="0">
                <a:solidFill>
                  <a:schemeClr val="bg1"/>
                </a:solidFill>
              </a:rPr>
              <a:t>Task Force</a:t>
            </a:r>
          </a:p>
        </p:txBody>
      </p:sp>
      <p:sp>
        <p:nvSpPr>
          <p:cNvPr id="52" name="Rectangle 51"/>
          <p:cNvSpPr/>
          <p:nvPr/>
        </p:nvSpPr>
        <p:spPr>
          <a:xfrm>
            <a:off x="3633517" y="2274040"/>
            <a:ext cx="1986953" cy="1279084"/>
          </a:xfrm>
          <a:prstGeom prst="rect">
            <a:avLst/>
          </a:prstGeom>
          <a:solidFill>
            <a:srgbClr val="8064A2"/>
          </a:solidFill>
          <a:ln>
            <a:noFill/>
          </a:ln>
          <a:effectLst>
            <a:outerShdw blurRad="50800" dist="38100" dir="2700000" algn="tl" rotWithShape="0">
              <a:prstClr val="black">
                <a:alpha val="40000"/>
              </a:prstClr>
            </a:outerShdw>
          </a:effectLst>
        </p:spPr>
        <p:txBody>
          <a:bodyPr wrap="square" rtlCol="0" anchor="ctr" anchorCtr="0">
            <a:noAutofit/>
          </a:bodyPr>
          <a:lstStyle/>
          <a:p>
            <a:pPr algn="ctr">
              <a:defRPr/>
            </a:pPr>
            <a:endParaRPr lang="en-US" kern="0" dirty="0" smtClean="0">
              <a:solidFill>
                <a:prstClr val="white"/>
              </a:solidFill>
              <a:cs typeface="Arial" charset="0"/>
            </a:endParaRPr>
          </a:p>
          <a:p>
            <a:pPr algn="ctr">
              <a:defRPr/>
            </a:pPr>
            <a:r>
              <a:rPr lang="en-US" kern="0" dirty="0" smtClean="0">
                <a:solidFill>
                  <a:prstClr val="white"/>
                </a:solidFill>
                <a:cs typeface="Arial" charset="0"/>
              </a:rPr>
              <a:t>HTML5 </a:t>
            </a:r>
            <a:r>
              <a:rPr lang="en-US" kern="0" dirty="0">
                <a:solidFill>
                  <a:prstClr val="white"/>
                </a:solidFill>
                <a:cs typeface="Arial" charset="0"/>
              </a:rPr>
              <a:t>API</a:t>
            </a:r>
          </a:p>
          <a:p>
            <a:pPr algn="ctr">
              <a:defRPr/>
            </a:pPr>
            <a:r>
              <a:rPr lang="en-US" kern="0" dirty="0">
                <a:solidFill>
                  <a:prstClr val="white"/>
                </a:solidFill>
                <a:cs typeface="Arial" charset="0"/>
              </a:rPr>
              <a:t>Task Force</a:t>
            </a:r>
          </a:p>
        </p:txBody>
      </p:sp>
      <p:cxnSp>
        <p:nvCxnSpPr>
          <p:cNvPr id="54" name="Straight Connector 53"/>
          <p:cNvCxnSpPr/>
          <p:nvPr/>
        </p:nvCxnSpPr>
        <p:spPr>
          <a:xfrm>
            <a:off x="2204718" y="1977244"/>
            <a:ext cx="0" cy="29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636798" y="1977244"/>
            <a:ext cx="1" cy="301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068879" y="1977244"/>
            <a:ext cx="1" cy="296796"/>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5642" y="1261776"/>
            <a:ext cx="8592716" cy="923330"/>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t>TWG WAVE Technical Working Group</a:t>
            </a:r>
          </a:p>
          <a:p>
            <a:pPr marL="285750" indent="-285750">
              <a:buFont typeface="Arial" panose="020B0604020202020204" pitchFamily="34" charset="0"/>
              <a:buChar char="•"/>
            </a:pPr>
            <a:r>
              <a:rPr lang="en-US" dirty="0" smtClean="0"/>
              <a:t>Coordinates between Task Forces</a:t>
            </a:r>
          </a:p>
          <a:p>
            <a:pPr marL="285750" indent="-285750">
              <a:buFont typeface="Arial" panose="020B0604020202020204" pitchFamily="34" charset="0"/>
              <a:buChar char="•"/>
            </a:pPr>
            <a:r>
              <a:rPr lang="en-US" dirty="0" smtClean="0"/>
              <a:t>Currently </a:t>
            </a:r>
            <a:r>
              <a:rPr lang="en-US" dirty="0"/>
              <a:t>collecting Task Force issues </a:t>
            </a:r>
            <a:r>
              <a:rPr lang="en-US" dirty="0" smtClean="0"/>
              <a:t>to discuss at a Workshop later this week (4/27)</a:t>
            </a:r>
          </a:p>
        </p:txBody>
      </p:sp>
    </p:spTree>
    <p:extLst>
      <p:ext uri="{BB962C8B-B14F-4D97-AF65-F5344CB8AC3E}">
        <p14:creationId xmlns:p14="http://schemas.microsoft.com/office/powerpoint/2010/main" val="398479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3435</Words>
  <Application>Microsoft Macintosh PowerPoint</Application>
  <PresentationFormat>On-screen Show (16:9)</PresentationFormat>
  <Paragraphs>833</Paragraphs>
  <Slides>52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12 Frutiger* 65 Bold   07103</vt:lpstr>
      <vt:lpstr>Calibri</vt:lpstr>
      <vt:lpstr>Century Gothic</vt:lpstr>
      <vt:lpstr>DejaVu Sans</vt:lpstr>
      <vt:lpstr>Mangal</vt:lpstr>
      <vt:lpstr>ＭＳ Ｐゴシック</vt:lpstr>
      <vt:lpstr>Wingdings</vt:lpstr>
      <vt:lpstr>Arial</vt:lpstr>
      <vt:lpstr>Office Theme</vt:lpstr>
      <vt:lpstr>Standards for Global OTT Video: The WAVE Project</vt:lpstr>
      <vt:lpstr>Commercial OTT Video Issues: Content Format Issues</vt:lpstr>
      <vt:lpstr>Commercial OTT Video Issues: Device Playback Issues</vt:lpstr>
      <vt:lpstr>Commercial OTT Video Issues: Reference Platform Issues</vt:lpstr>
      <vt:lpstr>WAVE Membership</vt:lpstr>
      <vt:lpstr>Commercial OTT Video Issues: WAVE Solution</vt:lpstr>
      <vt:lpstr>WAVE Organization</vt:lpstr>
      <vt:lpstr>3 important facts about WAVE</vt:lpstr>
      <vt:lpstr>WAVE Organization</vt:lpstr>
      <vt:lpstr>Content Specification Task Force</vt:lpstr>
      <vt:lpstr>WAVE Organization</vt:lpstr>
      <vt:lpstr>The Rise of Global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WAVE Content Specification and Referenced Media Profiles</vt:lpstr>
      <vt:lpstr>WAVE Content Specification and Presentation Profiles</vt:lpstr>
      <vt:lpstr>Media Profile Approval Process</vt:lpstr>
      <vt:lpstr>HTML5 API Task Force</vt:lpstr>
      <vt:lpstr>WAVE Organization</vt:lpstr>
      <vt:lpstr>HTML5 API Task Force: Reference Platform </vt:lpstr>
      <vt:lpstr>Web Media API Community Group</vt:lpstr>
      <vt:lpstr>PowerPoint Presentation</vt:lpstr>
      <vt:lpstr>https://www.w3.org/community/webmediaapi/</vt:lpstr>
      <vt:lpstr>PowerPoint Presentation</vt:lpstr>
      <vt:lpstr>Working the Issues in the CG</vt:lpstr>
      <vt:lpstr>Device Playback Capabilities Task Force</vt:lpstr>
      <vt:lpstr>WAVE Organization</vt:lpstr>
      <vt:lpstr>OTT Device Performance Challenges</vt:lpstr>
      <vt:lpstr>Device Types</vt:lpstr>
      <vt:lpstr>Connection to HTML5 &amp; MSE </vt:lpstr>
      <vt:lpstr>Abstracted Device Playback Model</vt:lpstr>
      <vt:lpstr>DPCTF Specification Objectives</vt:lpstr>
      <vt:lpstr>Device Playback Focus</vt:lpstr>
      <vt:lpstr>Capability Discovery Consensus</vt:lpstr>
      <vt:lpstr>Database Concept</vt:lpstr>
      <vt:lpstr>Test and Compliance Task Force</vt:lpstr>
      <vt:lpstr>WAVE Organization</vt:lpstr>
      <vt:lpstr>WAVE Approach to Test</vt:lpstr>
      <vt:lpstr>Verification (Test &amp; Conformance)</vt:lpstr>
      <vt:lpstr>TCTF work packages</vt:lpstr>
      <vt:lpstr>2017 Deliverables</vt:lpstr>
      <vt:lpstr>Work plan – indicative</vt:lpstr>
      <vt:lpstr>PowerPoint Presentation</vt:lpstr>
      <vt:lpstr>WRAPPING UP</vt:lpstr>
      <vt:lpstr>WAVE Organization</vt:lpstr>
      <vt:lpstr>Current WAVE Membership</vt:lpstr>
      <vt:lpstr>PowerPoint Presentation</vt:lpstr>
    </vt:vector>
  </TitlesOfParts>
  <Company>National Trade Show Productions</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Sutherland</dc:creator>
  <cp:lastModifiedBy>Microsoft Office User</cp:lastModifiedBy>
  <cp:revision>56</cp:revision>
  <dcterms:created xsi:type="dcterms:W3CDTF">2016-09-29T12:58:46Z</dcterms:created>
  <dcterms:modified xsi:type="dcterms:W3CDTF">2017-04-22T16:39:39Z</dcterms:modified>
</cp:coreProperties>
</file>